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4" r:id="rId6"/>
    <p:sldMasterId id="2147483683" r:id="rId7"/>
    <p:sldMasterId id="214748370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Lst>
  <p:sldSz cy="6858000" cx="12192000"/>
  <p:notesSz cx="6858000" cy="9144000"/>
  <p:embeddedFontLst>
    <p:embeddedFont>
      <p:font typeface="Gill Sans"/>
      <p:regular r:id="rId194"/>
      <p:bold r:id="rId1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6" roundtripDataSignature="AMtx7mjPpS4DHqVowbJ9BXKZasv3RjDO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647597-11CC-4751-B32D-B514DA423F96}">
  <a:tblStyle styleId="{B9647597-11CC-4751-B32D-B514DA423F9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5EA"/>
          </a:solidFill>
        </a:fill>
      </a:tcStyle>
    </a:wholeTbl>
    <a:band1H>
      <a:tcTxStyle/>
      <a:tcStyle>
        <a:fill>
          <a:solidFill>
            <a:srgbClr val="D7EBD2"/>
          </a:solidFill>
        </a:fill>
      </a:tcStyle>
    </a:band1H>
    <a:band2H>
      <a:tcTxStyle/>
    </a:band2H>
    <a:band1V>
      <a:tcTxStyle/>
      <a:tcStyle>
        <a:fill>
          <a:solidFill>
            <a:srgbClr val="D7EBD2"/>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49EE617-73AB-48D6-8A8C-5CF159654515}" styleName="Table_1">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CF5EA"/>
          </a:solidFill>
        </a:fill>
      </a:tcStyle>
    </a:wholeTbl>
    <a:band1H>
      <a:tcTxStyle/>
      <a:tcStyle>
        <a:fill>
          <a:solidFill>
            <a:srgbClr val="D7EBD2"/>
          </a:solidFill>
        </a:fill>
      </a:tcStyle>
    </a:band1H>
    <a:band2H>
      <a:tcTxStyle/>
    </a:band2H>
    <a:band1V>
      <a:tcTxStyle/>
      <a:tcStyle>
        <a:fill>
          <a:solidFill>
            <a:srgbClr val="D7EBD2"/>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CF5EA"/>
          </a:solidFill>
        </a:fill>
      </a:tcStyle>
    </a:lastRow>
    <a:seCell>
      <a:tcTxStyle/>
    </a:seCell>
    <a:swCell>
      <a:tcTxStyle/>
    </a:swCell>
    <a:firstRow>
      <a:tcTxStyle b="on" i="off"/>
      <a:tcStyle>
        <a:fill>
          <a:solidFill>
            <a:srgbClr val="ECF5EA"/>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font" Target="fonts/GillSans-regular.fntdata"/><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96" Type="http://customschemas.google.com/relationships/presentationmetadata" Target="metadata"/><Relationship Id="rId16" Type="http://schemas.openxmlformats.org/officeDocument/2006/relationships/slide" Target="slides/slide7.xml"/><Relationship Id="rId195" Type="http://schemas.openxmlformats.org/officeDocument/2006/relationships/font" Target="fonts/GillSans-bold.fntdata"/><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8" name="Google Shape;2118;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https://trainingbaibpo.atlassian.net/jira/software/projects/IHEAD/boards/1/backlog</a:t>
            </a:r>
            <a:endParaRPr/>
          </a:p>
        </p:txBody>
      </p:sp>
      <p:sp>
        <p:nvSpPr>
          <p:cNvPr id="2119" name="Google Shape;2119;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0" name="Google Shape;2120;p10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121" name="Google Shape;2121;p10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6" name="Google Shape;2136;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4" name="Google Shape;2144;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Cần nói rõ hơn Chi tiết về UML </a:t>
            </a:r>
            <a:endParaRPr/>
          </a:p>
        </p:txBody>
      </p:sp>
      <p:sp>
        <p:nvSpPr>
          <p:cNvPr id="2145" name="Google Shape;2145;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6" name="Google Shape;2146;p10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147" name="Google Shape;2147;p10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7" name="Google Shape;2177;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4" name="Google Shape;2184;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1" name="Google Shape;219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8" name="Google Shape;2198;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5" name="Google Shape;220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2" name="Google Shape;221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9" name="Google Shape;2219;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6" name="Google Shape;2226;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3" name="Google Shape;2233;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8" name="Google Shape;226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9" name="Google Shape;226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270" name="Google Shape;2270;p11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271" name="Google Shape;2271;p11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8" name="Google Shape;2278;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9" name="Google Shape;2279;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280" name="Google Shape;2280;p1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281" name="Google Shape;2281;p1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6" name="Google Shape;2326;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7" name="Google Shape;2327;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328" name="Google Shape;2328;p1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329" name="Google Shape;2329;p1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7" name="Google Shape;233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44" name="Google Shape;2344;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b="0" i="0" sz="1200">
              <a:solidFill>
                <a:schemeClr val="dk1"/>
              </a:solidFill>
              <a:latin typeface="Calibri"/>
              <a:ea typeface="Calibri"/>
              <a:cs typeface="Calibri"/>
              <a:sym typeface="Calibri"/>
            </a:endParaRPr>
          </a:p>
        </p:txBody>
      </p:sp>
      <p:sp>
        <p:nvSpPr>
          <p:cNvPr id="2345" name="Google Shape;2345;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465562"/>
                </a:solidFill>
                <a:latin typeface="Calibri"/>
                <a:ea typeface="Calibri"/>
                <a:cs typeface="Calibri"/>
                <a:sym typeface="Calibri"/>
              </a:rPr>
              <a:t>‹#›</a:t>
            </a:fld>
            <a:endParaRPr sz="1200">
              <a:solidFill>
                <a:srgbClr val="465562"/>
              </a:solidFill>
              <a:latin typeface="Calibri"/>
              <a:ea typeface="Calibri"/>
              <a:cs typeface="Calibri"/>
              <a:sym typeface="Calibri"/>
            </a:endParaRPr>
          </a:p>
        </p:txBody>
      </p:sp>
      <p:sp>
        <p:nvSpPr>
          <p:cNvPr id="2346" name="Google Shape;2346;p1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347" name="Google Shape;2347;p1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4" name="Google Shape;236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6" name="Google Shape;2376;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7" name="Google Shape;2377;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1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379" name="Google Shape;2379;p1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1" name="Google Shape;2391;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5" name="Google Shape;2405;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6" name="Google Shape;2406;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407" name="Google Shape;2407;p1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408" name="Google Shape;2408;p12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5" name="Google Shape;241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2" name="Google Shape;242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2" name="Google Shape;2432;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0" name="Google Shape;2440;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1" name="Google Shape;2441;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2442" name="Google Shape;2442;p1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443" name="Google Shape;2443;p1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3" name="Google Shape;2473;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2" name="Google Shape;2502;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3" name="Google Shape;2503;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04" name="Google Shape;2504;p1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505" name="Google Shape;2505;p1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2" name="Google Shape;2512;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5" name="Google Shape;2565;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6" name="Google Shape;2576;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3" name="Google Shape;262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1" name="Google Shape;2631;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8" name="Google Shape;2638;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5" name="Google Shape;264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2" name="Google Shape;265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3" name="Google Shape;2673;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Phân biệt URD: Chỉ rõ phạm vi nghiệp vụ cần làm, các yêu cầu liên quan</a:t>
            </a:r>
            <a:endParaRPr/>
          </a:p>
          <a:p>
            <a:pPr indent="-171450" lvl="0" marL="171450" rtl="0" algn="l">
              <a:spcBef>
                <a:spcPts val="0"/>
              </a:spcBef>
              <a:spcAft>
                <a:spcPts val="0"/>
              </a:spcAft>
              <a:buClr>
                <a:schemeClr val="dk1"/>
              </a:buClr>
              <a:buSzPts val="1200"/>
              <a:buFont typeface="Calibri"/>
              <a:buChar char="-"/>
            </a:pPr>
            <a:r>
              <a:rPr lang="en-US"/>
              <a:t>Phân biệt SR: Chỉ rõ phạm vi của phần mềm</a:t>
            </a:r>
            <a:endParaRPr/>
          </a:p>
        </p:txBody>
      </p:sp>
      <p:sp>
        <p:nvSpPr>
          <p:cNvPr id="2674" name="Google Shape;2674;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5" name="Google Shape;2675;p13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676" name="Google Shape;2676;p13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9" name="Google Shape;2699;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7" name="Google Shape;2707;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1" name="Google Shape;2721;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Phân biệt URD: Chỉ rõ phạm vi nghiệp vụ cần làm, các yêu cầu liên quan</a:t>
            </a:r>
            <a:endParaRPr/>
          </a:p>
          <a:p>
            <a:pPr indent="-171450" lvl="0" marL="171450" rtl="0" algn="l">
              <a:spcBef>
                <a:spcPts val="0"/>
              </a:spcBef>
              <a:spcAft>
                <a:spcPts val="0"/>
              </a:spcAft>
              <a:buClr>
                <a:schemeClr val="dk1"/>
              </a:buClr>
              <a:buSzPts val="1200"/>
              <a:buFont typeface="Calibri"/>
              <a:buChar char="-"/>
            </a:pPr>
            <a:r>
              <a:rPr lang="en-US"/>
              <a:t>Phân biệt SR: Chỉ rõ phạm vi của phần mềm</a:t>
            </a:r>
            <a:endParaRPr/>
          </a:p>
        </p:txBody>
      </p:sp>
      <p:sp>
        <p:nvSpPr>
          <p:cNvPr id="2722" name="Google Shape;2722;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3" name="Google Shape;2723;p13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724" name="Google Shape;2724;p13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7" name="Google Shape;2737;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7" name="Google Shape;2747;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2" name="Google Shape;2762;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6" name="Google Shape;2776;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3" name="Google Shape;2783;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2" name="Google Shape;2812;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2814" name="Google Shape;2814;p14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Bản quyền thuộc Học viện iBPO. Cấm sao chép dưới mọi hình thức</a:t>
            </a:r>
            <a:endParaRPr b="0" i="0" sz="1200" u="none" cap="none" strike="noStrike">
              <a:solidFill>
                <a:srgbClr val="000000"/>
              </a:solidFill>
              <a:latin typeface="Calibri"/>
              <a:ea typeface="Calibri"/>
              <a:cs typeface="Calibri"/>
              <a:sym typeface="Calibri"/>
            </a:endParaRPr>
          </a:p>
        </p:txBody>
      </p:sp>
      <p:sp>
        <p:nvSpPr>
          <p:cNvPr id="2815" name="Google Shape;2815;p14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5" name="Google Shape;2845;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3" name="Google Shape;2853;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Đơn giản hiểu yêu cầu chức năng là yêu cầu nhìn thấy và có thể sử dụng được</a:t>
            </a:r>
            <a:endParaRPr/>
          </a:p>
        </p:txBody>
      </p:sp>
      <p:sp>
        <p:nvSpPr>
          <p:cNvPr id="2854" name="Google Shape;2854;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2855" name="Google Shape;2855;p15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Bản quyền thuộc Học viện iBPO. Cấm sao chép dưới mọi hình thức</a:t>
            </a:r>
            <a:endParaRPr b="0" i="0" sz="1200" u="none" cap="none" strike="noStrike">
              <a:solidFill>
                <a:srgbClr val="000000"/>
              </a:solidFill>
              <a:latin typeface="Calibri"/>
              <a:ea typeface="Calibri"/>
              <a:cs typeface="Calibri"/>
              <a:sym typeface="Calibri"/>
            </a:endParaRPr>
          </a:p>
        </p:txBody>
      </p:sp>
      <p:sp>
        <p:nvSpPr>
          <p:cNvPr id="2856" name="Google Shape;2856;p15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6" name="Google Shape;2866;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4" name="Google Shape;2874;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9" name="Google Shape;2889;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2" name="Google Shape;2922;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2" name="Google Shape;2932;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2" name="Google Shape;2972;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2" name="Google Shape;2982;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0" name="Google Shape;2990;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7" name="Google Shape;2997;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4" name="Google Shape;3004;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1" name="Google Shape;3011;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8" name="Google Shape;3018;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5" name="Google Shape;3025;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1" name="Google Shape;3041;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8" name="Google Shape;3048;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5" name="Google Shape;3055;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2" name="Google Shape;3062;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9" name="Google Shape;3069;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6" name="Google Shape;3076;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7" name="Google Shape;3087;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0" name="Google Shape;3100;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8" name="Google Shape;3108;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8" name="Google Shape;311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0" name="Google Shape;3140;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2" name="Google Shape;3152;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4" name="Google Shape;3164;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8" name="Google Shape;3178;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180:notes"/>
          <p:cNvSpPr/>
          <p:nvPr>
            <p:ph idx="2" type="sldImg"/>
          </p:nvPr>
        </p:nvSpPr>
        <p:spPr>
          <a:xfrm>
            <a:off x="509588" y="1028700"/>
            <a:ext cx="5918200" cy="3330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6" name="Google Shape;3186;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87" name="Google Shape;3187;p18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3188" name="Google Shape;3188;p18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5" name="Google Shape;3195;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182:notes"/>
          <p:cNvSpPr/>
          <p:nvPr>
            <p:ph idx="2" type="sldImg"/>
          </p:nvPr>
        </p:nvSpPr>
        <p:spPr>
          <a:xfrm>
            <a:off x="431800" y="708025"/>
            <a:ext cx="6043613" cy="34004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4" name="Google Shape;3204;p182:notes"/>
          <p:cNvSpPr txBox="1"/>
          <p:nvPr>
            <p:ph idx="1" type="body"/>
          </p:nvPr>
        </p:nvSpPr>
        <p:spPr>
          <a:xfrm>
            <a:off x="941198" y="4322511"/>
            <a:ext cx="5019722" cy="43225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âu nay ta đầu tư vào đâu?</a:t>
            </a:r>
            <a:endParaRPr>
              <a:latin typeface="Calibri"/>
              <a:ea typeface="Calibri"/>
              <a:cs typeface="Calibri"/>
              <a:sym typeface="Calibri"/>
            </a:endParaRPr>
          </a:p>
        </p:txBody>
      </p:sp>
      <p:sp>
        <p:nvSpPr>
          <p:cNvPr id="3205" name="Google Shape;3205;p18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3206" name="Google Shape;3206;p18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4" name="Google Shape;3214;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1" name="Google Shape;3221;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9" name="Google Shape;147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8" name="Google Shape;1568;p6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1569" name="Google Shape;1569;p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6" name="Google Shape;157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3" name="Google Shape;158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0" name="Google Shape;163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9" name="Google Shape;167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7" name="Google Shape;169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2" name="Google Shape;176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5" name="Google Shape;1785;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3" name="Google Shape;179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2" name="Google Shape;183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0" name="Google Shape;57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572" name="Google Shape;572;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1" name="Google Shape;185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4" name="Google Shape;187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1" name="Google Shape;188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8" name="Google Shape;1888;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9" name="Google Shape;1889;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0" name="Google Shape;1890;p8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1891" name="Google Shape;1891;p8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2" name="Google Shape;190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Tư duy phản biện: Tư duy ở góc nhìn khác (dựa trên kinh nghiệm, trên hiểu biết đã có góp ý hoặc xây dựng thêm)</a:t>
            </a:r>
            <a:endParaRPr/>
          </a:p>
        </p:txBody>
      </p:sp>
      <p:sp>
        <p:nvSpPr>
          <p:cNvPr id="1916" name="Google Shape;1916;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7" name="Google Shape;1917;p8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1918" name="Google Shape;1918;p8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5" name="Google Shape;192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5" name="Google Shape;193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6" name="Google Shape;193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7" name="Google Shape;1937;p8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1938" name="Google Shape;1938;p8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7" name="Google Shape;195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9" name="Google Shape;197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0" name="Google Shape;198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1" name="Google Shape;1981;p8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1982" name="Google Shape;1982;p8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2" name="Google Shape;199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0" name="Google Shape;2000;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Phân biệt URD: Chỉ rõ phạm vi nghiệp vụ cần làm, các yêu cầu liên quan</a:t>
            </a:r>
            <a:endParaRPr/>
          </a:p>
          <a:p>
            <a:pPr indent="-171450" lvl="0" marL="171450" rtl="0" algn="l">
              <a:spcBef>
                <a:spcPts val="0"/>
              </a:spcBef>
              <a:spcAft>
                <a:spcPts val="0"/>
              </a:spcAft>
              <a:buClr>
                <a:schemeClr val="dk1"/>
              </a:buClr>
              <a:buSzPts val="1200"/>
              <a:buFont typeface="Calibri"/>
              <a:buChar char="-"/>
            </a:pPr>
            <a:r>
              <a:rPr lang="en-US"/>
              <a:t>Phân biệt SR: Chỉ rõ phạm vi của phần mềm</a:t>
            </a:r>
            <a:endParaRPr/>
          </a:p>
        </p:txBody>
      </p:sp>
      <p:sp>
        <p:nvSpPr>
          <p:cNvPr id="2001" name="Google Shape;2001;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2" name="Google Shape;2002;p9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03" name="Google Shape;2003;p9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2028" name="Google Shape;202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9" name="Google Shape;2029;p9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30" name="Google Shape;2030;p9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7" name="Google Shape;2047;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en-US"/>
              <a:t>Hiện trạng: Về cơ cấu tổ chức, quy trình, con người để đáp ứng cái hiện tại</a:t>
            </a:r>
            <a:endParaRPr/>
          </a:p>
          <a:p>
            <a:pPr indent="-228600" lvl="0" marL="228600" rtl="0" algn="l">
              <a:spcBef>
                <a:spcPts val="0"/>
              </a:spcBef>
              <a:spcAft>
                <a:spcPts val="0"/>
              </a:spcAft>
              <a:buClr>
                <a:schemeClr val="dk1"/>
              </a:buClr>
              <a:buSzPts val="1200"/>
              <a:buFont typeface="Calibri"/>
              <a:buAutoNum type="arabicPeriod"/>
            </a:pPr>
            <a:r>
              <a:rPr lang="en-US"/>
              <a:t>Mục tiêu: Để tính toán sự phát triển và mở rộng</a:t>
            </a:r>
            <a:endParaRPr/>
          </a:p>
          <a:p>
            <a:pPr indent="-228600" lvl="0" marL="228600" rtl="0" algn="l">
              <a:spcBef>
                <a:spcPts val="0"/>
              </a:spcBef>
              <a:spcAft>
                <a:spcPts val="0"/>
              </a:spcAft>
              <a:buClr>
                <a:schemeClr val="dk1"/>
              </a:buClr>
              <a:buSzPts val="1200"/>
              <a:buFont typeface="Calibri"/>
              <a:buAutoNum type="arabicPeriod"/>
            </a:pPr>
            <a:r>
              <a:rPr lang="en-US"/>
              <a:t>Các điểm đau: Để xác định điểm ưu tiên cần làm</a:t>
            </a:r>
            <a:endParaRPr/>
          </a:p>
          <a:p>
            <a:pPr indent="-228600" lvl="0" marL="228600" rtl="0" algn="l">
              <a:spcBef>
                <a:spcPts val="0"/>
              </a:spcBef>
              <a:spcAft>
                <a:spcPts val="0"/>
              </a:spcAft>
              <a:buClr>
                <a:schemeClr val="dk1"/>
              </a:buClr>
              <a:buSzPts val="1200"/>
              <a:buFont typeface="Calibri"/>
              <a:buAutoNum type="arabicPeriod"/>
            </a:pPr>
            <a:r>
              <a:rPr lang="en-US"/>
              <a:t>Kế thừa: Để rút ngắn thời gian ra sản phẩm, chi phí</a:t>
            </a:r>
            <a:endParaRPr/>
          </a:p>
          <a:p>
            <a:pPr indent="-228600" lvl="0" marL="228600" rtl="0" algn="l">
              <a:spcBef>
                <a:spcPts val="0"/>
              </a:spcBef>
              <a:spcAft>
                <a:spcPts val="0"/>
              </a:spcAft>
              <a:buClr>
                <a:schemeClr val="dk1"/>
              </a:buClr>
              <a:buSzPts val="1200"/>
              <a:buFont typeface="Calibri"/>
              <a:buAutoNum type="arabicPeriod"/>
            </a:pPr>
            <a:r>
              <a:rPr lang="en-US"/>
              <a:t>Tích hợp hệ thống khác: Để xác định sự tương tác hệ thống mới và có sẵn cũng như mở rộng hệ thống khác</a:t>
            </a:r>
            <a:endParaRPr/>
          </a:p>
        </p:txBody>
      </p:sp>
      <p:sp>
        <p:nvSpPr>
          <p:cNvPr id="2048" name="Google Shape;2048;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9" name="Google Shape;2049;p9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50" name="Google Shape;2050;p9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6" name="Google Shape;206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7" name="Google Shape;2067;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8" name="Google Shape;2068;p9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69" name="Google Shape;2069;p9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7" name="Google Shape;2077;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8" name="Google Shape;2078;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9" name="Google Shape;2079;p9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80" name="Google Shape;2080;p9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7" name="Google Shape;2087;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8" name="Google Shape;2088;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9" name="Google Shape;2089;p9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Bản quyền thuộc Học viện iBPO. Cấm sao chép dưới mọi hình thức</a:t>
            </a:r>
            <a:endParaRPr/>
          </a:p>
        </p:txBody>
      </p:sp>
      <p:sp>
        <p:nvSpPr>
          <p:cNvPr id="2090" name="Google Shape;2090;p9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7" name="Google Shape;209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1" name="Google Shape;211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Bản chiếu" type="title">
  <p:cSld name="TITLE">
    <p:spTree>
      <p:nvGrpSpPr>
        <p:cNvPr id="15" name="Shape 15"/>
        <p:cNvGrpSpPr/>
        <p:nvPr/>
      </p:nvGrpSpPr>
      <p:grpSpPr>
        <a:xfrm>
          <a:off x="0" y="0"/>
          <a:ext cx="0" cy="0"/>
          <a:chOff x="0" y="0"/>
          <a:chExt cx="0" cy="0"/>
        </a:xfrm>
      </p:grpSpPr>
      <p:sp>
        <p:nvSpPr>
          <p:cNvPr id="16" name="Google Shape;16;p18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x">
  <p:cSld name="VERTICAL_TEXT">
    <p:spTree>
      <p:nvGrpSpPr>
        <p:cNvPr id="72" name="Shape 72"/>
        <p:cNvGrpSpPr/>
        <p:nvPr/>
      </p:nvGrpSpPr>
      <p:grpSpPr>
        <a:xfrm>
          <a:off x="0" y="0"/>
          <a:ext cx="0" cy="0"/>
          <a:chOff x="0" y="0"/>
          <a:chExt cx="0" cy="0"/>
        </a:xfrm>
      </p:grpSpPr>
      <p:sp>
        <p:nvSpPr>
          <p:cNvPr id="73" name="Google Shape;73;p22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Dọc và Văn bản" type="vertTitleAndTx">
  <p:cSld name="VERTICAL_TITLE_AND_VERTICAL_TEXT">
    <p:spTree>
      <p:nvGrpSpPr>
        <p:cNvPr id="78" name="Shape 78"/>
        <p:cNvGrpSpPr/>
        <p:nvPr/>
      </p:nvGrpSpPr>
      <p:grpSpPr>
        <a:xfrm>
          <a:off x="0" y="0"/>
          <a:ext cx="0" cy="0"/>
          <a:chOff x="0" y="0"/>
          <a:chExt cx="0" cy="0"/>
        </a:xfrm>
      </p:grpSpPr>
      <p:sp>
        <p:nvSpPr>
          <p:cNvPr id="79" name="Google Shape;79;p222"/>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2"/>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4" name="Shape 94"/>
        <p:cNvGrpSpPr/>
        <p:nvPr/>
      </p:nvGrpSpPr>
      <p:grpSpPr>
        <a:xfrm>
          <a:off x="0" y="0"/>
          <a:ext cx="0" cy="0"/>
          <a:chOff x="0" y="0"/>
          <a:chExt cx="0" cy="0"/>
        </a:xfrm>
      </p:grpSpPr>
      <p:sp>
        <p:nvSpPr>
          <p:cNvPr id="95" name="Google Shape;95;p18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8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100" name="Google Shape;100;p188"/>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18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89"/>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200"/>
              </a:spcBef>
              <a:spcAft>
                <a:spcPts val="0"/>
              </a:spcAft>
              <a:buSzPts val="2400"/>
              <a:buChar char="❖"/>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4" name="Google Shape;104;p18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8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7" name="Shape 107"/>
        <p:cNvGrpSpPr/>
        <p:nvPr/>
      </p:nvGrpSpPr>
      <p:grpSpPr>
        <a:xfrm>
          <a:off x="0" y="0"/>
          <a:ext cx="0" cy="0"/>
          <a:chOff x="0" y="0"/>
          <a:chExt cx="0" cy="0"/>
        </a:xfrm>
      </p:grpSpPr>
      <p:sp>
        <p:nvSpPr>
          <p:cNvPr id="108" name="Google Shape;108;p22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23"/>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12" name="Google Shape;112;p2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5" name="Google Shape;115;p22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116" name="Google Shape;116;p223"/>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17" name="Shape 117"/>
        <p:cNvGrpSpPr/>
        <p:nvPr/>
      </p:nvGrpSpPr>
      <p:grpSpPr>
        <a:xfrm>
          <a:off x="0" y="0"/>
          <a:ext cx="0" cy="0"/>
          <a:chOff x="0" y="0"/>
          <a:chExt cx="0" cy="0"/>
        </a:xfrm>
      </p:grpSpPr>
      <p:sp>
        <p:nvSpPr>
          <p:cNvPr id="118" name="Google Shape;118;p22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2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122" name="Google Shape;122;p2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25" name="Google Shape;125;p22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126" name="Google Shape;126;p224"/>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225"/>
          <p:cNvSpPr txBox="1"/>
          <p:nvPr>
            <p:ph type="title"/>
          </p:nvPr>
        </p:nvSpPr>
        <p:spPr>
          <a:xfrm>
            <a:off x="1097280" y="286603"/>
            <a:ext cx="10058400" cy="106511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25"/>
          <p:cNvSpPr txBox="1"/>
          <p:nvPr>
            <p:ph idx="1" type="body"/>
          </p:nvPr>
        </p:nvSpPr>
        <p:spPr>
          <a:xfrm>
            <a:off x="1097278" y="1537252"/>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0" name="Google Shape;130;p225"/>
          <p:cNvSpPr txBox="1"/>
          <p:nvPr>
            <p:ph idx="2" type="body"/>
          </p:nvPr>
        </p:nvSpPr>
        <p:spPr>
          <a:xfrm>
            <a:off x="6217920" y="1537253"/>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1" name="Google Shape;131;p2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4" name="Shape 134"/>
        <p:cNvGrpSpPr/>
        <p:nvPr/>
      </p:nvGrpSpPr>
      <p:grpSpPr>
        <a:xfrm>
          <a:off x="0" y="0"/>
          <a:ext cx="0" cy="0"/>
          <a:chOff x="0" y="0"/>
          <a:chExt cx="0" cy="0"/>
        </a:xfrm>
      </p:grpSpPr>
      <p:sp>
        <p:nvSpPr>
          <p:cNvPr id="135" name="Google Shape;135;p226"/>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26"/>
          <p:cNvSpPr txBox="1"/>
          <p:nvPr>
            <p:ph idx="1" type="body"/>
          </p:nvPr>
        </p:nvSpPr>
        <p:spPr>
          <a:xfrm>
            <a:off x="109728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400"/>
              <a:buNone/>
              <a:defRPr b="0" sz="24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2000"/>
              <a:buNone/>
              <a:defRPr b="1" sz="2000">
                <a:solidFill>
                  <a:schemeClr val="dk1"/>
                </a:solidFill>
                <a:latin typeface="Arial"/>
                <a:ea typeface="Arial"/>
                <a:cs typeface="Arial"/>
                <a:sym typeface="Arial"/>
              </a:defRPr>
            </a:lvl2pPr>
            <a:lvl3pPr indent="-228600" lvl="2" marL="1371600" algn="l">
              <a:lnSpc>
                <a:spcPct val="90000"/>
              </a:lnSpc>
              <a:spcBef>
                <a:spcPts val="400"/>
              </a:spcBef>
              <a:spcAft>
                <a:spcPts val="0"/>
              </a:spcAft>
              <a:buSzPts val="1800"/>
              <a:buNone/>
              <a:defRPr b="1" sz="1800">
                <a:solidFill>
                  <a:schemeClr val="dk1"/>
                </a:solidFill>
                <a:latin typeface="Arial"/>
                <a:ea typeface="Arial"/>
                <a:cs typeface="Arial"/>
                <a:sym typeface="Arial"/>
              </a:defRPr>
            </a:lvl3pPr>
            <a:lvl4pPr indent="-228600" lvl="3" marL="1828800" algn="l">
              <a:lnSpc>
                <a:spcPct val="90000"/>
              </a:lnSpc>
              <a:spcBef>
                <a:spcPts val="400"/>
              </a:spcBef>
              <a:spcAft>
                <a:spcPts val="0"/>
              </a:spcAft>
              <a:buSzPts val="1600"/>
              <a:buNone/>
              <a:defRPr b="1" sz="1600">
                <a:solidFill>
                  <a:schemeClr val="dk1"/>
                </a:solidFill>
                <a:latin typeface="Arial"/>
                <a:ea typeface="Arial"/>
                <a:cs typeface="Arial"/>
                <a:sym typeface="Arial"/>
              </a:defRPr>
            </a:lvl4pPr>
            <a:lvl5pPr indent="-228600" lvl="4" marL="2286000" algn="l">
              <a:lnSpc>
                <a:spcPct val="90000"/>
              </a:lnSpc>
              <a:spcBef>
                <a:spcPts val="400"/>
              </a:spcBef>
              <a:spcAft>
                <a:spcPts val="0"/>
              </a:spcAft>
              <a:buSzPts val="1600"/>
              <a:buNone/>
              <a:defRPr b="1" sz="1600">
                <a:solidFill>
                  <a:schemeClr val="dk1"/>
                </a:solidFill>
                <a:latin typeface="Arial"/>
                <a:ea typeface="Arial"/>
                <a:cs typeface="Arial"/>
                <a:sym typeface="Arial"/>
              </a:defRPr>
            </a:lvl5pPr>
            <a:lvl6pPr indent="-228600" lvl="5" marL="2743200" algn="l">
              <a:lnSpc>
                <a:spcPct val="90000"/>
              </a:lnSpc>
              <a:spcBef>
                <a:spcPts val="400"/>
              </a:spcBef>
              <a:spcAft>
                <a:spcPts val="0"/>
              </a:spcAft>
              <a:buSzPts val="1600"/>
              <a:buNone/>
              <a:defRPr b="1" sz="1600">
                <a:solidFill>
                  <a:schemeClr val="dk1"/>
                </a:solidFill>
                <a:latin typeface="Arial"/>
                <a:ea typeface="Arial"/>
                <a:cs typeface="Arial"/>
                <a:sym typeface="Arial"/>
              </a:defRPr>
            </a:lvl6pPr>
            <a:lvl7pPr indent="-228600" lvl="6" marL="3200400" algn="l">
              <a:lnSpc>
                <a:spcPct val="90000"/>
              </a:lnSpc>
              <a:spcBef>
                <a:spcPts val="400"/>
              </a:spcBef>
              <a:spcAft>
                <a:spcPts val="0"/>
              </a:spcAft>
              <a:buSzPts val="1600"/>
              <a:buNone/>
              <a:defRPr b="1" sz="1600">
                <a:solidFill>
                  <a:schemeClr val="dk1"/>
                </a:solidFill>
                <a:latin typeface="Arial"/>
                <a:ea typeface="Arial"/>
                <a:cs typeface="Arial"/>
                <a:sym typeface="Arial"/>
              </a:defRPr>
            </a:lvl7pPr>
            <a:lvl8pPr indent="-228600" lvl="7" marL="3657600" algn="l">
              <a:lnSpc>
                <a:spcPct val="90000"/>
              </a:lnSpc>
              <a:spcBef>
                <a:spcPts val="400"/>
              </a:spcBef>
              <a:spcAft>
                <a:spcPts val="0"/>
              </a:spcAft>
              <a:buSzPts val="1600"/>
              <a:buNone/>
              <a:defRPr b="1" sz="1600">
                <a:solidFill>
                  <a:schemeClr val="dk1"/>
                </a:solidFill>
                <a:latin typeface="Arial"/>
                <a:ea typeface="Arial"/>
                <a:cs typeface="Arial"/>
                <a:sym typeface="Arial"/>
              </a:defRPr>
            </a:lvl8pPr>
            <a:lvl9pPr indent="-228600" lvl="8" marL="4114800" algn="l">
              <a:lnSpc>
                <a:spcPct val="90000"/>
              </a:lnSpc>
              <a:spcBef>
                <a:spcPts val="400"/>
              </a:spcBef>
              <a:spcAft>
                <a:spcPts val="400"/>
              </a:spcAft>
              <a:buSzPts val="1600"/>
              <a:buNone/>
              <a:defRPr b="1" sz="1600">
                <a:solidFill>
                  <a:schemeClr val="dk1"/>
                </a:solidFill>
                <a:latin typeface="Arial"/>
                <a:ea typeface="Arial"/>
                <a:cs typeface="Arial"/>
                <a:sym typeface="Arial"/>
              </a:defRPr>
            </a:lvl9pPr>
          </a:lstStyle>
          <a:p/>
        </p:txBody>
      </p:sp>
      <p:sp>
        <p:nvSpPr>
          <p:cNvPr id="137" name="Google Shape;137;p226"/>
          <p:cNvSpPr txBox="1"/>
          <p:nvPr>
            <p:ph idx="2" type="body"/>
          </p:nvPr>
        </p:nvSpPr>
        <p:spPr>
          <a:xfrm>
            <a:off x="1097280" y="2454318"/>
            <a:ext cx="4937760" cy="376360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8" name="Google Shape;138;p226"/>
          <p:cNvSpPr txBox="1"/>
          <p:nvPr>
            <p:ph idx="3" type="body"/>
          </p:nvPr>
        </p:nvSpPr>
        <p:spPr>
          <a:xfrm>
            <a:off x="621792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400"/>
              <a:buNone/>
              <a:defRPr b="0" sz="24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2000"/>
              <a:buNone/>
              <a:defRPr b="1" sz="2000">
                <a:solidFill>
                  <a:schemeClr val="dk1"/>
                </a:solidFill>
                <a:latin typeface="Arial"/>
                <a:ea typeface="Arial"/>
                <a:cs typeface="Arial"/>
                <a:sym typeface="Arial"/>
              </a:defRPr>
            </a:lvl2pPr>
            <a:lvl3pPr indent="-228600" lvl="2" marL="1371600" algn="l">
              <a:lnSpc>
                <a:spcPct val="90000"/>
              </a:lnSpc>
              <a:spcBef>
                <a:spcPts val="400"/>
              </a:spcBef>
              <a:spcAft>
                <a:spcPts val="0"/>
              </a:spcAft>
              <a:buSzPts val="1800"/>
              <a:buNone/>
              <a:defRPr b="1" sz="1800">
                <a:solidFill>
                  <a:schemeClr val="dk1"/>
                </a:solidFill>
                <a:latin typeface="Arial"/>
                <a:ea typeface="Arial"/>
                <a:cs typeface="Arial"/>
                <a:sym typeface="Arial"/>
              </a:defRPr>
            </a:lvl3pPr>
            <a:lvl4pPr indent="-228600" lvl="3" marL="1828800" algn="l">
              <a:lnSpc>
                <a:spcPct val="90000"/>
              </a:lnSpc>
              <a:spcBef>
                <a:spcPts val="400"/>
              </a:spcBef>
              <a:spcAft>
                <a:spcPts val="0"/>
              </a:spcAft>
              <a:buSzPts val="1600"/>
              <a:buNone/>
              <a:defRPr b="1" sz="1600">
                <a:solidFill>
                  <a:schemeClr val="dk1"/>
                </a:solidFill>
                <a:latin typeface="Arial"/>
                <a:ea typeface="Arial"/>
                <a:cs typeface="Arial"/>
                <a:sym typeface="Arial"/>
              </a:defRPr>
            </a:lvl4pPr>
            <a:lvl5pPr indent="-228600" lvl="4" marL="2286000" algn="l">
              <a:lnSpc>
                <a:spcPct val="90000"/>
              </a:lnSpc>
              <a:spcBef>
                <a:spcPts val="400"/>
              </a:spcBef>
              <a:spcAft>
                <a:spcPts val="0"/>
              </a:spcAft>
              <a:buSzPts val="1600"/>
              <a:buNone/>
              <a:defRPr b="1" sz="1600">
                <a:solidFill>
                  <a:schemeClr val="dk1"/>
                </a:solidFill>
                <a:latin typeface="Arial"/>
                <a:ea typeface="Arial"/>
                <a:cs typeface="Arial"/>
                <a:sym typeface="Arial"/>
              </a:defRPr>
            </a:lvl5pPr>
            <a:lvl6pPr indent="-228600" lvl="5" marL="2743200" algn="l">
              <a:lnSpc>
                <a:spcPct val="90000"/>
              </a:lnSpc>
              <a:spcBef>
                <a:spcPts val="400"/>
              </a:spcBef>
              <a:spcAft>
                <a:spcPts val="0"/>
              </a:spcAft>
              <a:buSzPts val="1600"/>
              <a:buNone/>
              <a:defRPr b="1" sz="1600">
                <a:solidFill>
                  <a:schemeClr val="dk1"/>
                </a:solidFill>
                <a:latin typeface="Arial"/>
                <a:ea typeface="Arial"/>
                <a:cs typeface="Arial"/>
                <a:sym typeface="Arial"/>
              </a:defRPr>
            </a:lvl6pPr>
            <a:lvl7pPr indent="-228600" lvl="6" marL="3200400" algn="l">
              <a:lnSpc>
                <a:spcPct val="90000"/>
              </a:lnSpc>
              <a:spcBef>
                <a:spcPts val="400"/>
              </a:spcBef>
              <a:spcAft>
                <a:spcPts val="0"/>
              </a:spcAft>
              <a:buSzPts val="1600"/>
              <a:buNone/>
              <a:defRPr b="1" sz="1600">
                <a:solidFill>
                  <a:schemeClr val="dk1"/>
                </a:solidFill>
                <a:latin typeface="Arial"/>
                <a:ea typeface="Arial"/>
                <a:cs typeface="Arial"/>
                <a:sym typeface="Arial"/>
              </a:defRPr>
            </a:lvl7pPr>
            <a:lvl8pPr indent="-228600" lvl="7" marL="3657600" algn="l">
              <a:lnSpc>
                <a:spcPct val="90000"/>
              </a:lnSpc>
              <a:spcBef>
                <a:spcPts val="400"/>
              </a:spcBef>
              <a:spcAft>
                <a:spcPts val="0"/>
              </a:spcAft>
              <a:buSzPts val="1600"/>
              <a:buNone/>
              <a:defRPr b="1" sz="1600">
                <a:solidFill>
                  <a:schemeClr val="dk1"/>
                </a:solidFill>
                <a:latin typeface="Arial"/>
                <a:ea typeface="Arial"/>
                <a:cs typeface="Arial"/>
                <a:sym typeface="Arial"/>
              </a:defRPr>
            </a:lvl8pPr>
            <a:lvl9pPr indent="-228600" lvl="8" marL="4114800" algn="l">
              <a:lnSpc>
                <a:spcPct val="90000"/>
              </a:lnSpc>
              <a:spcBef>
                <a:spcPts val="400"/>
              </a:spcBef>
              <a:spcAft>
                <a:spcPts val="400"/>
              </a:spcAft>
              <a:buSzPts val="1600"/>
              <a:buNone/>
              <a:defRPr b="1" sz="1600">
                <a:solidFill>
                  <a:schemeClr val="dk1"/>
                </a:solidFill>
                <a:latin typeface="Arial"/>
                <a:ea typeface="Arial"/>
                <a:cs typeface="Arial"/>
                <a:sym typeface="Arial"/>
              </a:defRPr>
            </a:lvl9pPr>
          </a:lstStyle>
          <a:p/>
        </p:txBody>
      </p:sp>
      <p:sp>
        <p:nvSpPr>
          <p:cNvPr id="139" name="Google Shape;139;p226"/>
          <p:cNvSpPr txBox="1"/>
          <p:nvPr>
            <p:ph idx="4" type="body"/>
          </p:nvPr>
        </p:nvSpPr>
        <p:spPr>
          <a:xfrm>
            <a:off x="6217920" y="2454318"/>
            <a:ext cx="4937760" cy="376360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40" name="Google Shape;140;p2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227"/>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48" name="Shape 148"/>
        <p:cNvGrpSpPr/>
        <p:nvPr/>
      </p:nvGrpSpPr>
      <p:grpSpPr>
        <a:xfrm>
          <a:off x="0" y="0"/>
          <a:ext cx="0" cy="0"/>
          <a:chOff x="0" y="0"/>
          <a:chExt cx="0" cy="0"/>
        </a:xfrm>
      </p:grpSpPr>
      <p:sp>
        <p:nvSpPr>
          <p:cNvPr id="149" name="Google Shape;149;p228"/>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8"/>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8"/>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28"/>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3" name="Google Shape;153;p228"/>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54" name="Google Shape;154;p228"/>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28"/>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Arial"/>
                <a:ea typeface="Arial"/>
                <a:cs typeface="Arial"/>
                <a:sym typeface="Arial"/>
              </a:defRPr>
            </a:lvl1pPr>
            <a:lvl2pPr indent="0" lvl="1" marL="0" algn="r">
              <a:spcBef>
                <a:spcPts val="0"/>
              </a:spcBef>
              <a:buNone/>
              <a:defRPr sz="1050">
                <a:solidFill>
                  <a:schemeClr val="dk2"/>
                </a:solidFill>
                <a:latin typeface="Arial"/>
                <a:ea typeface="Arial"/>
                <a:cs typeface="Arial"/>
                <a:sym typeface="Arial"/>
              </a:defRPr>
            </a:lvl2pPr>
            <a:lvl3pPr indent="0" lvl="2" marL="0" algn="r">
              <a:spcBef>
                <a:spcPts val="0"/>
              </a:spcBef>
              <a:buNone/>
              <a:defRPr sz="1050">
                <a:solidFill>
                  <a:schemeClr val="dk2"/>
                </a:solidFill>
                <a:latin typeface="Arial"/>
                <a:ea typeface="Arial"/>
                <a:cs typeface="Arial"/>
                <a:sym typeface="Arial"/>
              </a:defRPr>
            </a:lvl3pPr>
            <a:lvl4pPr indent="0" lvl="3" marL="0" algn="r">
              <a:spcBef>
                <a:spcPts val="0"/>
              </a:spcBef>
              <a:buNone/>
              <a:defRPr sz="1050">
                <a:solidFill>
                  <a:schemeClr val="dk2"/>
                </a:solidFill>
                <a:latin typeface="Arial"/>
                <a:ea typeface="Arial"/>
                <a:cs typeface="Arial"/>
                <a:sym typeface="Arial"/>
              </a:defRPr>
            </a:lvl4pPr>
            <a:lvl5pPr indent="0" lvl="4" marL="0" algn="r">
              <a:spcBef>
                <a:spcPts val="0"/>
              </a:spcBef>
              <a:buNone/>
              <a:defRPr sz="1050">
                <a:solidFill>
                  <a:schemeClr val="dk2"/>
                </a:solidFill>
                <a:latin typeface="Arial"/>
                <a:ea typeface="Arial"/>
                <a:cs typeface="Arial"/>
                <a:sym typeface="Arial"/>
              </a:defRPr>
            </a:lvl5pPr>
            <a:lvl6pPr indent="0" lvl="5" marL="0" algn="r">
              <a:spcBef>
                <a:spcPts val="0"/>
              </a:spcBef>
              <a:buNone/>
              <a:defRPr sz="1050">
                <a:solidFill>
                  <a:schemeClr val="dk2"/>
                </a:solidFill>
                <a:latin typeface="Arial"/>
                <a:ea typeface="Arial"/>
                <a:cs typeface="Arial"/>
                <a:sym typeface="Arial"/>
              </a:defRPr>
            </a:lvl6pPr>
            <a:lvl7pPr indent="0" lvl="6" marL="0" algn="r">
              <a:spcBef>
                <a:spcPts val="0"/>
              </a:spcBef>
              <a:buNone/>
              <a:defRPr sz="1050">
                <a:solidFill>
                  <a:schemeClr val="dk2"/>
                </a:solidFill>
                <a:latin typeface="Arial"/>
                <a:ea typeface="Arial"/>
                <a:cs typeface="Arial"/>
                <a:sym typeface="Arial"/>
              </a:defRPr>
            </a:lvl7pPr>
            <a:lvl8pPr indent="0" lvl="7" marL="0" algn="r">
              <a:spcBef>
                <a:spcPts val="0"/>
              </a:spcBef>
              <a:buNone/>
              <a:defRPr sz="1050">
                <a:solidFill>
                  <a:schemeClr val="dk2"/>
                </a:solidFill>
                <a:latin typeface="Arial"/>
                <a:ea typeface="Arial"/>
                <a:cs typeface="Arial"/>
                <a:sym typeface="Arial"/>
              </a:defRPr>
            </a:lvl8pPr>
            <a:lvl9pPr indent="0" lvl="8" marL="0" algn="r">
              <a:spcBef>
                <a:spcPts val="0"/>
              </a:spcBef>
              <a:buNone/>
              <a:defRPr sz="105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157" name="Google Shape;157;p228"/>
          <p:cNvPicPr preferRelativeResize="0"/>
          <p:nvPr/>
        </p:nvPicPr>
        <p:blipFill rotWithShape="1">
          <a:blip r:embed="rId2">
            <a:alphaModFix/>
          </a:blip>
          <a:srcRect b="0" l="0" r="0" t="0"/>
          <a:stretch/>
        </p:blipFill>
        <p:spPr>
          <a:xfrm>
            <a:off x="38559" y="64930"/>
            <a:ext cx="934273" cy="464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và Nội dung" type="obj">
  <p:cSld name="OBJECT">
    <p:spTree>
      <p:nvGrpSpPr>
        <p:cNvPr id="21" name="Shape 21"/>
        <p:cNvGrpSpPr/>
        <p:nvPr/>
      </p:nvGrpSpPr>
      <p:grpSpPr>
        <a:xfrm>
          <a:off x="0" y="0"/>
          <a:ext cx="0" cy="0"/>
          <a:chOff x="0" y="0"/>
          <a:chExt cx="0" cy="0"/>
        </a:xfrm>
      </p:grpSpPr>
      <p:sp>
        <p:nvSpPr>
          <p:cNvPr id="22" name="Google Shape;22;p213"/>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8" name="Shape 158"/>
        <p:cNvGrpSpPr/>
        <p:nvPr/>
      </p:nvGrpSpPr>
      <p:grpSpPr>
        <a:xfrm>
          <a:off x="0" y="0"/>
          <a:ext cx="0" cy="0"/>
          <a:chOff x="0" y="0"/>
          <a:chExt cx="0" cy="0"/>
        </a:xfrm>
      </p:grpSpPr>
      <p:sp>
        <p:nvSpPr>
          <p:cNvPr id="159" name="Google Shape;159;p229"/>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9"/>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9"/>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29"/>
          <p:cNvSpPr/>
          <p:nvPr>
            <p:ph idx="2" type="pic"/>
          </p:nvPr>
        </p:nvSpPr>
        <p:spPr>
          <a:xfrm>
            <a:off x="15" y="0"/>
            <a:ext cx="12191985" cy="4915076"/>
          </a:xfrm>
          <a:prstGeom prst="rect">
            <a:avLst/>
          </a:prstGeom>
          <a:solidFill>
            <a:srgbClr val="D2CAB5"/>
          </a:solidFill>
          <a:ln>
            <a:noFill/>
          </a:ln>
        </p:spPr>
      </p:sp>
      <p:sp>
        <p:nvSpPr>
          <p:cNvPr id="163" name="Google Shape;163;p229"/>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64" name="Google Shape;164;p2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167" name="Google Shape;167;p229"/>
          <p:cNvPicPr preferRelativeResize="0"/>
          <p:nvPr/>
        </p:nvPicPr>
        <p:blipFill rotWithShape="1">
          <a:blip r:embed="rId2">
            <a:alphaModFix/>
          </a:blip>
          <a:srcRect b="0" l="0" r="0" t="0"/>
          <a:stretch/>
        </p:blipFill>
        <p:spPr>
          <a:xfrm>
            <a:off x="81504" y="5157784"/>
            <a:ext cx="934273" cy="464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8" name="Shape 168"/>
        <p:cNvGrpSpPr/>
        <p:nvPr/>
      </p:nvGrpSpPr>
      <p:grpSpPr>
        <a:xfrm>
          <a:off x="0" y="0"/>
          <a:ext cx="0" cy="0"/>
          <a:chOff x="0" y="0"/>
          <a:chExt cx="0" cy="0"/>
        </a:xfrm>
      </p:grpSpPr>
      <p:sp>
        <p:nvSpPr>
          <p:cNvPr id="169" name="Google Shape;169;p230"/>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30"/>
          <p:cNvSpPr txBox="1"/>
          <p:nvPr>
            <p:ph idx="1" type="body"/>
          </p:nvPr>
        </p:nvSpPr>
        <p:spPr>
          <a:xfrm rot="5400000">
            <a:off x="4020195" y="-1266391"/>
            <a:ext cx="421257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1" name="Google Shape;171;p2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4" name="Shape 174"/>
        <p:cNvGrpSpPr/>
        <p:nvPr/>
      </p:nvGrpSpPr>
      <p:grpSpPr>
        <a:xfrm>
          <a:off x="0" y="0"/>
          <a:ext cx="0" cy="0"/>
          <a:chOff x="0" y="0"/>
          <a:chExt cx="0" cy="0"/>
        </a:xfrm>
      </p:grpSpPr>
      <p:sp>
        <p:nvSpPr>
          <p:cNvPr id="175" name="Google Shape;175;p23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1"/>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31"/>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9" name="Google Shape;179;p2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mp; Contents Layout">
  <p:cSld name="1_Images &amp; Contents Layout">
    <p:spTree>
      <p:nvGrpSpPr>
        <p:cNvPr id="182" name="Shape 182"/>
        <p:cNvGrpSpPr/>
        <p:nvPr/>
      </p:nvGrpSpPr>
      <p:grpSpPr>
        <a:xfrm>
          <a:off x="0" y="0"/>
          <a:ext cx="0" cy="0"/>
          <a:chOff x="0" y="0"/>
          <a:chExt cx="0" cy="0"/>
        </a:xfrm>
      </p:grpSpPr>
      <p:sp>
        <p:nvSpPr>
          <p:cNvPr id="183" name="Google Shape;183;p232"/>
          <p:cNvSpPr/>
          <p:nvPr/>
        </p:nvSpPr>
        <p:spPr>
          <a:xfrm flipH="1" rot="10800000">
            <a:off x="0" y="0"/>
            <a:ext cx="12192000" cy="3789040"/>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232"/>
          <p:cNvSpPr/>
          <p:nvPr/>
        </p:nvSpPr>
        <p:spPr>
          <a:xfrm>
            <a:off x="5735325"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5" name="Google Shape;185;p232"/>
          <p:cNvSpPr/>
          <p:nvPr/>
        </p:nvSpPr>
        <p:spPr>
          <a:xfrm>
            <a:off x="519549"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6" name="Google Shape;186;p232"/>
          <p:cNvSpPr/>
          <p:nvPr>
            <p:ph idx="2" type="pic"/>
          </p:nvPr>
        </p:nvSpPr>
        <p:spPr>
          <a:xfrm>
            <a:off x="1626013" y="1899780"/>
            <a:ext cx="3703686" cy="2285766"/>
          </a:xfrm>
          <a:prstGeom prst="rect">
            <a:avLst/>
          </a:prstGeom>
          <a:solidFill>
            <a:srgbClr val="F2F2F2"/>
          </a:solidFill>
          <a:ln>
            <a:noFill/>
          </a:ln>
        </p:spPr>
      </p:sp>
      <p:sp>
        <p:nvSpPr>
          <p:cNvPr id="187" name="Google Shape;187;p232"/>
          <p:cNvSpPr txBox="1"/>
          <p:nvPr>
            <p:ph idx="1" type="body"/>
          </p:nvPr>
        </p:nvSpPr>
        <p:spPr>
          <a:xfrm>
            <a:off x="323529" y="339509"/>
            <a:ext cx="11573197" cy="724247"/>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5400"/>
              <a:buNone/>
              <a:defRPr b="0" sz="5400">
                <a:solidFill>
                  <a:schemeClr val="lt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8" name="Google Shape;188;p232"/>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232"/>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spcBef>
                <a:spcPts val="0"/>
              </a:spcBef>
              <a:spcAft>
                <a:spcPts val="0"/>
              </a:spcAft>
              <a:buNone/>
            </a:pPr>
            <a:r>
              <a:rPr lang="en-US" sz="1138">
                <a:solidFill>
                  <a:schemeClr val="lt1"/>
                </a:solidFill>
                <a:latin typeface="Calibri"/>
                <a:ea typeface="Calibri"/>
                <a:cs typeface="Calibri"/>
                <a:sym typeface="Calibri"/>
              </a:rPr>
              <a:t>Trang</a:t>
            </a:r>
            <a:r>
              <a:rPr lang="en-US" sz="1463">
                <a:solidFill>
                  <a:schemeClr val="lt1"/>
                </a:solidFill>
                <a:latin typeface="Calibri"/>
                <a:ea typeface="Calibri"/>
                <a:cs typeface="Calibri"/>
                <a:sym typeface="Calibri"/>
              </a:rPr>
              <a:t> | </a:t>
            </a:r>
            <a:fld id="{00000000-1234-1234-1234-123412341234}" type="slidenum">
              <a:rPr b="1" lang="en-US" sz="1463">
                <a:solidFill>
                  <a:schemeClr val="lt1"/>
                </a:solidFill>
                <a:latin typeface="Arial"/>
                <a:ea typeface="Arial"/>
                <a:cs typeface="Arial"/>
                <a:sym typeface="Arial"/>
              </a:rPr>
              <a:t>‹#›</a:t>
            </a:fld>
            <a:endParaRPr b="1" sz="1463">
              <a:solidFill>
                <a:schemeClr val="lt1"/>
              </a:solidFill>
              <a:latin typeface="Arial"/>
              <a:ea typeface="Arial"/>
              <a:cs typeface="Arial"/>
              <a:sym typeface="Arial"/>
            </a:endParaRPr>
          </a:p>
        </p:txBody>
      </p:sp>
      <p:pic>
        <p:nvPicPr>
          <p:cNvPr id="190" name="Google Shape;190;p232"/>
          <p:cNvPicPr preferRelativeResize="0"/>
          <p:nvPr/>
        </p:nvPicPr>
        <p:blipFill rotWithShape="1">
          <a:blip r:embed="rId2">
            <a:alphaModFix/>
          </a:blip>
          <a:srcRect b="0" l="0" r="0" t="0"/>
          <a:stretch/>
        </p:blipFill>
        <p:spPr>
          <a:xfrm>
            <a:off x="482553" y="6496050"/>
            <a:ext cx="748553" cy="393904"/>
          </a:xfrm>
          <a:prstGeom prst="rect">
            <a:avLst/>
          </a:prstGeom>
          <a:noFill/>
          <a:ln>
            <a:noFill/>
          </a:ln>
        </p:spPr>
      </p:pic>
      <p:sp>
        <p:nvSpPr>
          <p:cNvPr id="191" name="Google Shape;191;p232"/>
          <p:cNvSpPr/>
          <p:nvPr>
            <p:ph idx="3" type="pic"/>
          </p:nvPr>
        </p:nvSpPr>
        <p:spPr>
          <a:xfrm>
            <a:off x="6693842" y="1894520"/>
            <a:ext cx="3703686" cy="2285766"/>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192" name="Shape 192"/>
        <p:cNvGrpSpPr/>
        <p:nvPr/>
      </p:nvGrpSpPr>
      <p:grpSpPr>
        <a:xfrm>
          <a:off x="0" y="0"/>
          <a:ext cx="0" cy="0"/>
          <a:chOff x="0" y="0"/>
          <a:chExt cx="0" cy="0"/>
        </a:xfrm>
      </p:grpSpPr>
      <p:sp>
        <p:nvSpPr>
          <p:cNvPr id="193" name="Google Shape;193;p233"/>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233"/>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spcBef>
                <a:spcPts val="0"/>
              </a:spcBef>
              <a:spcAft>
                <a:spcPts val="0"/>
              </a:spcAft>
              <a:buNone/>
            </a:pPr>
            <a:r>
              <a:rPr lang="en-US" sz="1138">
                <a:solidFill>
                  <a:schemeClr val="lt1"/>
                </a:solidFill>
                <a:latin typeface="Arial"/>
                <a:ea typeface="Arial"/>
                <a:cs typeface="Arial"/>
                <a:sym typeface="Arial"/>
              </a:rPr>
              <a:t>Trang</a:t>
            </a:r>
            <a:r>
              <a:rPr lang="en-US" sz="1463">
                <a:solidFill>
                  <a:schemeClr val="lt1"/>
                </a:solidFill>
                <a:latin typeface="Arial"/>
                <a:ea typeface="Arial"/>
                <a:cs typeface="Arial"/>
                <a:sym typeface="Arial"/>
              </a:rPr>
              <a:t> | </a:t>
            </a:r>
            <a:fld id="{00000000-1234-1234-1234-123412341234}" type="slidenum">
              <a:rPr b="1" lang="en-US" sz="1463">
                <a:solidFill>
                  <a:schemeClr val="lt1"/>
                </a:solidFill>
                <a:latin typeface="Arial"/>
                <a:ea typeface="Arial"/>
                <a:cs typeface="Arial"/>
                <a:sym typeface="Arial"/>
              </a:rPr>
              <a:t>‹#›</a:t>
            </a:fld>
            <a:endParaRPr b="1" sz="1463">
              <a:solidFill>
                <a:schemeClr val="lt1"/>
              </a:solidFill>
              <a:latin typeface="Arial"/>
              <a:ea typeface="Arial"/>
              <a:cs typeface="Arial"/>
              <a:sym typeface="Arial"/>
            </a:endParaRPr>
          </a:p>
        </p:txBody>
      </p:sp>
      <p:pic>
        <p:nvPicPr>
          <p:cNvPr id="195" name="Google Shape;195;p233"/>
          <p:cNvPicPr preferRelativeResize="0"/>
          <p:nvPr/>
        </p:nvPicPr>
        <p:blipFill rotWithShape="1">
          <a:blip r:embed="rId2">
            <a:alphaModFix/>
          </a:blip>
          <a:srcRect b="0" l="0" r="0" t="0"/>
          <a:stretch/>
        </p:blipFill>
        <p:spPr>
          <a:xfrm>
            <a:off x="482553" y="6496050"/>
            <a:ext cx="748553" cy="3939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04" name="Shape 204"/>
        <p:cNvGrpSpPr/>
        <p:nvPr/>
      </p:nvGrpSpPr>
      <p:grpSpPr>
        <a:xfrm>
          <a:off x="0" y="0"/>
          <a:ext cx="0" cy="0"/>
          <a:chOff x="0" y="0"/>
          <a:chExt cx="0" cy="0"/>
        </a:xfrm>
      </p:grpSpPr>
      <p:sp>
        <p:nvSpPr>
          <p:cNvPr id="205" name="Google Shape;205;p191"/>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1"/>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drawing&#10;&#10;Description automatically generated" id="207" name="Google Shape;207;p191"/>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
        <p:nvSpPr>
          <p:cNvPr id="208" name="Google Shape;208;p191"/>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209" name="Shape 209"/>
        <p:cNvGrpSpPr/>
        <p:nvPr/>
      </p:nvGrpSpPr>
      <p:grpSpPr>
        <a:xfrm>
          <a:off x="0" y="0"/>
          <a:ext cx="0" cy="0"/>
          <a:chOff x="0" y="0"/>
          <a:chExt cx="0" cy="0"/>
        </a:xfrm>
      </p:grpSpPr>
      <p:sp>
        <p:nvSpPr>
          <p:cNvPr id="210" name="Google Shape;210;p192"/>
          <p:cNvSpPr/>
          <p:nvPr/>
        </p:nvSpPr>
        <p:spPr>
          <a:xfrm>
            <a:off x="51006" y="6353849"/>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2"/>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2"/>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192"/>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150000"/>
              </a:lnSpc>
              <a:spcBef>
                <a:spcPts val="200"/>
              </a:spcBef>
              <a:spcAft>
                <a:spcPts val="0"/>
              </a:spcAft>
              <a:buSzPts val="1800"/>
              <a:buNone/>
              <a:defRPr sz="1800">
                <a:solidFill>
                  <a:srgbClr val="888888"/>
                </a:solidFill>
              </a:defRPr>
            </a:lvl2pPr>
            <a:lvl3pPr indent="-228600" lvl="2" marL="1371600" algn="l">
              <a:lnSpc>
                <a:spcPct val="150000"/>
              </a:lnSpc>
              <a:spcBef>
                <a:spcPts val="400"/>
              </a:spcBef>
              <a:spcAft>
                <a:spcPts val="0"/>
              </a:spcAft>
              <a:buSzPts val="1600"/>
              <a:buNone/>
              <a:defRPr sz="1600">
                <a:solidFill>
                  <a:srgbClr val="888888"/>
                </a:solidFill>
              </a:defRPr>
            </a:lvl3pPr>
            <a:lvl4pPr indent="-228600" lvl="3" marL="1828800" algn="l">
              <a:lnSpc>
                <a:spcPct val="150000"/>
              </a:lnSpc>
              <a:spcBef>
                <a:spcPts val="400"/>
              </a:spcBef>
              <a:spcAft>
                <a:spcPts val="0"/>
              </a:spcAft>
              <a:buSzPts val="1400"/>
              <a:buNone/>
              <a:defRPr sz="1400">
                <a:solidFill>
                  <a:srgbClr val="888888"/>
                </a:solidFill>
              </a:defRPr>
            </a:lvl4pPr>
            <a:lvl5pPr indent="-228600" lvl="4" marL="2286000" algn="l">
              <a:lnSpc>
                <a:spcPct val="15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214" name="Google Shape;214;p192"/>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15" name="Google Shape;215;p192"/>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picture containing drawing&#10;&#10;Description automatically generated" id="216" name="Google Shape;216;p192"/>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7" name="Shape 217"/>
        <p:cNvGrpSpPr/>
        <p:nvPr/>
      </p:nvGrpSpPr>
      <p:grpSpPr>
        <a:xfrm>
          <a:off x="0" y="0"/>
          <a:ext cx="0" cy="0"/>
          <a:chOff x="0" y="0"/>
          <a:chExt cx="0" cy="0"/>
        </a:xfrm>
      </p:grpSpPr>
      <p:sp>
        <p:nvSpPr>
          <p:cNvPr id="218" name="Google Shape;218;p249"/>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9"/>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249"/>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150000"/>
              </a:lnSpc>
              <a:spcBef>
                <a:spcPts val="200"/>
              </a:spcBef>
              <a:spcAft>
                <a:spcPts val="0"/>
              </a:spcAft>
              <a:buSzPts val="2400"/>
              <a:buNone/>
              <a:defRPr sz="2400"/>
            </a:lvl2pPr>
            <a:lvl3pPr lvl="2" algn="ctr">
              <a:lnSpc>
                <a:spcPct val="150000"/>
              </a:lnSpc>
              <a:spcBef>
                <a:spcPts val="400"/>
              </a:spcBef>
              <a:spcAft>
                <a:spcPts val="0"/>
              </a:spcAft>
              <a:buSzPts val="2400"/>
              <a:buNone/>
              <a:defRPr sz="2400"/>
            </a:lvl3pPr>
            <a:lvl4pPr lvl="3" algn="ctr">
              <a:lnSpc>
                <a:spcPct val="150000"/>
              </a:lnSpc>
              <a:spcBef>
                <a:spcPts val="400"/>
              </a:spcBef>
              <a:spcAft>
                <a:spcPts val="0"/>
              </a:spcAft>
              <a:buSzPts val="2000"/>
              <a:buNone/>
              <a:defRPr sz="2000"/>
            </a:lvl4pPr>
            <a:lvl5pPr lvl="4" algn="ctr">
              <a:lnSpc>
                <a:spcPct val="15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22" name="Google Shape;222;p249"/>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223" name="Google Shape;223;p249"/>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
        <p:nvSpPr>
          <p:cNvPr id="224" name="Google Shape;224;p249"/>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sz="1800" cap="none">
                <a:solidFill>
                  <a:srgbClr val="FFFFF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5" name="Shape 225"/>
        <p:cNvGrpSpPr/>
        <p:nvPr/>
      </p:nvGrpSpPr>
      <p:grpSpPr>
        <a:xfrm>
          <a:off x="0" y="0"/>
          <a:ext cx="0" cy="0"/>
          <a:chOff x="0" y="0"/>
          <a:chExt cx="0" cy="0"/>
        </a:xfrm>
      </p:grpSpPr>
      <p:sp>
        <p:nvSpPr>
          <p:cNvPr id="226" name="Google Shape;226;p25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5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lvl1pPr indent="-342900" lvl="0" marL="457200" algn="l">
              <a:lnSpc>
                <a:spcPct val="150000"/>
              </a:lnSpc>
              <a:spcBef>
                <a:spcPts val="1200"/>
              </a:spcBef>
              <a:spcAft>
                <a:spcPts val="0"/>
              </a:spcAft>
              <a:buSzPts val="1800"/>
              <a:buChar char="❖"/>
              <a:defRPr/>
            </a:lvl1pPr>
            <a:lvl2pPr indent="-342900" lvl="1" marL="914400" algn="l">
              <a:lnSpc>
                <a:spcPct val="150000"/>
              </a:lnSpc>
              <a:spcBef>
                <a:spcPts val="200"/>
              </a:spcBef>
              <a:spcAft>
                <a:spcPts val="0"/>
              </a:spcAft>
              <a:buSzPts val="1800"/>
              <a:buChar char="▪"/>
              <a:defRPr/>
            </a:lvl2pPr>
            <a:lvl3pPr indent="-342900" lvl="2" marL="1371600" algn="l">
              <a:lnSpc>
                <a:spcPct val="150000"/>
              </a:lnSpc>
              <a:spcBef>
                <a:spcPts val="400"/>
              </a:spcBef>
              <a:spcAft>
                <a:spcPts val="0"/>
              </a:spcAft>
              <a:buSzPts val="1800"/>
              <a:buChar char="◦"/>
              <a:defRPr/>
            </a:lvl3pPr>
            <a:lvl4pPr indent="-342900" lvl="3" marL="1828800" algn="l">
              <a:lnSpc>
                <a:spcPct val="150000"/>
              </a:lnSpc>
              <a:spcBef>
                <a:spcPts val="400"/>
              </a:spcBef>
              <a:spcAft>
                <a:spcPts val="0"/>
              </a:spcAft>
              <a:buSzPts val="1800"/>
              <a:buChar char="◦"/>
              <a:defRPr/>
            </a:lvl4pPr>
            <a:lvl5pPr indent="-342900" lvl="4" marL="2286000" algn="l">
              <a:lnSpc>
                <a:spcPct val="15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8" name="Google Shape;228;p250"/>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sz="1800" cap="none">
                <a:solidFill>
                  <a:srgbClr val="FFFFF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9" name="Shape 229"/>
        <p:cNvGrpSpPr/>
        <p:nvPr/>
      </p:nvGrpSpPr>
      <p:grpSpPr>
        <a:xfrm>
          <a:off x="0" y="0"/>
          <a:ext cx="0" cy="0"/>
          <a:chOff x="0" y="0"/>
          <a:chExt cx="0" cy="0"/>
        </a:xfrm>
      </p:grpSpPr>
      <p:sp>
        <p:nvSpPr>
          <p:cNvPr id="230" name="Google Shape;230;p251"/>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251"/>
          <p:cNvSpPr txBox="1"/>
          <p:nvPr>
            <p:ph idx="1" type="body"/>
          </p:nvPr>
        </p:nvSpPr>
        <p:spPr>
          <a:xfrm>
            <a:off x="1097279" y="1537252"/>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150000"/>
              </a:lnSpc>
              <a:spcBef>
                <a:spcPts val="1200"/>
              </a:spcBef>
              <a:spcAft>
                <a:spcPts val="0"/>
              </a:spcAft>
              <a:buSzPts val="1800"/>
              <a:buChar char="❖"/>
              <a:defRPr/>
            </a:lvl1pPr>
            <a:lvl2pPr indent="-342900" lvl="1" marL="914400" algn="l">
              <a:lnSpc>
                <a:spcPct val="150000"/>
              </a:lnSpc>
              <a:spcBef>
                <a:spcPts val="200"/>
              </a:spcBef>
              <a:spcAft>
                <a:spcPts val="0"/>
              </a:spcAft>
              <a:buSzPts val="1800"/>
              <a:buChar char="▪"/>
              <a:defRPr/>
            </a:lvl2pPr>
            <a:lvl3pPr indent="-342900" lvl="2" marL="1371600" algn="l">
              <a:lnSpc>
                <a:spcPct val="150000"/>
              </a:lnSpc>
              <a:spcBef>
                <a:spcPts val="400"/>
              </a:spcBef>
              <a:spcAft>
                <a:spcPts val="0"/>
              </a:spcAft>
              <a:buSzPts val="1800"/>
              <a:buChar char="◦"/>
              <a:defRPr/>
            </a:lvl3pPr>
            <a:lvl4pPr indent="-342900" lvl="3" marL="1828800" algn="l">
              <a:lnSpc>
                <a:spcPct val="150000"/>
              </a:lnSpc>
              <a:spcBef>
                <a:spcPts val="400"/>
              </a:spcBef>
              <a:spcAft>
                <a:spcPts val="0"/>
              </a:spcAft>
              <a:buSzPts val="1800"/>
              <a:buChar char="◦"/>
              <a:defRPr/>
            </a:lvl4pPr>
            <a:lvl5pPr indent="-342900" lvl="4" marL="2286000" algn="l">
              <a:lnSpc>
                <a:spcPct val="15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2" name="Google Shape;232;p251"/>
          <p:cNvSpPr txBox="1"/>
          <p:nvPr>
            <p:ph idx="2" type="body"/>
          </p:nvPr>
        </p:nvSpPr>
        <p:spPr>
          <a:xfrm>
            <a:off x="6217920" y="1537253"/>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150000"/>
              </a:lnSpc>
              <a:spcBef>
                <a:spcPts val="1200"/>
              </a:spcBef>
              <a:spcAft>
                <a:spcPts val="0"/>
              </a:spcAft>
              <a:buSzPts val="1800"/>
              <a:buChar char="❖"/>
              <a:defRPr/>
            </a:lvl1pPr>
            <a:lvl2pPr indent="-342900" lvl="1" marL="914400" algn="l">
              <a:lnSpc>
                <a:spcPct val="150000"/>
              </a:lnSpc>
              <a:spcBef>
                <a:spcPts val="200"/>
              </a:spcBef>
              <a:spcAft>
                <a:spcPts val="0"/>
              </a:spcAft>
              <a:buSzPts val="1800"/>
              <a:buChar char="▪"/>
              <a:defRPr/>
            </a:lvl2pPr>
            <a:lvl3pPr indent="-342900" lvl="2" marL="1371600" algn="l">
              <a:lnSpc>
                <a:spcPct val="150000"/>
              </a:lnSpc>
              <a:spcBef>
                <a:spcPts val="400"/>
              </a:spcBef>
              <a:spcAft>
                <a:spcPts val="0"/>
              </a:spcAft>
              <a:buSzPts val="1800"/>
              <a:buChar char="◦"/>
              <a:defRPr/>
            </a:lvl3pPr>
            <a:lvl4pPr indent="-342900" lvl="3" marL="1828800" algn="l">
              <a:lnSpc>
                <a:spcPct val="150000"/>
              </a:lnSpc>
              <a:spcBef>
                <a:spcPts val="400"/>
              </a:spcBef>
              <a:spcAft>
                <a:spcPts val="0"/>
              </a:spcAft>
              <a:buSzPts val="1800"/>
              <a:buChar char="◦"/>
              <a:defRPr/>
            </a:lvl4pPr>
            <a:lvl5pPr indent="-342900" lvl="4" marL="2286000" algn="l">
              <a:lnSpc>
                <a:spcPct val="15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3" name="Google Shape;233;p251"/>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Đầu trang của Phần" type="secHead">
  <p:cSld name="SECTION_HEADER">
    <p:spTree>
      <p:nvGrpSpPr>
        <p:cNvPr id="27" name="Shape 27"/>
        <p:cNvGrpSpPr/>
        <p:nvPr/>
      </p:nvGrpSpPr>
      <p:grpSpPr>
        <a:xfrm>
          <a:off x="0" y="0"/>
          <a:ext cx="0" cy="0"/>
          <a:chOff x="0" y="0"/>
          <a:chExt cx="0" cy="0"/>
        </a:xfrm>
      </p:grpSpPr>
      <p:sp>
        <p:nvSpPr>
          <p:cNvPr id="28" name="Google Shape;28;p214"/>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4"/>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1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 name="Shape 234"/>
        <p:cNvGrpSpPr/>
        <p:nvPr/>
      </p:nvGrpSpPr>
      <p:grpSpPr>
        <a:xfrm>
          <a:off x="0" y="0"/>
          <a:ext cx="0" cy="0"/>
          <a:chOff x="0" y="0"/>
          <a:chExt cx="0" cy="0"/>
        </a:xfrm>
      </p:grpSpPr>
      <p:sp>
        <p:nvSpPr>
          <p:cNvPr id="235" name="Google Shape;235;p252"/>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252"/>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200"/>
              </a:spcBef>
              <a:spcAft>
                <a:spcPts val="0"/>
              </a:spcAft>
              <a:buSzPts val="2000"/>
              <a:buNone/>
              <a:defRPr b="0" sz="2000" cap="none">
                <a:solidFill>
                  <a:schemeClr val="dk2"/>
                </a:solidFill>
              </a:defRPr>
            </a:lvl1pPr>
            <a:lvl2pPr indent="-228600" lvl="1" marL="914400" algn="l">
              <a:lnSpc>
                <a:spcPct val="150000"/>
              </a:lnSpc>
              <a:spcBef>
                <a:spcPts val="200"/>
              </a:spcBef>
              <a:spcAft>
                <a:spcPts val="0"/>
              </a:spcAft>
              <a:buSzPts val="2000"/>
              <a:buNone/>
              <a:defRPr b="1" sz="2000"/>
            </a:lvl2pPr>
            <a:lvl3pPr indent="-228600" lvl="2" marL="1371600" algn="l">
              <a:lnSpc>
                <a:spcPct val="150000"/>
              </a:lnSpc>
              <a:spcBef>
                <a:spcPts val="400"/>
              </a:spcBef>
              <a:spcAft>
                <a:spcPts val="0"/>
              </a:spcAft>
              <a:buSzPts val="1800"/>
              <a:buNone/>
              <a:defRPr b="1" sz="1800"/>
            </a:lvl3pPr>
            <a:lvl4pPr indent="-228600" lvl="3" marL="1828800" algn="l">
              <a:lnSpc>
                <a:spcPct val="150000"/>
              </a:lnSpc>
              <a:spcBef>
                <a:spcPts val="400"/>
              </a:spcBef>
              <a:spcAft>
                <a:spcPts val="0"/>
              </a:spcAft>
              <a:buSzPts val="1600"/>
              <a:buNone/>
              <a:defRPr b="1" sz="1600"/>
            </a:lvl4pPr>
            <a:lvl5pPr indent="-228600" lvl="4" marL="2286000" algn="l">
              <a:lnSpc>
                <a:spcPct val="15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37" name="Google Shape;237;p252"/>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150000"/>
              </a:lnSpc>
              <a:spcBef>
                <a:spcPts val="1200"/>
              </a:spcBef>
              <a:spcAft>
                <a:spcPts val="0"/>
              </a:spcAft>
              <a:buSzPts val="1800"/>
              <a:buChar char="❖"/>
              <a:defRPr/>
            </a:lvl1pPr>
            <a:lvl2pPr indent="-342900" lvl="1" marL="914400" algn="l">
              <a:lnSpc>
                <a:spcPct val="150000"/>
              </a:lnSpc>
              <a:spcBef>
                <a:spcPts val="200"/>
              </a:spcBef>
              <a:spcAft>
                <a:spcPts val="0"/>
              </a:spcAft>
              <a:buSzPts val="1800"/>
              <a:buChar char="▪"/>
              <a:defRPr/>
            </a:lvl2pPr>
            <a:lvl3pPr indent="-342900" lvl="2" marL="1371600" algn="l">
              <a:lnSpc>
                <a:spcPct val="150000"/>
              </a:lnSpc>
              <a:spcBef>
                <a:spcPts val="400"/>
              </a:spcBef>
              <a:spcAft>
                <a:spcPts val="0"/>
              </a:spcAft>
              <a:buSzPts val="1800"/>
              <a:buChar char="◦"/>
              <a:defRPr/>
            </a:lvl3pPr>
            <a:lvl4pPr indent="-342900" lvl="3" marL="1828800" algn="l">
              <a:lnSpc>
                <a:spcPct val="150000"/>
              </a:lnSpc>
              <a:spcBef>
                <a:spcPts val="400"/>
              </a:spcBef>
              <a:spcAft>
                <a:spcPts val="0"/>
              </a:spcAft>
              <a:buSzPts val="1800"/>
              <a:buChar char="◦"/>
              <a:defRPr/>
            </a:lvl4pPr>
            <a:lvl5pPr indent="-342900" lvl="4" marL="2286000" algn="l">
              <a:lnSpc>
                <a:spcPct val="15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8" name="Google Shape;238;p252"/>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200"/>
              </a:spcBef>
              <a:spcAft>
                <a:spcPts val="0"/>
              </a:spcAft>
              <a:buSzPts val="2000"/>
              <a:buNone/>
              <a:defRPr b="0" sz="2000" cap="none">
                <a:solidFill>
                  <a:schemeClr val="dk2"/>
                </a:solidFill>
              </a:defRPr>
            </a:lvl1pPr>
            <a:lvl2pPr indent="-228600" lvl="1" marL="914400" algn="l">
              <a:lnSpc>
                <a:spcPct val="150000"/>
              </a:lnSpc>
              <a:spcBef>
                <a:spcPts val="200"/>
              </a:spcBef>
              <a:spcAft>
                <a:spcPts val="0"/>
              </a:spcAft>
              <a:buSzPts val="2000"/>
              <a:buNone/>
              <a:defRPr b="1" sz="2000"/>
            </a:lvl2pPr>
            <a:lvl3pPr indent="-228600" lvl="2" marL="1371600" algn="l">
              <a:lnSpc>
                <a:spcPct val="150000"/>
              </a:lnSpc>
              <a:spcBef>
                <a:spcPts val="400"/>
              </a:spcBef>
              <a:spcAft>
                <a:spcPts val="0"/>
              </a:spcAft>
              <a:buSzPts val="1800"/>
              <a:buNone/>
              <a:defRPr b="1" sz="1800"/>
            </a:lvl3pPr>
            <a:lvl4pPr indent="-228600" lvl="3" marL="1828800" algn="l">
              <a:lnSpc>
                <a:spcPct val="150000"/>
              </a:lnSpc>
              <a:spcBef>
                <a:spcPts val="400"/>
              </a:spcBef>
              <a:spcAft>
                <a:spcPts val="0"/>
              </a:spcAft>
              <a:buSzPts val="1600"/>
              <a:buNone/>
              <a:defRPr b="1" sz="1600"/>
            </a:lvl4pPr>
            <a:lvl5pPr indent="-228600" lvl="4" marL="2286000" algn="l">
              <a:lnSpc>
                <a:spcPct val="15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39" name="Google Shape;239;p252"/>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150000"/>
              </a:lnSpc>
              <a:spcBef>
                <a:spcPts val="1200"/>
              </a:spcBef>
              <a:spcAft>
                <a:spcPts val="0"/>
              </a:spcAft>
              <a:buSzPts val="1800"/>
              <a:buChar char="❖"/>
              <a:defRPr/>
            </a:lvl1pPr>
            <a:lvl2pPr indent="-342900" lvl="1" marL="914400" algn="l">
              <a:lnSpc>
                <a:spcPct val="150000"/>
              </a:lnSpc>
              <a:spcBef>
                <a:spcPts val="200"/>
              </a:spcBef>
              <a:spcAft>
                <a:spcPts val="0"/>
              </a:spcAft>
              <a:buSzPts val="1800"/>
              <a:buChar char="▪"/>
              <a:defRPr/>
            </a:lvl2pPr>
            <a:lvl3pPr indent="-342900" lvl="2" marL="1371600" algn="l">
              <a:lnSpc>
                <a:spcPct val="150000"/>
              </a:lnSpc>
              <a:spcBef>
                <a:spcPts val="400"/>
              </a:spcBef>
              <a:spcAft>
                <a:spcPts val="0"/>
              </a:spcAft>
              <a:buSzPts val="1800"/>
              <a:buChar char="◦"/>
              <a:defRPr/>
            </a:lvl3pPr>
            <a:lvl4pPr indent="-342900" lvl="3" marL="1828800" algn="l">
              <a:lnSpc>
                <a:spcPct val="150000"/>
              </a:lnSpc>
              <a:spcBef>
                <a:spcPts val="400"/>
              </a:spcBef>
              <a:spcAft>
                <a:spcPts val="0"/>
              </a:spcAft>
              <a:buSzPts val="1800"/>
              <a:buChar char="◦"/>
              <a:defRPr/>
            </a:lvl4pPr>
            <a:lvl5pPr indent="-342900" lvl="4" marL="2286000" algn="l">
              <a:lnSpc>
                <a:spcPct val="15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0" name="Google Shape;240;p252"/>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253"/>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253"/>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254"/>
          <p:cNvSpPr/>
          <p:nvPr/>
        </p:nvSpPr>
        <p:spPr>
          <a:xfrm>
            <a:off x="2" y="2568742"/>
            <a:ext cx="12191999" cy="1720516"/>
          </a:xfrm>
          <a:prstGeom prst="rect">
            <a:avLst/>
          </a:prstGeom>
          <a:gradFill>
            <a:gsLst>
              <a:gs pos="0">
                <a:srgbClr val="7FC764">
                  <a:alpha val="0"/>
                </a:srgbClr>
              </a:gs>
              <a:gs pos="8000">
                <a:srgbClr val="7FC764">
                  <a:alpha val="0"/>
                </a:srgbClr>
              </a:gs>
              <a:gs pos="39000">
                <a:srgbClr val="FFFFFF">
                  <a:alpha val="74901"/>
                </a:srgbClr>
              </a:gs>
              <a:gs pos="65000">
                <a:srgbClr val="FFFFFF">
                  <a:alpha val="74901"/>
                </a:srgbClr>
              </a:gs>
              <a:gs pos="96000">
                <a:srgbClr val="3F762A">
                  <a:alpha val="0"/>
                </a:srgbClr>
              </a:gs>
              <a:gs pos="100000">
                <a:srgbClr val="3F762A">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6" name="Shape 256"/>
        <p:cNvGrpSpPr/>
        <p:nvPr/>
      </p:nvGrpSpPr>
      <p:grpSpPr>
        <a:xfrm>
          <a:off x="0" y="0"/>
          <a:ext cx="0" cy="0"/>
          <a:chOff x="0" y="0"/>
          <a:chExt cx="0" cy="0"/>
        </a:xfrm>
      </p:grpSpPr>
      <p:sp>
        <p:nvSpPr>
          <p:cNvPr id="257" name="Google Shape;257;p194"/>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194"/>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19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19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1" name="Shape 261"/>
        <p:cNvGrpSpPr/>
        <p:nvPr/>
      </p:nvGrpSpPr>
      <p:grpSpPr>
        <a:xfrm>
          <a:off x="0" y="0"/>
          <a:ext cx="0" cy="0"/>
          <a:chOff x="0" y="0"/>
          <a:chExt cx="0" cy="0"/>
        </a:xfrm>
      </p:grpSpPr>
      <p:sp>
        <p:nvSpPr>
          <p:cNvPr id="262" name="Google Shape;262;p19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19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4" name="Google Shape;264;p195"/>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19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19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67" name="Shape 267"/>
        <p:cNvGrpSpPr/>
        <p:nvPr/>
      </p:nvGrpSpPr>
      <p:grpSpPr>
        <a:xfrm>
          <a:off x="0" y="0"/>
          <a:ext cx="0" cy="0"/>
          <a:chOff x="0" y="0"/>
          <a:chExt cx="0" cy="0"/>
        </a:xfrm>
      </p:grpSpPr>
      <p:sp>
        <p:nvSpPr>
          <p:cNvPr id="268" name="Google Shape;268;p196"/>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6"/>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6"/>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19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9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273" name="Google Shape;273;p196"/>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4" name="Shape 274"/>
        <p:cNvGrpSpPr/>
        <p:nvPr/>
      </p:nvGrpSpPr>
      <p:grpSpPr>
        <a:xfrm>
          <a:off x="0" y="0"/>
          <a:ext cx="0" cy="0"/>
          <a:chOff x="0" y="0"/>
          <a:chExt cx="0" cy="0"/>
        </a:xfrm>
      </p:grpSpPr>
      <p:sp>
        <p:nvSpPr>
          <p:cNvPr id="275" name="Google Shape;275;p197"/>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197"/>
          <p:cNvSpPr txBox="1"/>
          <p:nvPr>
            <p:ph idx="1" type="body"/>
          </p:nvPr>
        </p:nvSpPr>
        <p:spPr>
          <a:xfrm>
            <a:off x="1097279" y="1537252"/>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77" name="Google Shape;277;p197"/>
          <p:cNvSpPr txBox="1"/>
          <p:nvPr>
            <p:ph idx="2" type="body"/>
          </p:nvPr>
        </p:nvSpPr>
        <p:spPr>
          <a:xfrm>
            <a:off x="6217920" y="1537253"/>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78" name="Google Shape;278;p197"/>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19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19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281" name="Shape 281"/>
        <p:cNvGrpSpPr/>
        <p:nvPr/>
      </p:nvGrpSpPr>
      <p:grpSpPr>
        <a:xfrm>
          <a:off x="0" y="0"/>
          <a:ext cx="0" cy="0"/>
          <a:chOff x="0" y="0"/>
          <a:chExt cx="0" cy="0"/>
        </a:xfrm>
      </p:grpSpPr>
      <p:sp>
        <p:nvSpPr>
          <p:cNvPr id="282" name="Google Shape;282;p198"/>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8"/>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8"/>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98"/>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286" name="Google Shape;286;p198"/>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19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19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89" name="Google Shape;289;p198"/>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290" name="Google Shape;290;p198"/>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91" name="Shape 291"/>
        <p:cNvGrpSpPr/>
        <p:nvPr/>
      </p:nvGrpSpPr>
      <p:grpSpPr>
        <a:xfrm>
          <a:off x="0" y="0"/>
          <a:ext cx="0" cy="0"/>
          <a:chOff x="0" y="0"/>
          <a:chExt cx="0" cy="0"/>
        </a:xfrm>
      </p:grpSpPr>
      <p:sp>
        <p:nvSpPr>
          <p:cNvPr id="292" name="Google Shape;292;p201"/>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201"/>
          <p:cNvSpPr txBox="1"/>
          <p:nvPr>
            <p:ph idx="1" type="body"/>
          </p:nvPr>
        </p:nvSpPr>
        <p:spPr>
          <a:xfrm>
            <a:off x="1097280" y="1846052"/>
            <a:ext cx="3224199"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94" name="Google Shape;294;p201"/>
          <p:cNvSpPr txBox="1"/>
          <p:nvPr>
            <p:ph idx="2" type="body"/>
          </p:nvPr>
        </p:nvSpPr>
        <p:spPr>
          <a:xfrm>
            <a:off x="1097280" y="2582334"/>
            <a:ext cx="3224199"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5" name="Google Shape;295;p201"/>
          <p:cNvSpPr txBox="1"/>
          <p:nvPr>
            <p:ph idx="3" type="body"/>
          </p:nvPr>
        </p:nvSpPr>
        <p:spPr>
          <a:xfrm>
            <a:off x="7928974" y="1846052"/>
            <a:ext cx="3226705"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96" name="Google Shape;296;p201"/>
          <p:cNvSpPr txBox="1"/>
          <p:nvPr>
            <p:ph idx="4" type="body"/>
          </p:nvPr>
        </p:nvSpPr>
        <p:spPr>
          <a:xfrm>
            <a:off x="7928974" y="2582334"/>
            <a:ext cx="3226705"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7" name="Google Shape;297;p201"/>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20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201"/>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201"/>
          <p:cNvSpPr txBox="1"/>
          <p:nvPr>
            <p:ph idx="5" type="body"/>
          </p:nvPr>
        </p:nvSpPr>
        <p:spPr>
          <a:xfrm>
            <a:off x="4597051" y="1846052"/>
            <a:ext cx="309393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301" name="Google Shape;301;p201"/>
          <p:cNvSpPr txBox="1"/>
          <p:nvPr>
            <p:ph idx="6" type="body"/>
          </p:nvPr>
        </p:nvSpPr>
        <p:spPr>
          <a:xfrm>
            <a:off x="4597051" y="2582334"/>
            <a:ext cx="309393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 slide layout">
  <p:cSld name="1_End slide layout">
    <p:bg>
      <p:bgPr>
        <a:noFill/>
      </p:bgPr>
    </p:bg>
    <p:spTree>
      <p:nvGrpSpPr>
        <p:cNvPr id="302" name="Shape 302"/>
        <p:cNvGrpSpPr/>
        <p:nvPr/>
      </p:nvGrpSpPr>
      <p:grpSpPr>
        <a:xfrm>
          <a:off x="0" y="0"/>
          <a:ext cx="0" cy="0"/>
          <a:chOff x="0" y="0"/>
          <a:chExt cx="0" cy="0"/>
        </a:xfrm>
      </p:grpSpPr>
      <p:sp>
        <p:nvSpPr>
          <p:cNvPr id="303" name="Google Shape;303;p202"/>
          <p:cNvSpPr/>
          <p:nvPr/>
        </p:nvSpPr>
        <p:spPr>
          <a:xfrm>
            <a:off x="143221" y="2753604"/>
            <a:ext cx="12191999" cy="1720516"/>
          </a:xfrm>
          <a:prstGeom prst="rect">
            <a:avLst/>
          </a:prstGeom>
          <a:gradFill>
            <a:gsLst>
              <a:gs pos="0">
                <a:srgbClr val="7FC764">
                  <a:alpha val="0"/>
                </a:srgbClr>
              </a:gs>
              <a:gs pos="8000">
                <a:srgbClr val="7FC764">
                  <a:alpha val="0"/>
                </a:srgbClr>
              </a:gs>
              <a:gs pos="39000">
                <a:srgbClr val="FFFFFF">
                  <a:alpha val="74901"/>
                </a:srgbClr>
              </a:gs>
              <a:gs pos="65000">
                <a:srgbClr val="FFFFFF">
                  <a:alpha val="74901"/>
                </a:srgbClr>
              </a:gs>
              <a:gs pos="96000">
                <a:srgbClr val="3F762A">
                  <a:alpha val="0"/>
                </a:srgbClr>
              </a:gs>
              <a:gs pos="100000">
                <a:srgbClr val="3F762A">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02"/>
          <p:cNvSpPr txBox="1"/>
          <p:nvPr>
            <p:ph type="ctrTitle"/>
          </p:nvPr>
        </p:nvSpPr>
        <p:spPr>
          <a:xfrm>
            <a:off x="848301" y="2753606"/>
            <a:ext cx="10271391" cy="1350791"/>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i Nội dung" type="twoObj">
  <p:cSld name="TWO_OBJECTS">
    <p:spTree>
      <p:nvGrpSpPr>
        <p:cNvPr id="33" name="Shape 33"/>
        <p:cNvGrpSpPr/>
        <p:nvPr/>
      </p:nvGrpSpPr>
      <p:grpSpPr>
        <a:xfrm>
          <a:off x="0" y="0"/>
          <a:ext cx="0" cy="0"/>
          <a:chOff x="0" y="0"/>
          <a:chExt cx="0" cy="0"/>
        </a:xfrm>
      </p:grpSpPr>
      <p:sp>
        <p:nvSpPr>
          <p:cNvPr id="34" name="Google Shape;34;p215"/>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type="twoTxTwoObj">
  <p:cSld name="TWO_OBJECTS_WITH_TEXT">
    <p:spTree>
      <p:nvGrpSpPr>
        <p:cNvPr id="305" name="Shape 305"/>
        <p:cNvGrpSpPr/>
        <p:nvPr/>
      </p:nvGrpSpPr>
      <p:grpSpPr>
        <a:xfrm>
          <a:off x="0" y="0"/>
          <a:ext cx="0" cy="0"/>
          <a:chOff x="0" y="0"/>
          <a:chExt cx="0" cy="0"/>
        </a:xfrm>
      </p:grpSpPr>
      <p:sp>
        <p:nvSpPr>
          <p:cNvPr id="306" name="Google Shape;306;p203"/>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203"/>
          <p:cNvSpPr txBox="1"/>
          <p:nvPr>
            <p:ph idx="1" type="body"/>
          </p:nvPr>
        </p:nvSpPr>
        <p:spPr>
          <a:xfrm>
            <a:off x="109728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400"/>
              <a:buNone/>
              <a:defRPr b="0"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2000"/>
              <a:buNone/>
              <a:defRPr b="1" sz="2000">
                <a:solidFill>
                  <a:schemeClr val="dk1"/>
                </a:solidFill>
                <a:latin typeface="Calibri"/>
                <a:ea typeface="Calibri"/>
                <a:cs typeface="Calibri"/>
                <a:sym typeface="Calibri"/>
              </a:defRPr>
            </a:lvl2pPr>
            <a:lvl3pPr indent="-228600" lvl="2" marL="1371600" algn="l">
              <a:lnSpc>
                <a:spcPct val="90000"/>
              </a:lnSpc>
              <a:spcBef>
                <a:spcPts val="400"/>
              </a:spcBef>
              <a:spcAft>
                <a:spcPts val="0"/>
              </a:spcAft>
              <a:buSzPts val="1800"/>
              <a:buNone/>
              <a:defRPr b="1" sz="1800">
                <a:solidFill>
                  <a:schemeClr val="dk1"/>
                </a:solidFill>
                <a:latin typeface="Calibri"/>
                <a:ea typeface="Calibri"/>
                <a:cs typeface="Calibri"/>
                <a:sym typeface="Calibri"/>
              </a:defRPr>
            </a:lvl3pPr>
            <a:lvl4pPr indent="-228600" lvl="3" marL="1828800" algn="l">
              <a:lnSpc>
                <a:spcPct val="90000"/>
              </a:lnSpc>
              <a:spcBef>
                <a:spcPts val="400"/>
              </a:spcBef>
              <a:spcAft>
                <a:spcPts val="0"/>
              </a:spcAft>
              <a:buSzPts val="1600"/>
              <a:buNone/>
              <a:defRPr b="1" sz="1600">
                <a:solidFill>
                  <a:schemeClr val="dk1"/>
                </a:solidFill>
                <a:latin typeface="Calibri"/>
                <a:ea typeface="Calibri"/>
                <a:cs typeface="Calibri"/>
                <a:sym typeface="Calibri"/>
              </a:defRPr>
            </a:lvl4pPr>
            <a:lvl5pPr indent="-228600" lvl="4" marL="2286000" algn="l">
              <a:lnSpc>
                <a:spcPct val="90000"/>
              </a:lnSpc>
              <a:spcBef>
                <a:spcPts val="400"/>
              </a:spcBef>
              <a:spcAft>
                <a:spcPts val="0"/>
              </a:spcAft>
              <a:buSzPts val="1600"/>
              <a:buNone/>
              <a:defRPr b="1" sz="1600">
                <a:solidFill>
                  <a:schemeClr val="dk1"/>
                </a:solidFill>
                <a:latin typeface="Calibri"/>
                <a:ea typeface="Calibri"/>
                <a:cs typeface="Calibri"/>
                <a:sym typeface="Calibri"/>
              </a:defRPr>
            </a:lvl5pPr>
            <a:lvl6pPr indent="-228600" lvl="5" marL="2743200" algn="l">
              <a:lnSpc>
                <a:spcPct val="90000"/>
              </a:lnSpc>
              <a:spcBef>
                <a:spcPts val="400"/>
              </a:spcBef>
              <a:spcAft>
                <a:spcPts val="0"/>
              </a:spcAft>
              <a:buSzPts val="1600"/>
              <a:buNone/>
              <a:defRPr b="1" sz="1600">
                <a:solidFill>
                  <a:schemeClr val="dk1"/>
                </a:solidFill>
                <a:latin typeface="Calibri"/>
                <a:ea typeface="Calibri"/>
                <a:cs typeface="Calibri"/>
                <a:sym typeface="Calibri"/>
              </a:defRPr>
            </a:lvl6pPr>
            <a:lvl7pPr indent="-228600" lvl="6" marL="3200400" algn="l">
              <a:lnSpc>
                <a:spcPct val="90000"/>
              </a:lnSpc>
              <a:spcBef>
                <a:spcPts val="400"/>
              </a:spcBef>
              <a:spcAft>
                <a:spcPts val="0"/>
              </a:spcAft>
              <a:buSzPts val="1600"/>
              <a:buNone/>
              <a:defRPr b="1" sz="1600">
                <a:solidFill>
                  <a:schemeClr val="dk1"/>
                </a:solidFill>
                <a:latin typeface="Calibri"/>
                <a:ea typeface="Calibri"/>
                <a:cs typeface="Calibri"/>
                <a:sym typeface="Calibri"/>
              </a:defRPr>
            </a:lvl7pPr>
            <a:lvl8pPr indent="-228600" lvl="7" marL="3657600" algn="l">
              <a:lnSpc>
                <a:spcPct val="90000"/>
              </a:lnSpc>
              <a:spcBef>
                <a:spcPts val="400"/>
              </a:spcBef>
              <a:spcAft>
                <a:spcPts val="0"/>
              </a:spcAft>
              <a:buSzPts val="1600"/>
              <a:buNone/>
              <a:defRPr b="1" sz="1600">
                <a:solidFill>
                  <a:schemeClr val="dk1"/>
                </a:solidFill>
                <a:latin typeface="Calibri"/>
                <a:ea typeface="Calibri"/>
                <a:cs typeface="Calibri"/>
                <a:sym typeface="Calibri"/>
              </a:defRPr>
            </a:lvl8pPr>
            <a:lvl9pPr indent="-228600" lvl="8" marL="4114800" algn="l">
              <a:lnSpc>
                <a:spcPct val="90000"/>
              </a:lnSpc>
              <a:spcBef>
                <a:spcPts val="400"/>
              </a:spcBef>
              <a:spcAft>
                <a:spcPts val="400"/>
              </a:spcAft>
              <a:buSzPts val="1600"/>
              <a:buNone/>
              <a:defRPr b="1" sz="1600">
                <a:solidFill>
                  <a:schemeClr val="dk1"/>
                </a:solidFill>
                <a:latin typeface="Calibri"/>
                <a:ea typeface="Calibri"/>
                <a:cs typeface="Calibri"/>
                <a:sym typeface="Calibri"/>
              </a:defRPr>
            </a:lvl9pPr>
          </a:lstStyle>
          <a:p/>
        </p:txBody>
      </p:sp>
      <p:sp>
        <p:nvSpPr>
          <p:cNvPr id="308" name="Google Shape;308;p203"/>
          <p:cNvSpPr txBox="1"/>
          <p:nvPr>
            <p:ph idx="2" type="body"/>
          </p:nvPr>
        </p:nvSpPr>
        <p:spPr>
          <a:xfrm>
            <a:off x="1097280" y="2454318"/>
            <a:ext cx="4937760" cy="376360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9" name="Google Shape;309;p203"/>
          <p:cNvSpPr txBox="1"/>
          <p:nvPr>
            <p:ph idx="3" type="body"/>
          </p:nvPr>
        </p:nvSpPr>
        <p:spPr>
          <a:xfrm>
            <a:off x="621792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400"/>
              <a:buNone/>
              <a:defRPr b="0"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2000"/>
              <a:buNone/>
              <a:defRPr b="1" sz="2000">
                <a:solidFill>
                  <a:schemeClr val="dk1"/>
                </a:solidFill>
                <a:latin typeface="Calibri"/>
                <a:ea typeface="Calibri"/>
                <a:cs typeface="Calibri"/>
                <a:sym typeface="Calibri"/>
              </a:defRPr>
            </a:lvl2pPr>
            <a:lvl3pPr indent="-228600" lvl="2" marL="1371600" algn="l">
              <a:lnSpc>
                <a:spcPct val="90000"/>
              </a:lnSpc>
              <a:spcBef>
                <a:spcPts val="400"/>
              </a:spcBef>
              <a:spcAft>
                <a:spcPts val="0"/>
              </a:spcAft>
              <a:buSzPts val="1800"/>
              <a:buNone/>
              <a:defRPr b="1" sz="1800">
                <a:solidFill>
                  <a:schemeClr val="dk1"/>
                </a:solidFill>
                <a:latin typeface="Calibri"/>
                <a:ea typeface="Calibri"/>
                <a:cs typeface="Calibri"/>
                <a:sym typeface="Calibri"/>
              </a:defRPr>
            </a:lvl3pPr>
            <a:lvl4pPr indent="-228600" lvl="3" marL="1828800" algn="l">
              <a:lnSpc>
                <a:spcPct val="90000"/>
              </a:lnSpc>
              <a:spcBef>
                <a:spcPts val="400"/>
              </a:spcBef>
              <a:spcAft>
                <a:spcPts val="0"/>
              </a:spcAft>
              <a:buSzPts val="1600"/>
              <a:buNone/>
              <a:defRPr b="1" sz="1600">
                <a:solidFill>
                  <a:schemeClr val="dk1"/>
                </a:solidFill>
                <a:latin typeface="Calibri"/>
                <a:ea typeface="Calibri"/>
                <a:cs typeface="Calibri"/>
                <a:sym typeface="Calibri"/>
              </a:defRPr>
            </a:lvl4pPr>
            <a:lvl5pPr indent="-228600" lvl="4" marL="2286000" algn="l">
              <a:lnSpc>
                <a:spcPct val="90000"/>
              </a:lnSpc>
              <a:spcBef>
                <a:spcPts val="400"/>
              </a:spcBef>
              <a:spcAft>
                <a:spcPts val="0"/>
              </a:spcAft>
              <a:buSzPts val="1600"/>
              <a:buNone/>
              <a:defRPr b="1" sz="1600">
                <a:solidFill>
                  <a:schemeClr val="dk1"/>
                </a:solidFill>
                <a:latin typeface="Calibri"/>
                <a:ea typeface="Calibri"/>
                <a:cs typeface="Calibri"/>
                <a:sym typeface="Calibri"/>
              </a:defRPr>
            </a:lvl5pPr>
            <a:lvl6pPr indent="-228600" lvl="5" marL="2743200" algn="l">
              <a:lnSpc>
                <a:spcPct val="90000"/>
              </a:lnSpc>
              <a:spcBef>
                <a:spcPts val="400"/>
              </a:spcBef>
              <a:spcAft>
                <a:spcPts val="0"/>
              </a:spcAft>
              <a:buSzPts val="1600"/>
              <a:buNone/>
              <a:defRPr b="1" sz="1600">
                <a:solidFill>
                  <a:schemeClr val="dk1"/>
                </a:solidFill>
                <a:latin typeface="Calibri"/>
                <a:ea typeface="Calibri"/>
                <a:cs typeface="Calibri"/>
                <a:sym typeface="Calibri"/>
              </a:defRPr>
            </a:lvl6pPr>
            <a:lvl7pPr indent="-228600" lvl="6" marL="3200400" algn="l">
              <a:lnSpc>
                <a:spcPct val="90000"/>
              </a:lnSpc>
              <a:spcBef>
                <a:spcPts val="400"/>
              </a:spcBef>
              <a:spcAft>
                <a:spcPts val="0"/>
              </a:spcAft>
              <a:buSzPts val="1600"/>
              <a:buNone/>
              <a:defRPr b="1" sz="1600">
                <a:solidFill>
                  <a:schemeClr val="dk1"/>
                </a:solidFill>
                <a:latin typeface="Calibri"/>
                <a:ea typeface="Calibri"/>
                <a:cs typeface="Calibri"/>
                <a:sym typeface="Calibri"/>
              </a:defRPr>
            </a:lvl7pPr>
            <a:lvl8pPr indent="-228600" lvl="7" marL="3657600" algn="l">
              <a:lnSpc>
                <a:spcPct val="90000"/>
              </a:lnSpc>
              <a:spcBef>
                <a:spcPts val="400"/>
              </a:spcBef>
              <a:spcAft>
                <a:spcPts val="0"/>
              </a:spcAft>
              <a:buSzPts val="1600"/>
              <a:buNone/>
              <a:defRPr b="1" sz="1600">
                <a:solidFill>
                  <a:schemeClr val="dk1"/>
                </a:solidFill>
                <a:latin typeface="Calibri"/>
                <a:ea typeface="Calibri"/>
                <a:cs typeface="Calibri"/>
                <a:sym typeface="Calibri"/>
              </a:defRPr>
            </a:lvl8pPr>
            <a:lvl9pPr indent="-228600" lvl="8" marL="4114800" algn="l">
              <a:lnSpc>
                <a:spcPct val="90000"/>
              </a:lnSpc>
              <a:spcBef>
                <a:spcPts val="400"/>
              </a:spcBef>
              <a:spcAft>
                <a:spcPts val="400"/>
              </a:spcAft>
              <a:buSzPts val="1600"/>
              <a:buNone/>
              <a:defRPr b="1" sz="1600">
                <a:solidFill>
                  <a:schemeClr val="dk1"/>
                </a:solidFill>
                <a:latin typeface="Calibri"/>
                <a:ea typeface="Calibri"/>
                <a:cs typeface="Calibri"/>
                <a:sym typeface="Calibri"/>
              </a:defRPr>
            </a:lvl9pPr>
          </a:lstStyle>
          <a:p/>
        </p:txBody>
      </p:sp>
      <p:sp>
        <p:nvSpPr>
          <p:cNvPr id="310" name="Google Shape;310;p203"/>
          <p:cNvSpPr txBox="1"/>
          <p:nvPr>
            <p:ph idx="4" type="body"/>
          </p:nvPr>
        </p:nvSpPr>
        <p:spPr>
          <a:xfrm>
            <a:off x="6217920" y="2454318"/>
            <a:ext cx="4937760" cy="376360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11" name="Google Shape;311;p203"/>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20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20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14" name="Shape 314"/>
        <p:cNvGrpSpPr/>
        <p:nvPr/>
      </p:nvGrpSpPr>
      <p:grpSpPr>
        <a:xfrm>
          <a:off x="0" y="0"/>
          <a:ext cx="0" cy="0"/>
          <a:chOff x="0" y="0"/>
          <a:chExt cx="0" cy="0"/>
        </a:xfrm>
      </p:grpSpPr>
      <p:sp>
        <p:nvSpPr>
          <p:cNvPr id="315" name="Google Shape;315;p204"/>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4"/>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04"/>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319" name="Google Shape;319;p204"/>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20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204"/>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04"/>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323" name="Google Shape;323;p204"/>
          <p:cNvPicPr preferRelativeResize="0"/>
          <p:nvPr/>
        </p:nvPicPr>
        <p:blipFill rotWithShape="1">
          <a:blip r:embed="rId2">
            <a:alphaModFix/>
          </a:blip>
          <a:srcRect b="0" l="0" r="0" t="0"/>
          <a:stretch/>
        </p:blipFill>
        <p:spPr>
          <a:xfrm>
            <a:off x="81505" y="6393500"/>
            <a:ext cx="934273" cy="464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24" name="Shape 324"/>
        <p:cNvGrpSpPr/>
        <p:nvPr/>
      </p:nvGrpSpPr>
      <p:grpSpPr>
        <a:xfrm>
          <a:off x="0" y="0"/>
          <a:ext cx="0" cy="0"/>
          <a:chOff x="0" y="0"/>
          <a:chExt cx="0" cy="0"/>
        </a:xfrm>
      </p:grpSpPr>
      <p:sp>
        <p:nvSpPr>
          <p:cNvPr id="325" name="Google Shape;325;p205"/>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5"/>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5"/>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205"/>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9" name="Google Shape;329;p205"/>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330" name="Google Shape;330;p205"/>
          <p:cNvSpPr txBox="1"/>
          <p:nvPr>
            <p:ph idx="10" type="dt"/>
          </p:nvPr>
        </p:nvSpPr>
        <p:spPr>
          <a:xfrm>
            <a:off x="465513" y="6459787"/>
            <a:ext cx="261851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205"/>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205"/>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1">
                <a:solidFill>
                  <a:schemeClr val="dk2"/>
                </a:solidFill>
                <a:latin typeface="Calibri"/>
                <a:ea typeface="Calibri"/>
                <a:cs typeface="Calibri"/>
                <a:sym typeface="Calibri"/>
              </a:defRPr>
            </a:lvl1pPr>
            <a:lvl2pPr indent="0" lvl="1" marL="0" algn="r">
              <a:spcBef>
                <a:spcPts val="0"/>
              </a:spcBef>
              <a:buNone/>
              <a:defRPr sz="1051">
                <a:solidFill>
                  <a:schemeClr val="dk2"/>
                </a:solidFill>
                <a:latin typeface="Calibri"/>
                <a:ea typeface="Calibri"/>
                <a:cs typeface="Calibri"/>
                <a:sym typeface="Calibri"/>
              </a:defRPr>
            </a:lvl2pPr>
            <a:lvl3pPr indent="0" lvl="2" marL="0" algn="r">
              <a:spcBef>
                <a:spcPts val="0"/>
              </a:spcBef>
              <a:buNone/>
              <a:defRPr sz="1051">
                <a:solidFill>
                  <a:schemeClr val="dk2"/>
                </a:solidFill>
                <a:latin typeface="Calibri"/>
                <a:ea typeface="Calibri"/>
                <a:cs typeface="Calibri"/>
                <a:sym typeface="Calibri"/>
              </a:defRPr>
            </a:lvl3pPr>
            <a:lvl4pPr indent="0" lvl="3" marL="0" algn="r">
              <a:spcBef>
                <a:spcPts val="0"/>
              </a:spcBef>
              <a:buNone/>
              <a:defRPr sz="1051">
                <a:solidFill>
                  <a:schemeClr val="dk2"/>
                </a:solidFill>
                <a:latin typeface="Calibri"/>
                <a:ea typeface="Calibri"/>
                <a:cs typeface="Calibri"/>
                <a:sym typeface="Calibri"/>
              </a:defRPr>
            </a:lvl4pPr>
            <a:lvl5pPr indent="0" lvl="4" marL="0" algn="r">
              <a:spcBef>
                <a:spcPts val="0"/>
              </a:spcBef>
              <a:buNone/>
              <a:defRPr sz="1051">
                <a:solidFill>
                  <a:schemeClr val="dk2"/>
                </a:solidFill>
                <a:latin typeface="Calibri"/>
                <a:ea typeface="Calibri"/>
                <a:cs typeface="Calibri"/>
                <a:sym typeface="Calibri"/>
              </a:defRPr>
            </a:lvl5pPr>
            <a:lvl6pPr indent="0" lvl="5" marL="0" algn="r">
              <a:spcBef>
                <a:spcPts val="0"/>
              </a:spcBef>
              <a:buNone/>
              <a:defRPr sz="1051">
                <a:solidFill>
                  <a:schemeClr val="dk2"/>
                </a:solidFill>
                <a:latin typeface="Calibri"/>
                <a:ea typeface="Calibri"/>
                <a:cs typeface="Calibri"/>
                <a:sym typeface="Calibri"/>
              </a:defRPr>
            </a:lvl6pPr>
            <a:lvl7pPr indent="0" lvl="6" marL="0" algn="r">
              <a:spcBef>
                <a:spcPts val="0"/>
              </a:spcBef>
              <a:buNone/>
              <a:defRPr sz="1051">
                <a:solidFill>
                  <a:schemeClr val="dk2"/>
                </a:solidFill>
                <a:latin typeface="Calibri"/>
                <a:ea typeface="Calibri"/>
                <a:cs typeface="Calibri"/>
                <a:sym typeface="Calibri"/>
              </a:defRPr>
            </a:lvl7pPr>
            <a:lvl8pPr indent="0" lvl="7" marL="0" algn="r">
              <a:spcBef>
                <a:spcPts val="0"/>
              </a:spcBef>
              <a:buNone/>
              <a:defRPr sz="1051">
                <a:solidFill>
                  <a:schemeClr val="dk2"/>
                </a:solidFill>
                <a:latin typeface="Calibri"/>
                <a:ea typeface="Calibri"/>
                <a:cs typeface="Calibri"/>
                <a:sym typeface="Calibri"/>
              </a:defRPr>
            </a:lvl8pPr>
            <a:lvl9pPr indent="0" lvl="8" marL="0" algn="r">
              <a:spcBef>
                <a:spcPts val="0"/>
              </a:spcBef>
              <a:buNone/>
              <a:defRPr sz="1051">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333" name="Google Shape;333;p205"/>
          <p:cNvPicPr preferRelativeResize="0"/>
          <p:nvPr/>
        </p:nvPicPr>
        <p:blipFill rotWithShape="1">
          <a:blip r:embed="rId2">
            <a:alphaModFix/>
          </a:blip>
          <a:srcRect b="0" l="0" r="0" t="0"/>
          <a:stretch/>
        </p:blipFill>
        <p:spPr>
          <a:xfrm>
            <a:off x="38561" y="64930"/>
            <a:ext cx="934273" cy="464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34" name="Shape 334"/>
        <p:cNvGrpSpPr/>
        <p:nvPr/>
      </p:nvGrpSpPr>
      <p:grpSpPr>
        <a:xfrm>
          <a:off x="0" y="0"/>
          <a:ext cx="0" cy="0"/>
          <a:chOff x="0" y="0"/>
          <a:chExt cx="0" cy="0"/>
        </a:xfrm>
      </p:grpSpPr>
      <p:sp>
        <p:nvSpPr>
          <p:cNvPr id="335" name="Google Shape;335;p206"/>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6"/>
          <p:cNvSpPr/>
          <p:nvPr/>
        </p:nvSpPr>
        <p:spPr>
          <a:xfrm>
            <a:off x="17"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6"/>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206"/>
          <p:cNvSpPr/>
          <p:nvPr>
            <p:ph idx="2" type="pic"/>
          </p:nvPr>
        </p:nvSpPr>
        <p:spPr>
          <a:xfrm>
            <a:off x="17" y="0"/>
            <a:ext cx="12191985" cy="4915076"/>
          </a:xfrm>
          <a:prstGeom prst="rect">
            <a:avLst/>
          </a:prstGeom>
          <a:solidFill>
            <a:srgbClr val="D2CAB5"/>
          </a:solidFill>
          <a:ln>
            <a:noFill/>
          </a:ln>
        </p:spPr>
      </p:sp>
      <p:sp>
        <p:nvSpPr>
          <p:cNvPr id="339" name="Google Shape;339;p206"/>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340" name="Google Shape;340;p206"/>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20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206"/>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343" name="Google Shape;343;p206"/>
          <p:cNvPicPr preferRelativeResize="0"/>
          <p:nvPr/>
        </p:nvPicPr>
        <p:blipFill rotWithShape="1">
          <a:blip r:embed="rId2">
            <a:alphaModFix/>
          </a:blip>
          <a:srcRect b="0" l="0" r="0" t="0"/>
          <a:stretch/>
        </p:blipFill>
        <p:spPr>
          <a:xfrm>
            <a:off x="81505" y="5157784"/>
            <a:ext cx="934273" cy="464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4" name="Shape 344"/>
        <p:cNvGrpSpPr/>
        <p:nvPr/>
      </p:nvGrpSpPr>
      <p:grpSpPr>
        <a:xfrm>
          <a:off x="0" y="0"/>
          <a:ext cx="0" cy="0"/>
          <a:chOff x="0" y="0"/>
          <a:chExt cx="0" cy="0"/>
        </a:xfrm>
      </p:grpSpPr>
      <p:sp>
        <p:nvSpPr>
          <p:cNvPr id="345" name="Google Shape;345;p207"/>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207"/>
          <p:cNvSpPr txBox="1"/>
          <p:nvPr>
            <p:ph idx="1" type="body"/>
          </p:nvPr>
        </p:nvSpPr>
        <p:spPr>
          <a:xfrm rot="5400000">
            <a:off x="4020195" y="-1266391"/>
            <a:ext cx="421257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47" name="Google Shape;347;p207"/>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20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207"/>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50" name="Shape 350"/>
        <p:cNvGrpSpPr/>
        <p:nvPr/>
      </p:nvGrpSpPr>
      <p:grpSpPr>
        <a:xfrm>
          <a:off x="0" y="0"/>
          <a:ext cx="0" cy="0"/>
          <a:chOff x="0" y="0"/>
          <a:chExt cx="0" cy="0"/>
        </a:xfrm>
      </p:grpSpPr>
      <p:sp>
        <p:nvSpPr>
          <p:cNvPr id="351" name="Google Shape;351;p208"/>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8"/>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8"/>
          <p:cNvSpPr txBox="1"/>
          <p:nvPr>
            <p:ph type="title"/>
          </p:nvPr>
        </p:nvSpPr>
        <p:spPr>
          <a:xfrm rot="5400000">
            <a:off x="7159402"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208"/>
          <p:cNvSpPr txBox="1"/>
          <p:nvPr>
            <p:ph idx="1" type="body"/>
          </p:nvPr>
        </p:nvSpPr>
        <p:spPr>
          <a:xfrm rot="5400000">
            <a:off x="1825402"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55" name="Google Shape;355;p208"/>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20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208"/>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mp; Contents Layout">
  <p:cSld name="1_Images &amp; Contents Layout">
    <p:spTree>
      <p:nvGrpSpPr>
        <p:cNvPr id="358" name="Shape 358"/>
        <p:cNvGrpSpPr/>
        <p:nvPr/>
      </p:nvGrpSpPr>
      <p:grpSpPr>
        <a:xfrm>
          <a:off x="0" y="0"/>
          <a:ext cx="0" cy="0"/>
          <a:chOff x="0" y="0"/>
          <a:chExt cx="0" cy="0"/>
        </a:xfrm>
      </p:grpSpPr>
      <p:sp>
        <p:nvSpPr>
          <p:cNvPr id="359" name="Google Shape;359;p209"/>
          <p:cNvSpPr/>
          <p:nvPr/>
        </p:nvSpPr>
        <p:spPr>
          <a:xfrm flipH="1" rot="10800000">
            <a:off x="0" y="0"/>
            <a:ext cx="12192000" cy="3789040"/>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09"/>
          <p:cNvSpPr/>
          <p:nvPr/>
        </p:nvSpPr>
        <p:spPr>
          <a:xfrm>
            <a:off x="5735327"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1" name="Google Shape;361;p209"/>
          <p:cNvSpPr/>
          <p:nvPr/>
        </p:nvSpPr>
        <p:spPr>
          <a:xfrm>
            <a:off x="519551"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62" name="Google Shape;362;p209"/>
          <p:cNvSpPr/>
          <p:nvPr>
            <p:ph idx="2" type="pic"/>
          </p:nvPr>
        </p:nvSpPr>
        <p:spPr>
          <a:xfrm>
            <a:off x="1626015" y="1899780"/>
            <a:ext cx="3703687" cy="2285766"/>
          </a:xfrm>
          <a:prstGeom prst="rect">
            <a:avLst/>
          </a:prstGeom>
          <a:solidFill>
            <a:srgbClr val="F2F2F2"/>
          </a:solidFill>
          <a:ln>
            <a:noFill/>
          </a:ln>
        </p:spPr>
      </p:sp>
      <p:sp>
        <p:nvSpPr>
          <p:cNvPr id="363" name="Google Shape;363;p209"/>
          <p:cNvSpPr txBox="1"/>
          <p:nvPr>
            <p:ph idx="1" type="body"/>
          </p:nvPr>
        </p:nvSpPr>
        <p:spPr>
          <a:xfrm>
            <a:off x="323531" y="339513"/>
            <a:ext cx="11573197" cy="724247"/>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5400"/>
              <a:buNone/>
              <a:defRPr b="0" sz="5400">
                <a:solidFill>
                  <a:schemeClr val="lt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4" name="Google Shape;364;p209"/>
          <p:cNvSpPr/>
          <p:nvPr/>
        </p:nvSpPr>
        <p:spPr>
          <a:xfrm>
            <a:off x="3" y="6526450"/>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09"/>
          <p:cNvSpPr txBox="1"/>
          <p:nvPr/>
        </p:nvSpPr>
        <p:spPr>
          <a:xfrm>
            <a:off x="9189720" y="6488350"/>
            <a:ext cx="2743200" cy="365125"/>
          </a:xfrm>
          <a:prstGeom prst="rect">
            <a:avLst/>
          </a:prstGeom>
          <a:noFill/>
          <a:ln>
            <a:noFill/>
          </a:ln>
        </p:spPr>
        <p:txBody>
          <a:bodyPr anchorCtr="0" anchor="ctr" bIns="37125" lIns="74275" spcFirstLastPara="1" rIns="74275" wrap="square" tIns="37125">
            <a:noAutofit/>
          </a:bodyPr>
          <a:lstStyle/>
          <a:p>
            <a:pPr indent="0" lvl="0" marL="0" marR="0" rtl="0" algn="r">
              <a:spcBef>
                <a:spcPts val="0"/>
              </a:spcBef>
              <a:spcAft>
                <a:spcPts val="0"/>
              </a:spcAft>
              <a:buNone/>
            </a:pPr>
            <a:r>
              <a:rPr lang="en-US" sz="1139">
                <a:solidFill>
                  <a:schemeClr val="lt1"/>
                </a:solidFill>
                <a:latin typeface="Calibri"/>
                <a:ea typeface="Calibri"/>
                <a:cs typeface="Calibri"/>
                <a:sym typeface="Calibri"/>
              </a:rPr>
              <a:t>Trang</a:t>
            </a:r>
            <a:r>
              <a:rPr lang="en-US" sz="1463">
                <a:solidFill>
                  <a:schemeClr val="lt1"/>
                </a:solidFill>
                <a:latin typeface="Calibri"/>
                <a:ea typeface="Calibri"/>
                <a:cs typeface="Calibri"/>
                <a:sym typeface="Calibri"/>
              </a:rPr>
              <a:t> | </a:t>
            </a:r>
            <a:fld id="{00000000-1234-1234-1234-123412341234}" type="slidenum">
              <a:rPr b="1" lang="en-US" sz="1463">
                <a:solidFill>
                  <a:schemeClr val="lt1"/>
                </a:solidFill>
                <a:latin typeface="Calibri"/>
                <a:ea typeface="Calibri"/>
                <a:cs typeface="Calibri"/>
                <a:sym typeface="Calibri"/>
              </a:rPr>
              <a:t>‹#›</a:t>
            </a:fld>
            <a:endParaRPr b="1" sz="1463">
              <a:solidFill>
                <a:schemeClr val="lt1"/>
              </a:solidFill>
              <a:latin typeface="Calibri"/>
              <a:ea typeface="Calibri"/>
              <a:cs typeface="Calibri"/>
              <a:sym typeface="Calibri"/>
            </a:endParaRPr>
          </a:p>
        </p:txBody>
      </p:sp>
      <p:pic>
        <p:nvPicPr>
          <p:cNvPr id="366" name="Google Shape;366;p209"/>
          <p:cNvPicPr preferRelativeResize="0"/>
          <p:nvPr/>
        </p:nvPicPr>
        <p:blipFill rotWithShape="1">
          <a:blip r:embed="rId2">
            <a:alphaModFix/>
          </a:blip>
          <a:srcRect b="0" l="0" r="0" t="0"/>
          <a:stretch/>
        </p:blipFill>
        <p:spPr>
          <a:xfrm>
            <a:off x="482556" y="6496050"/>
            <a:ext cx="748553" cy="393904"/>
          </a:xfrm>
          <a:prstGeom prst="rect">
            <a:avLst/>
          </a:prstGeom>
          <a:noFill/>
          <a:ln>
            <a:noFill/>
          </a:ln>
        </p:spPr>
      </p:pic>
      <p:sp>
        <p:nvSpPr>
          <p:cNvPr id="367" name="Google Shape;367;p209"/>
          <p:cNvSpPr/>
          <p:nvPr>
            <p:ph idx="3" type="pic"/>
          </p:nvPr>
        </p:nvSpPr>
        <p:spPr>
          <a:xfrm>
            <a:off x="6693843" y="1894520"/>
            <a:ext cx="3703687" cy="2285766"/>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368" name="Shape 36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layout">
  <p:cSld name="1_Agenda layout">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211"/>
          <p:cNvSpPr/>
          <p:nvPr/>
        </p:nvSpPr>
        <p:spPr>
          <a:xfrm>
            <a:off x="3" y="6526450"/>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211"/>
          <p:cNvSpPr txBox="1"/>
          <p:nvPr/>
        </p:nvSpPr>
        <p:spPr>
          <a:xfrm>
            <a:off x="9189720" y="6488350"/>
            <a:ext cx="2743200" cy="365125"/>
          </a:xfrm>
          <a:prstGeom prst="rect">
            <a:avLst/>
          </a:prstGeom>
          <a:noFill/>
          <a:ln>
            <a:noFill/>
          </a:ln>
        </p:spPr>
        <p:txBody>
          <a:bodyPr anchorCtr="0" anchor="ctr" bIns="37125" lIns="74275" spcFirstLastPara="1" rIns="74275" wrap="square" tIns="37125">
            <a:noAutofit/>
          </a:bodyPr>
          <a:lstStyle/>
          <a:p>
            <a:pPr indent="0" lvl="0" marL="0" marR="0" rtl="0" algn="r">
              <a:spcBef>
                <a:spcPts val="0"/>
              </a:spcBef>
              <a:spcAft>
                <a:spcPts val="0"/>
              </a:spcAft>
              <a:buNone/>
            </a:pPr>
            <a:r>
              <a:rPr lang="en-US" sz="1139">
                <a:solidFill>
                  <a:schemeClr val="lt1"/>
                </a:solidFill>
                <a:latin typeface="Calibri"/>
                <a:ea typeface="Calibri"/>
                <a:cs typeface="Calibri"/>
                <a:sym typeface="Calibri"/>
              </a:rPr>
              <a:t>Trang</a:t>
            </a:r>
            <a:r>
              <a:rPr lang="en-US" sz="1463">
                <a:solidFill>
                  <a:schemeClr val="lt1"/>
                </a:solidFill>
                <a:latin typeface="Calibri"/>
                <a:ea typeface="Calibri"/>
                <a:cs typeface="Calibri"/>
                <a:sym typeface="Calibri"/>
              </a:rPr>
              <a:t> | </a:t>
            </a:r>
            <a:fld id="{00000000-1234-1234-1234-123412341234}" type="slidenum">
              <a:rPr b="1" lang="en-US" sz="1463">
                <a:solidFill>
                  <a:schemeClr val="lt1"/>
                </a:solidFill>
                <a:latin typeface="Calibri"/>
                <a:ea typeface="Calibri"/>
                <a:cs typeface="Calibri"/>
                <a:sym typeface="Calibri"/>
              </a:rPr>
              <a:t>‹#›</a:t>
            </a:fld>
            <a:endParaRPr b="1" sz="1463">
              <a:solidFill>
                <a:schemeClr val="lt1"/>
              </a:solidFill>
              <a:latin typeface="Calibri"/>
              <a:ea typeface="Calibri"/>
              <a:cs typeface="Calibri"/>
              <a:sym typeface="Calibri"/>
            </a:endParaRPr>
          </a:p>
        </p:txBody>
      </p:sp>
      <p:pic>
        <p:nvPicPr>
          <p:cNvPr id="372" name="Google Shape;372;p211"/>
          <p:cNvPicPr preferRelativeResize="0"/>
          <p:nvPr/>
        </p:nvPicPr>
        <p:blipFill rotWithShape="1">
          <a:blip r:embed="rId3">
            <a:alphaModFix/>
          </a:blip>
          <a:srcRect b="0" l="0" r="0" t="0"/>
          <a:stretch/>
        </p:blipFill>
        <p:spPr>
          <a:xfrm>
            <a:off x="482556" y="6496050"/>
            <a:ext cx="748553" cy="39390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73" name="Shape 373"/>
        <p:cNvGrpSpPr/>
        <p:nvPr/>
      </p:nvGrpSpPr>
      <p:grpSpPr>
        <a:xfrm>
          <a:off x="0" y="0"/>
          <a:ext cx="0" cy="0"/>
          <a:chOff x="0" y="0"/>
          <a:chExt cx="0" cy="0"/>
        </a:xfrm>
      </p:grpSpPr>
      <p:sp>
        <p:nvSpPr>
          <p:cNvPr id="374" name="Google Shape;374;p212"/>
          <p:cNvSpPr txBox="1"/>
          <p:nvPr>
            <p:ph idx="1" type="body"/>
          </p:nvPr>
        </p:nvSpPr>
        <p:spPr>
          <a:xfrm>
            <a:off x="809369" y="795171"/>
            <a:ext cx="10077979" cy="477817"/>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200"/>
              </a:spcBef>
              <a:spcAft>
                <a:spcPts val="0"/>
              </a:spcAft>
              <a:buSzPts val="3200"/>
              <a:buNone/>
              <a:defRPr b="1" i="0" sz="3200">
                <a:solidFill>
                  <a:schemeClr val="accent2"/>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cxnSp>
        <p:nvCxnSpPr>
          <p:cNvPr id="375" name="Google Shape;375;p212"/>
          <p:cNvCxnSpPr/>
          <p:nvPr/>
        </p:nvCxnSpPr>
        <p:spPr>
          <a:xfrm rot="10800000">
            <a:off x="-2403945" y="-198783"/>
            <a:ext cx="0" cy="6858000"/>
          </a:xfrm>
          <a:prstGeom prst="straightConnector1">
            <a:avLst/>
          </a:prstGeom>
          <a:noFill/>
          <a:ln cap="flat" cmpd="sng" w="12700">
            <a:solidFill>
              <a:schemeClr val="dk1">
                <a:alpha val="20000"/>
              </a:schemeClr>
            </a:solidFill>
            <a:prstDash val="solid"/>
            <a:round/>
            <a:headEnd len="sm" w="sm" type="none"/>
            <a:tailEnd len="sm" w="sm" type="none"/>
          </a:ln>
        </p:spPr>
      </p:cxnSp>
      <p:grpSp>
        <p:nvGrpSpPr>
          <p:cNvPr id="376" name="Google Shape;376;p212"/>
          <p:cNvGrpSpPr/>
          <p:nvPr/>
        </p:nvGrpSpPr>
        <p:grpSpPr>
          <a:xfrm>
            <a:off x="0" y="1364247"/>
            <a:ext cx="1600200" cy="0"/>
            <a:chOff x="0" y="1364247"/>
            <a:chExt cx="1600200" cy="0"/>
          </a:xfrm>
        </p:grpSpPr>
        <p:cxnSp>
          <p:nvCxnSpPr>
            <p:cNvPr id="377" name="Google Shape;377;p212"/>
            <p:cNvCxnSpPr/>
            <p:nvPr/>
          </p:nvCxnSpPr>
          <p:spPr>
            <a:xfrm>
              <a:off x="0" y="1364247"/>
              <a:ext cx="1600200" cy="0"/>
            </a:xfrm>
            <a:prstGeom prst="straightConnector1">
              <a:avLst/>
            </a:prstGeom>
            <a:noFill/>
            <a:ln cap="flat" cmpd="sng" w="12700">
              <a:solidFill>
                <a:schemeClr val="accent1"/>
              </a:solidFill>
              <a:prstDash val="solid"/>
              <a:round/>
              <a:headEnd len="sm" w="sm" type="none"/>
              <a:tailEnd len="sm" w="sm" type="none"/>
            </a:ln>
          </p:spPr>
        </p:cxnSp>
        <p:cxnSp>
          <p:nvCxnSpPr>
            <p:cNvPr id="378" name="Google Shape;378;p212"/>
            <p:cNvCxnSpPr/>
            <p:nvPr/>
          </p:nvCxnSpPr>
          <p:spPr>
            <a:xfrm>
              <a:off x="808722" y="1364247"/>
              <a:ext cx="791478" cy="0"/>
            </a:xfrm>
            <a:prstGeom prst="straightConnector1">
              <a:avLst/>
            </a:prstGeom>
            <a:noFill/>
            <a:ln cap="flat" cmpd="sng" w="38100">
              <a:solidFill>
                <a:schemeClr val="accent1"/>
              </a:solidFill>
              <a:prstDash val="solid"/>
              <a:round/>
              <a:headEnd len="sm" w="sm" type="none"/>
              <a:tailEnd len="sm" w="sm" type="none"/>
            </a:ln>
          </p:spPr>
        </p:cxnSp>
      </p:grpSp>
      <p:sp>
        <p:nvSpPr>
          <p:cNvPr id="379" name="Google Shape;379;p212"/>
          <p:cNvSpPr/>
          <p:nvPr/>
        </p:nvSpPr>
        <p:spPr>
          <a:xfrm>
            <a:off x="3" y="6526450"/>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12"/>
          <p:cNvSpPr txBox="1"/>
          <p:nvPr/>
        </p:nvSpPr>
        <p:spPr>
          <a:xfrm>
            <a:off x="9189720" y="6488350"/>
            <a:ext cx="2743200" cy="365125"/>
          </a:xfrm>
          <a:prstGeom prst="rect">
            <a:avLst/>
          </a:prstGeom>
          <a:noFill/>
          <a:ln>
            <a:noFill/>
          </a:ln>
        </p:spPr>
        <p:txBody>
          <a:bodyPr anchorCtr="0" anchor="ctr" bIns="37125" lIns="74275" spcFirstLastPara="1" rIns="74275" wrap="square" tIns="37125">
            <a:noAutofit/>
          </a:bodyPr>
          <a:lstStyle/>
          <a:p>
            <a:pPr indent="0" lvl="0" marL="0" marR="0" rtl="0" algn="r">
              <a:spcBef>
                <a:spcPts val="0"/>
              </a:spcBef>
              <a:spcAft>
                <a:spcPts val="0"/>
              </a:spcAft>
              <a:buNone/>
            </a:pPr>
            <a:r>
              <a:rPr lang="en-US" sz="1139">
                <a:solidFill>
                  <a:schemeClr val="lt1"/>
                </a:solidFill>
                <a:latin typeface="Calibri"/>
                <a:ea typeface="Calibri"/>
                <a:cs typeface="Calibri"/>
                <a:sym typeface="Calibri"/>
              </a:rPr>
              <a:t>Trang</a:t>
            </a:r>
            <a:r>
              <a:rPr lang="en-US" sz="1463">
                <a:solidFill>
                  <a:schemeClr val="lt1"/>
                </a:solidFill>
                <a:latin typeface="Calibri"/>
                <a:ea typeface="Calibri"/>
                <a:cs typeface="Calibri"/>
                <a:sym typeface="Calibri"/>
              </a:rPr>
              <a:t> | </a:t>
            </a:r>
            <a:fld id="{00000000-1234-1234-1234-123412341234}" type="slidenum">
              <a:rPr b="1" lang="en-US" sz="1463">
                <a:solidFill>
                  <a:schemeClr val="lt1"/>
                </a:solidFill>
                <a:latin typeface="Calibri"/>
                <a:ea typeface="Calibri"/>
                <a:cs typeface="Calibri"/>
                <a:sym typeface="Calibri"/>
              </a:rPr>
              <a:t>‹#›</a:t>
            </a:fld>
            <a:endParaRPr b="1" sz="1463">
              <a:solidFill>
                <a:schemeClr val="lt1"/>
              </a:solidFill>
              <a:latin typeface="Calibri"/>
              <a:ea typeface="Calibri"/>
              <a:cs typeface="Calibri"/>
              <a:sym typeface="Calibri"/>
            </a:endParaRPr>
          </a:p>
        </p:txBody>
      </p:sp>
      <p:pic>
        <p:nvPicPr>
          <p:cNvPr id="381" name="Google Shape;381;p212"/>
          <p:cNvPicPr preferRelativeResize="0"/>
          <p:nvPr/>
        </p:nvPicPr>
        <p:blipFill rotWithShape="1">
          <a:blip r:embed="rId2">
            <a:alphaModFix/>
          </a:blip>
          <a:srcRect b="0" l="0" r="0" t="0"/>
          <a:stretch/>
        </p:blipFill>
        <p:spPr>
          <a:xfrm>
            <a:off x="482556" y="6496050"/>
            <a:ext cx="748553" cy="3939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500"/>
                                        <p:tgtEl>
                                          <p:spTgt spid="3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500"/>
                                        <p:tgtEl>
                                          <p:spTgt spid="37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500"/>
                                        <p:tgtEl>
                                          <p:spTgt spid="37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500"/>
                                        <p:tgtEl>
                                          <p:spTgt spid="37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500"/>
                                        <p:tgtEl>
                                          <p:spTgt spid="37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animEffect filter="fade" transition="in">
                                      <p:cBhvr>
                                        <p:cTn dur="500"/>
                                        <p:tgtEl>
                                          <p:spTgt spid="37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animEffect filter="fade" transition="in">
                                      <p:cBhvr>
                                        <p:cTn dur="500"/>
                                        <p:tgtEl>
                                          <p:spTgt spid="37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7" st="7"/>
                                            </p:txEl>
                                          </p:spTgt>
                                        </p:tgtEl>
                                        <p:attrNameLst>
                                          <p:attrName>style.visibility</p:attrName>
                                        </p:attrNameLst>
                                      </p:cBhvr>
                                      <p:to>
                                        <p:strVal val="visible"/>
                                      </p:to>
                                    </p:set>
                                    <p:animEffect filter="fade" transition="in">
                                      <p:cBhvr>
                                        <p:cTn dur="500"/>
                                        <p:tgtEl>
                                          <p:spTgt spid="37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xEl>
                                              <p:pRg end="8" st="8"/>
                                            </p:txEl>
                                          </p:spTgt>
                                        </p:tgtEl>
                                        <p:attrNameLst>
                                          <p:attrName>style.visibility</p:attrName>
                                        </p:attrNameLst>
                                      </p:cBhvr>
                                      <p:to>
                                        <p:strVal val="visible"/>
                                      </p:to>
                                    </p:set>
                                    <p:animEffect filter="fade" transition="in">
                                      <p:cBhvr>
                                        <p:cTn dur="500"/>
                                        <p:tgtEl>
                                          <p:spTgt spid="374">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ép so sánh" type="twoTxTwoObj">
  <p:cSld name="TWO_OBJECTS_WITH_TEXT">
    <p:spTree>
      <p:nvGrpSpPr>
        <p:cNvPr id="40" name="Shape 40"/>
        <p:cNvGrpSpPr/>
        <p:nvPr/>
      </p:nvGrpSpPr>
      <p:grpSpPr>
        <a:xfrm>
          <a:off x="0" y="0"/>
          <a:ext cx="0" cy="0"/>
          <a:chOff x="0" y="0"/>
          <a:chExt cx="0" cy="0"/>
        </a:xfrm>
      </p:grpSpPr>
      <p:sp>
        <p:nvSpPr>
          <p:cNvPr id="41" name="Google Shape;41;p216"/>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6"/>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16"/>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16"/>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16"/>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1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2" name="Shape 392"/>
        <p:cNvGrpSpPr/>
        <p:nvPr/>
      </p:nvGrpSpPr>
      <p:grpSpPr>
        <a:xfrm>
          <a:off x="0" y="0"/>
          <a:ext cx="0" cy="0"/>
          <a:chOff x="0" y="0"/>
          <a:chExt cx="0" cy="0"/>
        </a:xfrm>
      </p:grpSpPr>
      <p:sp>
        <p:nvSpPr>
          <p:cNvPr id="393" name="Google Shape;393;p20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20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lvl1pPr indent="-406400" lvl="0" marL="457200" algn="l">
              <a:lnSpc>
                <a:spcPct val="150000"/>
              </a:lnSpc>
              <a:spcBef>
                <a:spcPts val="0"/>
              </a:spcBef>
              <a:spcAft>
                <a:spcPts val="0"/>
              </a:spcAft>
              <a:buSzPts val="2800"/>
              <a:buChar char="❖"/>
              <a:defRPr>
                <a:latin typeface="Calibri"/>
                <a:ea typeface="Calibri"/>
                <a:cs typeface="Calibri"/>
                <a:sym typeface="Calibri"/>
              </a:defRPr>
            </a:lvl1pPr>
            <a:lvl2pPr indent="-381000" lvl="1" marL="914400" algn="l">
              <a:lnSpc>
                <a:spcPct val="150000"/>
              </a:lnSpc>
              <a:spcBef>
                <a:spcPts val="0"/>
              </a:spcBef>
              <a:spcAft>
                <a:spcPts val="0"/>
              </a:spcAft>
              <a:buSzPts val="2400"/>
              <a:buChar char="▪"/>
              <a:defRPr>
                <a:latin typeface="Calibri"/>
                <a:ea typeface="Calibri"/>
                <a:cs typeface="Calibri"/>
                <a:sym typeface="Calibri"/>
              </a:defRPr>
            </a:lvl2pPr>
            <a:lvl3pPr indent="-342900" lvl="2" marL="1371600" algn="l">
              <a:lnSpc>
                <a:spcPct val="150000"/>
              </a:lnSpc>
              <a:spcBef>
                <a:spcPts val="0"/>
              </a:spcBef>
              <a:spcAft>
                <a:spcPts val="0"/>
              </a:spcAft>
              <a:buSzPts val="1800"/>
              <a:buChar char="◦"/>
              <a:defRPr>
                <a:latin typeface="Calibri"/>
                <a:ea typeface="Calibri"/>
                <a:cs typeface="Calibri"/>
                <a:sym typeface="Calibri"/>
              </a:defRPr>
            </a:lvl3pPr>
            <a:lvl4pPr indent="-342900" lvl="3" marL="1828800" algn="l">
              <a:lnSpc>
                <a:spcPct val="150000"/>
              </a:lnSpc>
              <a:spcBef>
                <a:spcPts val="0"/>
              </a:spcBef>
              <a:spcAft>
                <a:spcPts val="0"/>
              </a:spcAft>
              <a:buSzPts val="1800"/>
              <a:buChar char="◦"/>
              <a:defRPr>
                <a:latin typeface="Calibri"/>
                <a:ea typeface="Calibri"/>
                <a:cs typeface="Calibri"/>
                <a:sym typeface="Calibri"/>
              </a:defRPr>
            </a:lvl4pPr>
            <a:lvl5pPr indent="-342900" lvl="4" marL="2286000" algn="l">
              <a:lnSpc>
                <a:spcPct val="150000"/>
              </a:lnSpc>
              <a:spcBef>
                <a:spcPts val="0"/>
              </a:spcBef>
              <a:spcAft>
                <a:spcPts val="0"/>
              </a:spcAft>
              <a:buSzPts val="1800"/>
              <a:buChar char="◦"/>
              <a:defRPr>
                <a:latin typeface="Calibri"/>
                <a:ea typeface="Calibri"/>
                <a:cs typeface="Calibri"/>
                <a:sym typeface="Calibri"/>
              </a:defRPr>
            </a:lvl5pPr>
            <a:lvl6pPr indent="-342900" lvl="5" marL="2743200" algn="l">
              <a:lnSpc>
                <a:spcPct val="90000"/>
              </a:lnSpc>
              <a:spcBef>
                <a:spcPts val="2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5" name="Google Shape;395;p20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20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20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98" name="Shape 398"/>
        <p:cNvGrpSpPr/>
        <p:nvPr/>
      </p:nvGrpSpPr>
      <p:grpSpPr>
        <a:xfrm>
          <a:off x="0" y="0"/>
          <a:ext cx="0" cy="0"/>
          <a:chOff x="0" y="0"/>
          <a:chExt cx="0" cy="0"/>
        </a:xfrm>
      </p:grpSpPr>
      <p:sp>
        <p:nvSpPr>
          <p:cNvPr id="399" name="Google Shape;399;p23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2" name="Google Shape;402;p234"/>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403" name="Google Shape;403;p2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2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2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06" name="Google Shape;406;p23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407" name="Google Shape;407;p234"/>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8" name="Shape 408"/>
        <p:cNvGrpSpPr/>
        <p:nvPr/>
      </p:nvGrpSpPr>
      <p:grpSpPr>
        <a:xfrm>
          <a:off x="0" y="0"/>
          <a:ext cx="0" cy="0"/>
          <a:chOff x="0" y="0"/>
          <a:chExt cx="0" cy="0"/>
        </a:xfrm>
      </p:grpSpPr>
      <p:sp>
        <p:nvSpPr>
          <p:cNvPr id="409" name="Google Shape;409;p23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23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13" name="Google Shape;413;p2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2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2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16" name="Google Shape;416;p23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417" name="Google Shape;417;p235"/>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8" name="Shape 418"/>
        <p:cNvGrpSpPr/>
        <p:nvPr/>
      </p:nvGrpSpPr>
      <p:grpSpPr>
        <a:xfrm>
          <a:off x="0" y="0"/>
          <a:ext cx="0" cy="0"/>
          <a:chOff x="0" y="0"/>
          <a:chExt cx="0" cy="0"/>
        </a:xfrm>
      </p:grpSpPr>
      <p:sp>
        <p:nvSpPr>
          <p:cNvPr id="419" name="Google Shape;419;p236"/>
          <p:cNvSpPr txBox="1"/>
          <p:nvPr>
            <p:ph type="title"/>
          </p:nvPr>
        </p:nvSpPr>
        <p:spPr>
          <a:xfrm>
            <a:off x="1097280" y="286603"/>
            <a:ext cx="10058400" cy="106511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236"/>
          <p:cNvSpPr txBox="1"/>
          <p:nvPr>
            <p:ph idx="1" type="body"/>
          </p:nvPr>
        </p:nvSpPr>
        <p:spPr>
          <a:xfrm>
            <a:off x="1097278" y="1537252"/>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1" name="Google Shape;421;p236"/>
          <p:cNvSpPr txBox="1"/>
          <p:nvPr>
            <p:ph idx="2" type="body"/>
          </p:nvPr>
        </p:nvSpPr>
        <p:spPr>
          <a:xfrm>
            <a:off x="6217920" y="1537253"/>
            <a:ext cx="4937760" cy="433184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2" name="Google Shape;422;p2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23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2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5" name="Shape 425"/>
        <p:cNvGrpSpPr/>
        <p:nvPr/>
      </p:nvGrpSpPr>
      <p:grpSpPr>
        <a:xfrm>
          <a:off x="0" y="0"/>
          <a:ext cx="0" cy="0"/>
          <a:chOff x="0" y="0"/>
          <a:chExt cx="0" cy="0"/>
        </a:xfrm>
      </p:grpSpPr>
      <p:sp>
        <p:nvSpPr>
          <p:cNvPr id="426" name="Google Shape;426;p237"/>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23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28" name="Google Shape;428;p23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9" name="Google Shape;429;p23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30" name="Google Shape;430;p23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1" name="Google Shape;431;p2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2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2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4" name="Shape 434"/>
        <p:cNvGrpSpPr/>
        <p:nvPr/>
      </p:nvGrpSpPr>
      <p:grpSpPr>
        <a:xfrm>
          <a:off x="0" y="0"/>
          <a:ext cx="0" cy="0"/>
          <a:chOff x="0" y="0"/>
          <a:chExt cx="0" cy="0"/>
        </a:xfrm>
      </p:grpSpPr>
      <p:sp>
        <p:nvSpPr>
          <p:cNvPr id="435" name="Google Shape;435;p238"/>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2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2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2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39" name="Shape 439"/>
        <p:cNvGrpSpPr/>
        <p:nvPr/>
      </p:nvGrpSpPr>
      <p:grpSpPr>
        <a:xfrm>
          <a:off x="0" y="0"/>
          <a:ext cx="0" cy="0"/>
          <a:chOff x="0" y="0"/>
          <a:chExt cx="0" cy="0"/>
        </a:xfrm>
      </p:grpSpPr>
      <p:sp>
        <p:nvSpPr>
          <p:cNvPr id="440" name="Google Shape;440;p23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23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2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445" name="Google Shape;445;p239"/>
          <p:cNvPicPr preferRelativeResize="0"/>
          <p:nvPr/>
        </p:nvPicPr>
        <p:blipFill rotWithShape="1">
          <a:blip r:embed="rId2">
            <a:alphaModFix/>
          </a:blip>
          <a:srcRect b="0" l="0" r="0" t="0"/>
          <a:stretch/>
        </p:blipFill>
        <p:spPr>
          <a:xfrm>
            <a:off x="81504" y="6393500"/>
            <a:ext cx="934273" cy="4645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46" name="Shape 446"/>
        <p:cNvGrpSpPr/>
        <p:nvPr/>
      </p:nvGrpSpPr>
      <p:grpSpPr>
        <a:xfrm>
          <a:off x="0" y="0"/>
          <a:ext cx="0" cy="0"/>
          <a:chOff x="0" y="0"/>
          <a:chExt cx="0" cy="0"/>
        </a:xfrm>
      </p:grpSpPr>
      <p:sp>
        <p:nvSpPr>
          <p:cNvPr id="447" name="Google Shape;447;p240"/>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0"/>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0"/>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240"/>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1" name="Google Shape;451;p240"/>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52" name="Google Shape;452;p240"/>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240"/>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24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1pPr>
            <a:lvl2pPr indent="0" lvl="1"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2pPr>
            <a:lvl3pPr indent="0" lvl="2"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3pPr>
            <a:lvl4pPr indent="0" lvl="3"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4pPr>
            <a:lvl5pPr indent="0" lvl="4"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5pPr>
            <a:lvl6pPr indent="0" lvl="5"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6pPr>
            <a:lvl7pPr indent="0" lvl="6"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7pPr>
            <a:lvl8pPr indent="0" lvl="7"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8pPr>
            <a:lvl9pPr indent="0" lvl="8" marL="0" marR="0" algn="r">
              <a:lnSpc>
                <a:spcPct val="100000"/>
              </a:lnSpc>
              <a:spcBef>
                <a:spcPts val="0"/>
              </a:spcBef>
              <a:spcAft>
                <a:spcPts val="0"/>
              </a:spcAft>
              <a:buClr>
                <a:srgbClr val="455F51"/>
              </a:buClr>
              <a:buSzPts val="1050"/>
              <a:buFont typeface="Calibri"/>
              <a:buNone/>
              <a:defRPr b="0" i="0" sz="1050" u="none" cap="none" strike="noStrike">
                <a:solidFill>
                  <a:srgbClr val="455F5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455" name="Google Shape;455;p240"/>
          <p:cNvPicPr preferRelativeResize="0"/>
          <p:nvPr/>
        </p:nvPicPr>
        <p:blipFill rotWithShape="1">
          <a:blip r:embed="rId2">
            <a:alphaModFix/>
          </a:blip>
          <a:srcRect b="0" l="0" r="0" t="0"/>
          <a:stretch/>
        </p:blipFill>
        <p:spPr>
          <a:xfrm>
            <a:off x="38559" y="64930"/>
            <a:ext cx="934273" cy="464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56" name="Shape 456"/>
        <p:cNvGrpSpPr/>
        <p:nvPr/>
      </p:nvGrpSpPr>
      <p:grpSpPr>
        <a:xfrm>
          <a:off x="0" y="0"/>
          <a:ext cx="0" cy="0"/>
          <a:chOff x="0" y="0"/>
          <a:chExt cx="0" cy="0"/>
        </a:xfrm>
      </p:grpSpPr>
      <p:sp>
        <p:nvSpPr>
          <p:cNvPr id="457" name="Google Shape;457;p241"/>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1"/>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1"/>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0" name="Google Shape;460;p241"/>
          <p:cNvSpPr/>
          <p:nvPr>
            <p:ph idx="2" type="pic"/>
          </p:nvPr>
        </p:nvSpPr>
        <p:spPr>
          <a:xfrm>
            <a:off x="15" y="0"/>
            <a:ext cx="12191985" cy="4915076"/>
          </a:xfrm>
          <a:prstGeom prst="rect">
            <a:avLst/>
          </a:prstGeom>
          <a:solidFill>
            <a:srgbClr val="D2CAB5"/>
          </a:solidFill>
          <a:ln>
            <a:noFill/>
          </a:ln>
        </p:spPr>
      </p:sp>
      <p:sp>
        <p:nvSpPr>
          <p:cNvPr id="461" name="Google Shape;461;p241"/>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62" name="Google Shape;462;p24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24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24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465" name="Google Shape;465;p241"/>
          <p:cNvPicPr preferRelativeResize="0"/>
          <p:nvPr/>
        </p:nvPicPr>
        <p:blipFill rotWithShape="1">
          <a:blip r:embed="rId2">
            <a:alphaModFix/>
          </a:blip>
          <a:srcRect b="0" l="0" r="0" t="0"/>
          <a:stretch/>
        </p:blipFill>
        <p:spPr>
          <a:xfrm>
            <a:off x="81504" y="5157784"/>
            <a:ext cx="934273" cy="464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6" name="Shape 466"/>
        <p:cNvGrpSpPr/>
        <p:nvPr/>
      </p:nvGrpSpPr>
      <p:grpSpPr>
        <a:xfrm>
          <a:off x="0" y="0"/>
          <a:ext cx="0" cy="0"/>
          <a:chOff x="0" y="0"/>
          <a:chExt cx="0" cy="0"/>
        </a:xfrm>
      </p:grpSpPr>
      <p:sp>
        <p:nvSpPr>
          <p:cNvPr id="467" name="Google Shape;467;p242"/>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242"/>
          <p:cNvSpPr txBox="1"/>
          <p:nvPr>
            <p:ph idx="1" type="body"/>
          </p:nvPr>
        </p:nvSpPr>
        <p:spPr>
          <a:xfrm rot="5400000">
            <a:off x="4020195" y="-1266391"/>
            <a:ext cx="421257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9" name="Google Shape;469;p24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24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24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ỉ Tiêu đề" type="titleOnly">
  <p:cSld name="TITLE_ONLY">
    <p:spTree>
      <p:nvGrpSpPr>
        <p:cNvPr id="49" name="Shape 49"/>
        <p:cNvGrpSpPr/>
        <p:nvPr/>
      </p:nvGrpSpPr>
      <p:grpSpPr>
        <a:xfrm>
          <a:off x="0" y="0"/>
          <a:ext cx="0" cy="0"/>
          <a:chOff x="0" y="0"/>
          <a:chExt cx="0" cy="0"/>
        </a:xfrm>
      </p:grpSpPr>
      <p:sp>
        <p:nvSpPr>
          <p:cNvPr id="50" name="Google Shape;50;p217"/>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72" name="Shape 472"/>
        <p:cNvGrpSpPr/>
        <p:nvPr/>
      </p:nvGrpSpPr>
      <p:grpSpPr>
        <a:xfrm>
          <a:off x="0" y="0"/>
          <a:ext cx="0" cy="0"/>
          <a:chOff x="0" y="0"/>
          <a:chExt cx="0" cy="0"/>
        </a:xfrm>
      </p:grpSpPr>
      <p:sp>
        <p:nvSpPr>
          <p:cNvPr id="473" name="Google Shape;473;p24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3"/>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243"/>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7" name="Google Shape;477;p24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 name="Google Shape;478;p24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24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mp; Contents Layout">
  <p:cSld name="1_Images &amp; Contents Layout">
    <p:spTree>
      <p:nvGrpSpPr>
        <p:cNvPr id="480" name="Shape 480"/>
        <p:cNvGrpSpPr/>
        <p:nvPr/>
      </p:nvGrpSpPr>
      <p:grpSpPr>
        <a:xfrm>
          <a:off x="0" y="0"/>
          <a:ext cx="0" cy="0"/>
          <a:chOff x="0" y="0"/>
          <a:chExt cx="0" cy="0"/>
        </a:xfrm>
      </p:grpSpPr>
      <p:sp>
        <p:nvSpPr>
          <p:cNvPr id="481" name="Google Shape;481;p244"/>
          <p:cNvSpPr/>
          <p:nvPr/>
        </p:nvSpPr>
        <p:spPr>
          <a:xfrm flipH="1" rot="10800000">
            <a:off x="0" y="0"/>
            <a:ext cx="12192000" cy="3789040"/>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2" name="Google Shape;482;p244"/>
          <p:cNvSpPr/>
          <p:nvPr/>
        </p:nvSpPr>
        <p:spPr>
          <a:xfrm>
            <a:off x="5735325"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Calibri"/>
              <a:buNone/>
            </a:pPr>
            <a:r>
              <a:t/>
            </a:r>
            <a:endParaRPr b="0" i="0" sz="2700" u="none" cap="none" strike="noStrike">
              <a:solidFill>
                <a:srgbClr val="FFFFFF"/>
              </a:solidFill>
              <a:latin typeface="Calibri"/>
              <a:ea typeface="Calibri"/>
              <a:cs typeface="Calibri"/>
              <a:sym typeface="Calibri"/>
            </a:endParaRPr>
          </a:p>
        </p:txBody>
      </p:sp>
      <p:sp>
        <p:nvSpPr>
          <p:cNvPr id="483" name="Google Shape;483;p244"/>
          <p:cNvSpPr/>
          <p:nvPr/>
        </p:nvSpPr>
        <p:spPr>
          <a:xfrm>
            <a:off x="519549"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Calibri"/>
              <a:buNone/>
            </a:pPr>
            <a:r>
              <a:t/>
            </a:r>
            <a:endParaRPr b="0" i="0" sz="2700" u="none" cap="none" strike="noStrike">
              <a:solidFill>
                <a:srgbClr val="FFFFFF"/>
              </a:solidFill>
              <a:latin typeface="Calibri"/>
              <a:ea typeface="Calibri"/>
              <a:cs typeface="Calibri"/>
              <a:sym typeface="Calibri"/>
            </a:endParaRPr>
          </a:p>
        </p:txBody>
      </p:sp>
      <p:sp>
        <p:nvSpPr>
          <p:cNvPr id="484" name="Google Shape;484;p244"/>
          <p:cNvSpPr/>
          <p:nvPr>
            <p:ph idx="2" type="pic"/>
          </p:nvPr>
        </p:nvSpPr>
        <p:spPr>
          <a:xfrm>
            <a:off x="1626013" y="1899780"/>
            <a:ext cx="3703686" cy="2285766"/>
          </a:xfrm>
          <a:prstGeom prst="rect">
            <a:avLst/>
          </a:prstGeom>
          <a:solidFill>
            <a:srgbClr val="F2F2F2"/>
          </a:solidFill>
          <a:ln>
            <a:noFill/>
          </a:ln>
        </p:spPr>
      </p:sp>
      <p:sp>
        <p:nvSpPr>
          <p:cNvPr id="485" name="Google Shape;485;p244"/>
          <p:cNvSpPr txBox="1"/>
          <p:nvPr>
            <p:ph idx="1" type="body"/>
          </p:nvPr>
        </p:nvSpPr>
        <p:spPr>
          <a:xfrm>
            <a:off x="323529" y="339509"/>
            <a:ext cx="11573197" cy="724247"/>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5400"/>
              <a:buNone/>
              <a:defRPr b="0" sz="5400">
                <a:solidFill>
                  <a:schemeClr val="lt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6" name="Google Shape;486;p244"/>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244"/>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lnSpc>
                <a:spcPct val="100000"/>
              </a:lnSpc>
              <a:spcBef>
                <a:spcPts val="0"/>
              </a:spcBef>
              <a:spcAft>
                <a:spcPts val="0"/>
              </a:spcAft>
              <a:buClr>
                <a:srgbClr val="FFFFFF"/>
              </a:buClr>
              <a:buSzPts val="1138"/>
              <a:buFont typeface="Calibri"/>
              <a:buNone/>
            </a:pPr>
            <a:r>
              <a:rPr b="0" i="0" lang="en-US" sz="1138" u="none" cap="none" strike="noStrike">
                <a:solidFill>
                  <a:srgbClr val="FFFFFF"/>
                </a:solidFill>
                <a:latin typeface="Calibri"/>
                <a:ea typeface="Calibri"/>
                <a:cs typeface="Calibri"/>
                <a:sym typeface="Calibri"/>
              </a:rPr>
              <a:t>Trang</a:t>
            </a:r>
            <a:r>
              <a:rPr b="0" i="0" lang="en-US" sz="1463" u="none" cap="none" strike="noStrike">
                <a:solidFill>
                  <a:srgbClr val="FFFFFF"/>
                </a:solidFill>
                <a:latin typeface="Calibri"/>
                <a:ea typeface="Calibri"/>
                <a:cs typeface="Calibri"/>
                <a:sym typeface="Calibri"/>
              </a:rPr>
              <a:t> | </a:t>
            </a:r>
            <a:fld id="{00000000-1234-1234-1234-123412341234}" type="slidenum">
              <a:rPr b="1" i="0" lang="en-US" sz="1463" u="none" cap="none" strike="noStrike">
                <a:solidFill>
                  <a:srgbClr val="FFFFFF"/>
                </a:solidFill>
                <a:latin typeface="Calibri"/>
                <a:ea typeface="Calibri"/>
                <a:cs typeface="Calibri"/>
                <a:sym typeface="Calibri"/>
              </a:rPr>
              <a:t>‹#›</a:t>
            </a:fld>
            <a:endParaRPr b="1" i="0" sz="1463" u="none" cap="none" strike="noStrike">
              <a:solidFill>
                <a:srgbClr val="FFFFFF"/>
              </a:solidFill>
              <a:latin typeface="Calibri"/>
              <a:ea typeface="Calibri"/>
              <a:cs typeface="Calibri"/>
              <a:sym typeface="Calibri"/>
            </a:endParaRPr>
          </a:p>
        </p:txBody>
      </p:sp>
      <p:pic>
        <p:nvPicPr>
          <p:cNvPr id="488" name="Google Shape;488;p244"/>
          <p:cNvPicPr preferRelativeResize="0"/>
          <p:nvPr/>
        </p:nvPicPr>
        <p:blipFill rotWithShape="1">
          <a:blip r:embed="rId2">
            <a:alphaModFix/>
          </a:blip>
          <a:srcRect b="0" l="0" r="0" t="0"/>
          <a:stretch/>
        </p:blipFill>
        <p:spPr>
          <a:xfrm>
            <a:off x="482553" y="6496050"/>
            <a:ext cx="748553" cy="393904"/>
          </a:xfrm>
          <a:prstGeom prst="rect">
            <a:avLst/>
          </a:prstGeom>
          <a:noFill/>
          <a:ln>
            <a:noFill/>
          </a:ln>
        </p:spPr>
      </p:pic>
      <p:sp>
        <p:nvSpPr>
          <p:cNvPr id="489" name="Google Shape;489;p244"/>
          <p:cNvSpPr/>
          <p:nvPr>
            <p:ph idx="3" type="pic"/>
          </p:nvPr>
        </p:nvSpPr>
        <p:spPr>
          <a:xfrm>
            <a:off x="6693842" y="1894520"/>
            <a:ext cx="3703686" cy="2285766"/>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490" name="Shape 490"/>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layout" showMasterSp="0">
  <p:cSld name="1_Agenda layout">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246"/>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246"/>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lnSpc>
                <a:spcPct val="100000"/>
              </a:lnSpc>
              <a:spcBef>
                <a:spcPts val="0"/>
              </a:spcBef>
              <a:spcAft>
                <a:spcPts val="0"/>
              </a:spcAft>
              <a:buClr>
                <a:srgbClr val="FFFFFF"/>
              </a:buClr>
              <a:buSzPts val="1138"/>
              <a:buFont typeface="Calibri"/>
              <a:buNone/>
            </a:pPr>
            <a:r>
              <a:rPr b="0" i="0" lang="en-US" sz="1138" u="none" cap="none" strike="noStrike">
                <a:solidFill>
                  <a:srgbClr val="FFFFFF"/>
                </a:solidFill>
                <a:latin typeface="Calibri"/>
                <a:ea typeface="Calibri"/>
                <a:cs typeface="Calibri"/>
                <a:sym typeface="Calibri"/>
              </a:rPr>
              <a:t>Trang</a:t>
            </a:r>
            <a:r>
              <a:rPr b="0" i="0" lang="en-US" sz="1463" u="none" cap="none" strike="noStrike">
                <a:solidFill>
                  <a:srgbClr val="FFFFFF"/>
                </a:solidFill>
                <a:latin typeface="Calibri"/>
                <a:ea typeface="Calibri"/>
                <a:cs typeface="Calibri"/>
                <a:sym typeface="Calibri"/>
              </a:rPr>
              <a:t> | </a:t>
            </a:r>
            <a:fld id="{00000000-1234-1234-1234-123412341234}" type="slidenum">
              <a:rPr b="1" i="0" lang="en-US" sz="1463" u="none" cap="none" strike="noStrike">
                <a:solidFill>
                  <a:srgbClr val="FFFFFF"/>
                </a:solidFill>
                <a:latin typeface="Calibri"/>
                <a:ea typeface="Calibri"/>
                <a:cs typeface="Calibri"/>
                <a:sym typeface="Calibri"/>
              </a:rPr>
              <a:t>‹#›</a:t>
            </a:fld>
            <a:endParaRPr b="1" i="0" sz="1463" u="none" cap="none" strike="noStrike">
              <a:solidFill>
                <a:srgbClr val="FFFFFF"/>
              </a:solidFill>
              <a:latin typeface="Calibri"/>
              <a:ea typeface="Calibri"/>
              <a:cs typeface="Calibri"/>
              <a:sym typeface="Calibri"/>
            </a:endParaRPr>
          </a:p>
        </p:txBody>
      </p:sp>
      <p:pic>
        <p:nvPicPr>
          <p:cNvPr id="494" name="Google Shape;494;p246"/>
          <p:cNvPicPr preferRelativeResize="0"/>
          <p:nvPr/>
        </p:nvPicPr>
        <p:blipFill rotWithShape="1">
          <a:blip r:embed="rId3">
            <a:alphaModFix/>
          </a:blip>
          <a:srcRect b="0" l="0" r="0" t="0"/>
          <a:stretch/>
        </p:blipFill>
        <p:spPr>
          <a:xfrm>
            <a:off x="482553" y="6496050"/>
            <a:ext cx="748553" cy="39390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showMasterSp="0">
  <p:cSld name="3_Contents slide layout">
    <p:spTree>
      <p:nvGrpSpPr>
        <p:cNvPr id="495" name="Shape 495"/>
        <p:cNvGrpSpPr/>
        <p:nvPr/>
      </p:nvGrpSpPr>
      <p:grpSpPr>
        <a:xfrm>
          <a:off x="0" y="0"/>
          <a:ext cx="0" cy="0"/>
          <a:chOff x="0" y="0"/>
          <a:chExt cx="0" cy="0"/>
        </a:xfrm>
      </p:grpSpPr>
      <p:sp>
        <p:nvSpPr>
          <p:cNvPr id="496" name="Google Shape;496;p247"/>
          <p:cNvSpPr txBox="1"/>
          <p:nvPr>
            <p:ph idx="1" type="body"/>
          </p:nvPr>
        </p:nvSpPr>
        <p:spPr>
          <a:xfrm>
            <a:off x="323529" y="339509"/>
            <a:ext cx="11573197" cy="724247"/>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5400"/>
              <a:buNone/>
              <a:defRPr b="0" sz="5400">
                <a:solidFill>
                  <a:srgbClr val="262626"/>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7" name="Google Shape;497;p247"/>
          <p:cNvSpPr/>
          <p:nvPr/>
        </p:nvSpPr>
        <p:spPr>
          <a:xfrm flipH="1" rot="10800000">
            <a:off x="3719593" y="1014509"/>
            <a:ext cx="4750231"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8" name="Google Shape;498;p247"/>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9" name="Google Shape;499;p247"/>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lnSpc>
                <a:spcPct val="100000"/>
              </a:lnSpc>
              <a:spcBef>
                <a:spcPts val="0"/>
              </a:spcBef>
              <a:spcAft>
                <a:spcPts val="0"/>
              </a:spcAft>
              <a:buClr>
                <a:srgbClr val="FFFFFF"/>
              </a:buClr>
              <a:buSzPts val="1138"/>
              <a:buFont typeface="Calibri"/>
              <a:buNone/>
            </a:pPr>
            <a:r>
              <a:rPr b="0" i="0" lang="en-US" sz="1138" u="none" cap="none" strike="noStrike">
                <a:solidFill>
                  <a:srgbClr val="FFFFFF"/>
                </a:solidFill>
                <a:latin typeface="Calibri"/>
                <a:ea typeface="Calibri"/>
                <a:cs typeface="Calibri"/>
                <a:sym typeface="Calibri"/>
              </a:rPr>
              <a:t>Trang</a:t>
            </a:r>
            <a:r>
              <a:rPr b="0" i="0" lang="en-US" sz="1463" u="none" cap="none" strike="noStrike">
                <a:solidFill>
                  <a:srgbClr val="FFFFFF"/>
                </a:solidFill>
                <a:latin typeface="Calibri"/>
                <a:ea typeface="Calibri"/>
                <a:cs typeface="Calibri"/>
                <a:sym typeface="Calibri"/>
              </a:rPr>
              <a:t> | </a:t>
            </a:r>
            <a:fld id="{00000000-1234-1234-1234-123412341234}" type="slidenum">
              <a:rPr b="1" i="0" lang="en-US" sz="1463" u="none" cap="none" strike="noStrike">
                <a:solidFill>
                  <a:srgbClr val="FFFFFF"/>
                </a:solidFill>
                <a:latin typeface="Calibri"/>
                <a:ea typeface="Calibri"/>
                <a:cs typeface="Calibri"/>
                <a:sym typeface="Calibri"/>
              </a:rPr>
              <a:t>‹#›</a:t>
            </a:fld>
            <a:endParaRPr b="1" i="0" sz="1463" u="none" cap="none" strike="noStrike">
              <a:solidFill>
                <a:srgbClr val="FFFFFF"/>
              </a:solidFill>
              <a:latin typeface="Calibri"/>
              <a:ea typeface="Calibri"/>
              <a:cs typeface="Calibri"/>
              <a:sym typeface="Calibri"/>
            </a:endParaRPr>
          </a:p>
        </p:txBody>
      </p:sp>
      <p:pic>
        <p:nvPicPr>
          <p:cNvPr id="500" name="Google Shape;500;p247"/>
          <p:cNvPicPr preferRelativeResize="0"/>
          <p:nvPr/>
        </p:nvPicPr>
        <p:blipFill rotWithShape="1">
          <a:blip r:embed="rId2">
            <a:alphaModFix/>
          </a:blip>
          <a:srcRect b="0" l="0" r="0" t="0"/>
          <a:stretch/>
        </p:blipFill>
        <p:spPr>
          <a:xfrm>
            <a:off x="482553" y="6496050"/>
            <a:ext cx="748553" cy="39390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mp; Contents Layout">
  <p:cSld name="2_Images &amp; Contents Layout">
    <p:spTree>
      <p:nvGrpSpPr>
        <p:cNvPr id="501" name="Shape 501"/>
        <p:cNvGrpSpPr/>
        <p:nvPr/>
      </p:nvGrpSpPr>
      <p:grpSpPr>
        <a:xfrm>
          <a:off x="0" y="0"/>
          <a:ext cx="0" cy="0"/>
          <a:chOff x="0" y="0"/>
          <a:chExt cx="0" cy="0"/>
        </a:xfrm>
      </p:grpSpPr>
      <p:sp>
        <p:nvSpPr>
          <p:cNvPr id="502" name="Google Shape;502;p248"/>
          <p:cNvSpPr/>
          <p:nvPr/>
        </p:nvSpPr>
        <p:spPr>
          <a:xfrm flipH="1" rot="10800000">
            <a:off x="0" y="0"/>
            <a:ext cx="12192000" cy="3789040"/>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3" name="Google Shape;503;p248"/>
          <p:cNvSpPr/>
          <p:nvPr/>
        </p:nvSpPr>
        <p:spPr>
          <a:xfrm>
            <a:off x="5735325"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Calibri"/>
              <a:buNone/>
            </a:pPr>
            <a:r>
              <a:t/>
            </a:r>
            <a:endParaRPr b="0" i="0" sz="2700" u="none" cap="none" strike="noStrike">
              <a:solidFill>
                <a:srgbClr val="FFFFFF"/>
              </a:solidFill>
              <a:latin typeface="Calibri"/>
              <a:ea typeface="Calibri"/>
              <a:cs typeface="Calibri"/>
              <a:sym typeface="Calibri"/>
            </a:endParaRPr>
          </a:p>
        </p:txBody>
      </p:sp>
      <p:sp>
        <p:nvSpPr>
          <p:cNvPr id="504" name="Google Shape;504;p248"/>
          <p:cNvSpPr/>
          <p:nvPr/>
        </p:nvSpPr>
        <p:spPr>
          <a:xfrm>
            <a:off x="519549" y="3961966"/>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Calibri"/>
              <a:buNone/>
            </a:pPr>
            <a:r>
              <a:t/>
            </a:r>
            <a:endParaRPr b="0" i="0" sz="2700" u="none" cap="none" strike="noStrike">
              <a:solidFill>
                <a:srgbClr val="FFFFFF"/>
              </a:solidFill>
              <a:latin typeface="Calibri"/>
              <a:ea typeface="Calibri"/>
              <a:cs typeface="Calibri"/>
              <a:sym typeface="Calibri"/>
            </a:endParaRPr>
          </a:p>
        </p:txBody>
      </p:sp>
      <p:sp>
        <p:nvSpPr>
          <p:cNvPr id="505" name="Google Shape;505;p248"/>
          <p:cNvSpPr/>
          <p:nvPr>
            <p:ph idx="2" type="pic"/>
          </p:nvPr>
        </p:nvSpPr>
        <p:spPr>
          <a:xfrm>
            <a:off x="1626013" y="1899780"/>
            <a:ext cx="3703686" cy="2285766"/>
          </a:xfrm>
          <a:prstGeom prst="rect">
            <a:avLst/>
          </a:prstGeom>
          <a:solidFill>
            <a:srgbClr val="F2F2F2"/>
          </a:solidFill>
          <a:ln>
            <a:noFill/>
          </a:ln>
        </p:spPr>
      </p:sp>
      <p:sp>
        <p:nvSpPr>
          <p:cNvPr id="506" name="Google Shape;506;p248"/>
          <p:cNvSpPr txBox="1"/>
          <p:nvPr>
            <p:ph idx="1" type="body"/>
          </p:nvPr>
        </p:nvSpPr>
        <p:spPr>
          <a:xfrm>
            <a:off x="323529" y="339509"/>
            <a:ext cx="11573197" cy="724247"/>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5400"/>
              <a:buNone/>
              <a:defRPr b="0" sz="5400">
                <a:solidFill>
                  <a:schemeClr val="lt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07" name="Google Shape;507;p248"/>
          <p:cNvSpPr/>
          <p:nvPr/>
        </p:nvSpPr>
        <p:spPr>
          <a:xfrm>
            <a:off x="2" y="6526446"/>
            <a:ext cx="12192000" cy="333859"/>
          </a:xfrm>
          <a:prstGeom prst="rect">
            <a:avLst/>
          </a:prstGeom>
          <a:gradFill>
            <a:gsLst>
              <a:gs pos="0">
                <a:schemeClr val="accent1"/>
              </a:gs>
              <a:gs pos="33000">
                <a:schemeClr val="accent2"/>
              </a:gs>
              <a:gs pos="66000">
                <a:schemeClr val="accent3"/>
              </a:gs>
              <a:gs pos="96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8" name="Google Shape;508;p248"/>
          <p:cNvSpPr txBox="1"/>
          <p:nvPr/>
        </p:nvSpPr>
        <p:spPr>
          <a:xfrm>
            <a:off x="9189720" y="6488346"/>
            <a:ext cx="2743200" cy="365125"/>
          </a:xfrm>
          <a:prstGeom prst="rect">
            <a:avLst/>
          </a:prstGeom>
          <a:noFill/>
          <a:ln>
            <a:noFill/>
          </a:ln>
        </p:spPr>
        <p:txBody>
          <a:bodyPr anchorCtr="0" anchor="ctr" bIns="37125" lIns="74275" spcFirstLastPara="1" rIns="74275" wrap="square" tIns="37125">
            <a:noAutofit/>
          </a:bodyPr>
          <a:lstStyle/>
          <a:p>
            <a:pPr indent="0" lvl="0" marL="0" marR="0" rtl="0" algn="r">
              <a:lnSpc>
                <a:spcPct val="100000"/>
              </a:lnSpc>
              <a:spcBef>
                <a:spcPts val="0"/>
              </a:spcBef>
              <a:spcAft>
                <a:spcPts val="0"/>
              </a:spcAft>
              <a:buClr>
                <a:srgbClr val="FFFFFF"/>
              </a:buClr>
              <a:buSzPts val="1138"/>
              <a:buFont typeface="Calibri"/>
              <a:buNone/>
            </a:pPr>
            <a:r>
              <a:rPr b="0" i="0" lang="en-US" sz="1138" u="none" cap="none" strike="noStrike">
                <a:solidFill>
                  <a:srgbClr val="FFFFFF"/>
                </a:solidFill>
                <a:latin typeface="Calibri"/>
                <a:ea typeface="Calibri"/>
                <a:cs typeface="Calibri"/>
                <a:sym typeface="Calibri"/>
              </a:rPr>
              <a:t>Trang</a:t>
            </a:r>
            <a:r>
              <a:rPr b="0" i="0" lang="en-US" sz="1463" u="none" cap="none" strike="noStrike">
                <a:solidFill>
                  <a:srgbClr val="FFFFFF"/>
                </a:solidFill>
                <a:latin typeface="Calibri"/>
                <a:ea typeface="Calibri"/>
                <a:cs typeface="Calibri"/>
                <a:sym typeface="Calibri"/>
              </a:rPr>
              <a:t> | </a:t>
            </a:r>
            <a:fld id="{00000000-1234-1234-1234-123412341234}" type="slidenum">
              <a:rPr b="1" i="0" lang="en-US" sz="1463" u="none" cap="none" strike="noStrike">
                <a:solidFill>
                  <a:srgbClr val="FFFFFF"/>
                </a:solidFill>
                <a:latin typeface="Calibri"/>
                <a:ea typeface="Calibri"/>
                <a:cs typeface="Calibri"/>
                <a:sym typeface="Calibri"/>
              </a:rPr>
              <a:t>‹#›</a:t>
            </a:fld>
            <a:endParaRPr b="1" i="0" sz="1463" u="none" cap="none" strike="noStrike">
              <a:solidFill>
                <a:srgbClr val="FFFFFF"/>
              </a:solidFill>
              <a:latin typeface="Calibri"/>
              <a:ea typeface="Calibri"/>
              <a:cs typeface="Calibri"/>
              <a:sym typeface="Calibri"/>
            </a:endParaRPr>
          </a:p>
        </p:txBody>
      </p:sp>
      <p:pic>
        <p:nvPicPr>
          <p:cNvPr id="509" name="Google Shape;509;p248"/>
          <p:cNvPicPr preferRelativeResize="0"/>
          <p:nvPr/>
        </p:nvPicPr>
        <p:blipFill rotWithShape="1">
          <a:blip r:embed="rId2">
            <a:alphaModFix/>
          </a:blip>
          <a:srcRect b="0" l="0" r="0" t="0"/>
          <a:stretch/>
        </p:blipFill>
        <p:spPr>
          <a:xfrm>
            <a:off x="482553" y="6496050"/>
            <a:ext cx="748553" cy="393904"/>
          </a:xfrm>
          <a:prstGeom prst="rect">
            <a:avLst/>
          </a:prstGeom>
          <a:noFill/>
          <a:ln>
            <a:noFill/>
          </a:ln>
        </p:spPr>
      </p:pic>
      <p:sp>
        <p:nvSpPr>
          <p:cNvPr id="510" name="Google Shape;510;p248"/>
          <p:cNvSpPr/>
          <p:nvPr>
            <p:ph idx="3" type="pic"/>
          </p:nvPr>
        </p:nvSpPr>
        <p:spPr>
          <a:xfrm>
            <a:off x="6693842" y="1894520"/>
            <a:ext cx="3703686" cy="2285766"/>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ống" type="blank">
  <p:cSld name="BLANK">
    <p:spTree>
      <p:nvGrpSpPr>
        <p:cNvPr id="54" name="Shape 54"/>
        <p:cNvGrpSpPr/>
        <p:nvPr/>
      </p:nvGrpSpPr>
      <p:grpSpPr>
        <a:xfrm>
          <a:off x="0" y="0"/>
          <a:ext cx="0" cy="0"/>
          <a:chOff x="0" y="0"/>
          <a:chExt cx="0" cy="0"/>
        </a:xfrm>
      </p:grpSpPr>
      <p:sp>
        <p:nvSpPr>
          <p:cNvPr id="55" name="Google Shape;55;p21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ội dung với Chú thích" type="objTx">
  <p:cSld name="OBJECT_WITH_CAPTION_TEXT">
    <p:spTree>
      <p:nvGrpSpPr>
        <p:cNvPr id="58" name="Shape 58"/>
        <p:cNvGrpSpPr/>
        <p:nvPr/>
      </p:nvGrpSpPr>
      <p:grpSpPr>
        <a:xfrm>
          <a:off x="0" y="0"/>
          <a:ext cx="0" cy="0"/>
          <a:chOff x="0" y="0"/>
          <a:chExt cx="0" cy="0"/>
        </a:xfrm>
      </p:grpSpPr>
      <p:sp>
        <p:nvSpPr>
          <p:cNvPr id="59" name="Google Shape;59;p2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9"/>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1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h với Chú thích" type="picTx">
  <p:cSld name="PICTURE_WITH_CAPTION_TEXT">
    <p:spTree>
      <p:nvGrpSpPr>
        <p:cNvPr id="65" name="Shape 65"/>
        <p:cNvGrpSpPr/>
        <p:nvPr/>
      </p:nvGrpSpPr>
      <p:grpSpPr>
        <a:xfrm>
          <a:off x="0" y="0"/>
          <a:ext cx="0" cy="0"/>
          <a:chOff x="0" y="0"/>
          <a:chExt cx="0" cy="0"/>
        </a:xfrm>
      </p:grpSpPr>
      <p:sp>
        <p:nvSpPr>
          <p:cNvPr id="66" name="Google Shape;66;p2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0"/>
          <p:cNvSpPr/>
          <p:nvPr>
            <p:ph idx="2" type="pic"/>
          </p:nvPr>
        </p:nvSpPr>
        <p:spPr>
          <a:xfrm>
            <a:off x="5183188" y="987427"/>
            <a:ext cx="6172200" cy="4873625"/>
          </a:xfrm>
          <a:prstGeom prst="rect">
            <a:avLst/>
          </a:prstGeom>
          <a:noFill/>
          <a:ln>
            <a:noFill/>
          </a:ln>
        </p:spPr>
      </p:sp>
      <p:sp>
        <p:nvSpPr>
          <p:cNvPr id="68" name="Google Shape;68;p2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image" Target="../media/image2.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theme" Target="../theme/theme6.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image" Target="../media/image2.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5" Type="http://schemas.openxmlformats.org/officeDocument/2006/relationships/slideLayout" Target="../slideLayouts/slideLayout53.xml"/><Relationship Id="rId6" Type="http://schemas.openxmlformats.org/officeDocument/2006/relationships/slideLayout" Target="../slideLayouts/slideLayout54.xml"/><Relationship Id="rId18" Type="http://schemas.openxmlformats.org/officeDocument/2006/relationships/theme" Target="../theme/theme1.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5"/>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8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7"/>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7"/>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87"/>
          <p:cNvSpPr txBox="1"/>
          <p:nvPr>
            <p:ph idx="1" type="body"/>
          </p:nvPr>
        </p:nvSpPr>
        <p:spPr>
          <a:xfrm>
            <a:off x="1097280" y="1656524"/>
            <a:ext cx="10058400" cy="4212570"/>
          </a:xfrm>
          <a:prstGeom prst="rect">
            <a:avLst/>
          </a:prstGeom>
          <a:noFill/>
          <a:ln>
            <a:noFill/>
          </a:ln>
        </p:spPr>
        <p:txBody>
          <a:bodyPr anchorCtr="0" anchor="t" bIns="45700" lIns="0" spcFirstLastPara="1" rIns="0" wrap="square" tIns="45700">
            <a:normAutofit/>
          </a:bodyPr>
          <a:lstStyle>
            <a:lvl1pPr indent="-406400" lvl="0" marL="457200" marR="0" rtl="0" algn="l">
              <a:lnSpc>
                <a:spcPct val="90000"/>
              </a:lnSpc>
              <a:spcBef>
                <a:spcPts val="1200"/>
              </a:spcBef>
              <a:spcAft>
                <a:spcPts val="0"/>
              </a:spcAft>
              <a:buClr>
                <a:schemeClr val="accent1"/>
              </a:buClr>
              <a:buSzPts val="2800"/>
              <a:buFont typeface="Noto Sans Symbols"/>
              <a:buChar char="❖"/>
              <a:defRPr b="0" i="0" sz="2800" u="none" cap="none" strike="noStrike">
                <a:solidFill>
                  <a:srgbClr val="3F3F3F"/>
                </a:solidFill>
                <a:latin typeface="Arial"/>
                <a:ea typeface="Arial"/>
                <a:cs typeface="Arial"/>
                <a:sym typeface="Arial"/>
              </a:defRPr>
            </a:lvl1pPr>
            <a:lvl2pPr indent="-381000" lvl="1" marL="914400" marR="0" rtl="0" algn="l">
              <a:lnSpc>
                <a:spcPct val="90000"/>
              </a:lnSpc>
              <a:spcBef>
                <a:spcPts val="200"/>
              </a:spcBef>
              <a:spcAft>
                <a:spcPts val="0"/>
              </a:spcAft>
              <a:buClr>
                <a:schemeClr val="accent1"/>
              </a:buClr>
              <a:buSzPts val="2400"/>
              <a:buFont typeface="Noto Sans Symbols"/>
              <a:buChar char="▪"/>
              <a:defRPr b="0" i="0" sz="2400" u="none" cap="none" strike="noStrike">
                <a:solidFill>
                  <a:srgbClr val="3F3F3F"/>
                </a:solidFill>
                <a:latin typeface="Arial"/>
                <a:ea typeface="Arial"/>
                <a:cs typeface="Arial"/>
                <a:sym typeface="Arial"/>
              </a:defRPr>
            </a:lvl2pPr>
            <a:lvl3pPr indent="-342900" lvl="2" marL="13716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3pPr>
            <a:lvl4pPr indent="-342900" lvl="3" marL="18288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4pPr>
            <a:lvl5pPr indent="-342900" lvl="4" marL="22860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89" name="Google Shape;89;p18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18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Arial"/>
                <a:ea typeface="Arial"/>
                <a:cs typeface="Arial"/>
                <a:sym typeface="Arial"/>
              </a:defRPr>
            </a:lvl1pPr>
            <a:lvl2pPr indent="0" lvl="1" marL="0" marR="0" rtl="0" algn="r">
              <a:spcBef>
                <a:spcPts val="0"/>
              </a:spcBef>
              <a:buNone/>
              <a:defRPr b="0" i="0" sz="1050" u="none" cap="none" strike="noStrike">
                <a:solidFill>
                  <a:srgbClr val="FFFFFF"/>
                </a:solidFill>
                <a:latin typeface="Arial"/>
                <a:ea typeface="Arial"/>
                <a:cs typeface="Arial"/>
                <a:sym typeface="Arial"/>
              </a:defRPr>
            </a:lvl2pPr>
            <a:lvl3pPr indent="0" lvl="2" marL="0" marR="0" rtl="0" algn="r">
              <a:spcBef>
                <a:spcPts val="0"/>
              </a:spcBef>
              <a:buNone/>
              <a:defRPr b="0" i="0" sz="1050" u="none" cap="none" strike="noStrike">
                <a:solidFill>
                  <a:srgbClr val="FFFFFF"/>
                </a:solidFill>
                <a:latin typeface="Arial"/>
                <a:ea typeface="Arial"/>
                <a:cs typeface="Arial"/>
                <a:sym typeface="Arial"/>
              </a:defRPr>
            </a:lvl3pPr>
            <a:lvl4pPr indent="0" lvl="3" marL="0" marR="0" rtl="0" algn="r">
              <a:spcBef>
                <a:spcPts val="0"/>
              </a:spcBef>
              <a:buNone/>
              <a:defRPr b="0" i="0" sz="1050" u="none" cap="none" strike="noStrike">
                <a:solidFill>
                  <a:srgbClr val="FFFFFF"/>
                </a:solidFill>
                <a:latin typeface="Arial"/>
                <a:ea typeface="Arial"/>
                <a:cs typeface="Arial"/>
                <a:sym typeface="Arial"/>
              </a:defRPr>
            </a:lvl4pPr>
            <a:lvl5pPr indent="0" lvl="4" marL="0" marR="0" rtl="0" algn="r">
              <a:spcBef>
                <a:spcPts val="0"/>
              </a:spcBef>
              <a:buNone/>
              <a:defRPr b="0" i="0" sz="1050" u="none" cap="none" strike="noStrike">
                <a:solidFill>
                  <a:srgbClr val="FFFFFF"/>
                </a:solidFill>
                <a:latin typeface="Arial"/>
                <a:ea typeface="Arial"/>
                <a:cs typeface="Arial"/>
                <a:sym typeface="Arial"/>
              </a:defRPr>
            </a:lvl5pPr>
            <a:lvl6pPr indent="0" lvl="5" marL="0" marR="0" rtl="0" algn="r">
              <a:spcBef>
                <a:spcPts val="0"/>
              </a:spcBef>
              <a:buNone/>
              <a:defRPr b="0" i="0" sz="1050" u="none" cap="none" strike="noStrike">
                <a:solidFill>
                  <a:srgbClr val="FFFFFF"/>
                </a:solidFill>
                <a:latin typeface="Arial"/>
                <a:ea typeface="Arial"/>
                <a:cs typeface="Arial"/>
                <a:sym typeface="Arial"/>
              </a:defRPr>
            </a:lvl6pPr>
            <a:lvl7pPr indent="0" lvl="6" marL="0" marR="0" rtl="0" algn="r">
              <a:spcBef>
                <a:spcPts val="0"/>
              </a:spcBef>
              <a:buNone/>
              <a:defRPr b="0" i="0" sz="1050" u="none" cap="none" strike="noStrike">
                <a:solidFill>
                  <a:srgbClr val="FFFFFF"/>
                </a:solidFill>
                <a:latin typeface="Arial"/>
                <a:ea typeface="Arial"/>
                <a:cs typeface="Arial"/>
                <a:sym typeface="Arial"/>
              </a:defRPr>
            </a:lvl7pPr>
            <a:lvl8pPr indent="0" lvl="7" marL="0" marR="0" rtl="0" algn="r">
              <a:spcBef>
                <a:spcPts val="0"/>
              </a:spcBef>
              <a:buNone/>
              <a:defRPr b="0" i="0" sz="1050" u="none" cap="none" strike="noStrike">
                <a:solidFill>
                  <a:srgbClr val="FFFFFF"/>
                </a:solidFill>
                <a:latin typeface="Arial"/>
                <a:ea typeface="Arial"/>
                <a:cs typeface="Arial"/>
                <a:sym typeface="Arial"/>
              </a:defRPr>
            </a:lvl8pPr>
            <a:lvl9pPr indent="0" lvl="8" marL="0" marR="0" rtl="0" algn="r">
              <a:spcBef>
                <a:spcPts val="0"/>
              </a:spcBef>
              <a:buNone/>
              <a:defRPr b="0" i="0" sz="105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2" name="Google Shape;92;p187"/>
          <p:cNvCxnSpPr/>
          <p:nvPr/>
        </p:nvCxnSpPr>
        <p:spPr>
          <a:xfrm>
            <a:off x="1188720" y="1327028"/>
            <a:ext cx="996696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93" name="Google Shape;93;p187"/>
          <p:cNvPicPr preferRelativeResize="0"/>
          <p:nvPr/>
        </p:nvPicPr>
        <p:blipFill rotWithShape="1">
          <a:blip r:embed="rId1">
            <a:alphaModFix/>
          </a:blip>
          <a:srcRect b="0" l="0" r="0" t="0"/>
          <a:stretch/>
        </p:blipFill>
        <p:spPr>
          <a:xfrm>
            <a:off x="81504" y="6393500"/>
            <a:ext cx="934273" cy="464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19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0"/>
          <p:cNvSpPr/>
          <p:nvPr/>
        </p:nvSpPr>
        <p:spPr>
          <a:xfrm>
            <a:off x="17"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0"/>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0" name="Google Shape;200;p190"/>
          <p:cNvSpPr txBox="1"/>
          <p:nvPr>
            <p:ph idx="1" type="body"/>
          </p:nvPr>
        </p:nvSpPr>
        <p:spPr>
          <a:xfrm>
            <a:off x="1097280" y="1656524"/>
            <a:ext cx="10058400" cy="4212570"/>
          </a:xfrm>
          <a:prstGeom prst="rect">
            <a:avLst/>
          </a:prstGeom>
          <a:noFill/>
          <a:ln>
            <a:noFill/>
          </a:ln>
        </p:spPr>
        <p:txBody>
          <a:bodyPr anchorCtr="0" anchor="t" bIns="45700" lIns="0" spcFirstLastPara="1" rIns="0" wrap="square" tIns="45700">
            <a:normAutofit/>
          </a:bodyPr>
          <a:lstStyle>
            <a:lvl1pPr indent="-406400" lvl="0" marL="457200" marR="0" rtl="0" algn="l">
              <a:lnSpc>
                <a:spcPct val="150000"/>
              </a:lnSpc>
              <a:spcBef>
                <a:spcPts val="1200"/>
              </a:spcBef>
              <a:spcAft>
                <a:spcPts val="0"/>
              </a:spcAft>
              <a:buClr>
                <a:schemeClr val="accent1"/>
              </a:buClr>
              <a:buSzPts val="2800"/>
              <a:buFont typeface="Noto Sans Symbols"/>
              <a:buChar char="❖"/>
              <a:defRPr b="0" i="0" sz="2800" u="none" cap="none" strike="noStrike">
                <a:solidFill>
                  <a:srgbClr val="3F3F3F"/>
                </a:solidFill>
                <a:latin typeface="Arial"/>
                <a:ea typeface="Arial"/>
                <a:cs typeface="Arial"/>
                <a:sym typeface="Arial"/>
              </a:defRPr>
            </a:lvl1pPr>
            <a:lvl2pPr indent="-381000" lvl="1" marL="914400" marR="0" rtl="0" algn="l">
              <a:lnSpc>
                <a:spcPct val="150000"/>
              </a:lnSpc>
              <a:spcBef>
                <a:spcPts val="200"/>
              </a:spcBef>
              <a:spcAft>
                <a:spcPts val="0"/>
              </a:spcAft>
              <a:buClr>
                <a:schemeClr val="accent1"/>
              </a:buClr>
              <a:buSzPts val="2400"/>
              <a:buFont typeface="Noto Sans Symbols"/>
              <a:buChar char="▪"/>
              <a:defRPr b="0" i="0" sz="2400" u="none" cap="none" strike="noStrike">
                <a:solidFill>
                  <a:srgbClr val="3F3F3F"/>
                </a:solidFill>
                <a:latin typeface="Arial"/>
                <a:ea typeface="Arial"/>
                <a:cs typeface="Arial"/>
                <a:sym typeface="Arial"/>
              </a:defRPr>
            </a:lvl2pPr>
            <a:lvl3pPr indent="-342900" lvl="2" marL="1371600" marR="0" rtl="0" algn="l">
              <a:lnSpc>
                <a:spcPct val="15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3pPr>
            <a:lvl4pPr indent="-342900" lvl="3" marL="1828800" marR="0" rtl="0" algn="l">
              <a:lnSpc>
                <a:spcPct val="15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4pPr>
            <a:lvl5pPr indent="-342900" lvl="4" marL="2286000" marR="0" rtl="0" algn="l">
              <a:lnSpc>
                <a:spcPct val="150000"/>
              </a:lnSpc>
              <a:spcBef>
                <a:spcPts val="400"/>
              </a:spcBef>
              <a:spcAft>
                <a:spcPts val="0"/>
              </a:spcAft>
              <a:buClr>
                <a:schemeClr val="accent1"/>
              </a:buClr>
              <a:buSzPts val="1800"/>
              <a:buFont typeface="Calibri"/>
              <a:buChar char="◦"/>
              <a:defRPr b="0" i="0" sz="18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cxnSp>
        <p:nvCxnSpPr>
          <p:cNvPr id="201" name="Google Shape;201;p190"/>
          <p:cNvCxnSpPr/>
          <p:nvPr/>
        </p:nvCxnSpPr>
        <p:spPr>
          <a:xfrm>
            <a:off x="1188720" y="1327028"/>
            <a:ext cx="996696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202" name="Google Shape;202;p190"/>
          <p:cNvPicPr preferRelativeResize="0"/>
          <p:nvPr/>
        </p:nvPicPr>
        <p:blipFill rotWithShape="1">
          <a:blip r:embed="rId1">
            <a:alphaModFix/>
          </a:blip>
          <a:srcRect b="0" l="0" r="0" t="0"/>
          <a:stretch/>
        </p:blipFill>
        <p:spPr>
          <a:xfrm>
            <a:off x="81505" y="6393500"/>
            <a:ext cx="934273" cy="464500"/>
          </a:xfrm>
          <a:prstGeom prst="rect">
            <a:avLst/>
          </a:prstGeom>
          <a:noFill/>
          <a:ln>
            <a:noFill/>
          </a:ln>
        </p:spPr>
      </p:pic>
      <p:sp>
        <p:nvSpPr>
          <p:cNvPr id="203" name="Google Shape;203;p190"/>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sz="1800" cap="non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19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3"/>
          <p:cNvSpPr/>
          <p:nvPr/>
        </p:nvSpPr>
        <p:spPr>
          <a:xfrm>
            <a:off x="17"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3"/>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0" name="Google Shape;250;p193"/>
          <p:cNvSpPr txBox="1"/>
          <p:nvPr>
            <p:ph idx="1" type="body"/>
          </p:nvPr>
        </p:nvSpPr>
        <p:spPr>
          <a:xfrm>
            <a:off x="1097280" y="1656524"/>
            <a:ext cx="10058400" cy="4212570"/>
          </a:xfrm>
          <a:prstGeom prst="rect">
            <a:avLst/>
          </a:prstGeom>
          <a:noFill/>
          <a:ln>
            <a:noFill/>
          </a:ln>
        </p:spPr>
        <p:txBody>
          <a:bodyPr anchorCtr="0" anchor="t" bIns="45700" lIns="0" spcFirstLastPara="1" rIns="0" wrap="square" tIns="45700">
            <a:normAutofit/>
          </a:bodyPr>
          <a:lstStyle>
            <a:lvl1pPr indent="-406400" lvl="0" marL="457200" marR="0" rtl="0" algn="l">
              <a:lnSpc>
                <a:spcPct val="90000"/>
              </a:lnSpc>
              <a:spcBef>
                <a:spcPts val="1200"/>
              </a:spcBef>
              <a:spcAft>
                <a:spcPts val="0"/>
              </a:spcAft>
              <a:buClr>
                <a:schemeClr val="accent1"/>
              </a:buClr>
              <a:buSzPts val="2800"/>
              <a:buFont typeface="Noto Sans Symbols"/>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200"/>
              </a:spcBef>
              <a:spcAft>
                <a:spcPts val="0"/>
              </a:spcAft>
              <a:buClr>
                <a:schemeClr val="accent1"/>
              </a:buClr>
              <a:buSzPts val="2400"/>
              <a:buFont typeface="Noto Sans Symbols"/>
              <a:buChar char="▪"/>
              <a:defRPr b="0" i="0" sz="2400" u="none" cap="none" strike="noStrike">
                <a:solidFill>
                  <a:srgbClr val="3F3F3F"/>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251" name="Google Shape;251;p193"/>
          <p:cNvSpPr txBox="1"/>
          <p:nvPr>
            <p:ph idx="10" type="dt"/>
          </p:nvPr>
        </p:nvSpPr>
        <p:spPr>
          <a:xfrm>
            <a:off x="1097282" y="6459787"/>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2" name="Google Shape;252;p19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cap="non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3" name="Google Shape;253;p193"/>
          <p:cNvSpPr txBox="1"/>
          <p:nvPr>
            <p:ph idx="12" type="sldNum"/>
          </p:nvPr>
        </p:nvSpPr>
        <p:spPr>
          <a:xfrm>
            <a:off x="9900460"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51">
                <a:solidFill>
                  <a:srgbClr val="FFFFFF"/>
                </a:solidFill>
                <a:latin typeface="Calibri"/>
                <a:ea typeface="Calibri"/>
                <a:cs typeface="Calibri"/>
                <a:sym typeface="Calibri"/>
              </a:defRPr>
            </a:lvl1pPr>
            <a:lvl2pPr indent="0" lvl="1" marL="0" marR="0" rtl="0" algn="r">
              <a:spcBef>
                <a:spcPts val="0"/>
              </a:spcBef>
              <a:buNone/>
              <a:defRPr sz="1051">
                <a:solidFill>
                  <a:srgbClr val="FFFFFF"/>
                </a:solidFill>
                <a:latin typeface="Calibri"/>
                <a:ea typeface="Calibri"/>
                <a:cs typeface="Calibri"/>
                <a:sym typeface="Calibri"/>
              </a:defRPr>
            </a:lvl2pPr>
            <a:lvl3pPr indent="0" lvl="2" marL="0" marR="0" rtl="0" algn="r">
              <a:spcBef>
                <a:spcPts val="0"/>
              </a:spcBef>
              <a:buNone/>
              <a:defRPr sz="1051">
                <a:solidFill>
                  <a:srgbClr val="FFFFFF"/>
                </a:solidFill>
                <a:latin typeface="Calibri"/>
                <a:ea typeface="Calibri"/>
                <a:cs typeface="Calibri"/>
                <a:sym typeface="Calibri"/>
              </a:defRPr>
            </a:lvl3pPr>
            <a:lvl4pPr indent="0" lvl="3" marL="0" marR="0" rtl="0" algn="r">
              <a:spcBef>
                <a:spcPts val="0"/>
              </a:spcBef>
              <a:buNone/>
              <a:defRPr sz="1051">
                <a:solidFill>
                  <a:srgbClr val="FFFFFF"/>
                </a:solidFill>
                <a:latin typeface="Calibri"/>
                <a:ea typeface="Calibri"/>
                <a:cs typeface="Calibri"/>
                <a:sym typeface="Calibri"/>
              </a:defRPr>
            </a:lvl4pPr>
            <a:lvl5pPr indent="0" lvl="4" marL="0" marR="0" rtl="0" algn="r">
              <a:spcBef>
                <a:spcPts val="0"/>
              </a:spcBef>
              <a:buNone/>
              <a:defRPr sz="1051">
                <a:solidFill>
                  <a:srgbClr val="FFFFFF"/>
                </a:solidFill>
                <a:latin typeface="Calibri"/>
                <a:ea typeface="Calibri"/>
                <a:cs typeface="Calibri"/>
                <a:sym typeface="Calibri"/>
              </a:defRPr>
            </a:lvl5pPr>
            <a:lvl6pPr indent="0" lvl="5" marL="0" marR="0" rtl="0" algn="r">
              <a:spcBef>
                <a:spcPts val="0"/>
              </a:spcBef>
              <a:buNone/>
              <a:defRPr sz="1051">
                <a:solidFill>
                  <a:srgbClr val="FFFFFF"/>
                </a:solidFill>
                <a:latin typeface="Calibri"/>
                <a:ea typeface="Calibri"/>
                <a:cs typeface="Calibri"/>
                <a:sym typeface="Calibri"/>
              </a:defRPr>
            </a:lvl6pPr>
            <a:lvl7pPr indent="0" lvl="6" marL="0" marR="0" rtl="0" algn="r">
              <a:spcBef>
                <a:spcPts val="0"/>
              </a:spcBef>
              <a:buNone/>
              <a:defRPr sz="1051">
                <a:solidFill>
                  <a:srgbClr val="FFFFFF"/>
                </a:solidFill>
                <a:latin typeface="Calibri"/>
                <a:ea typeface="Calibri"/>
                <a:cs typeface="Calibri"/>
                <a:sym typeface="Calibri"/>
              </a:defRPr>
            </a:lvl7pPr>
            <a:lvl8pPr indent="0" lvl="7" marL="0" marR="0" rtl="0" algn="r">
              <a:spcBef>
                <a:spcPts val="0"/>
              </a:spcBef>
              <a:buNone/>
              <a:defRPr sz="1051">
                <a:solidFill>
                  <a:srgbClr val="FFFFFF"/>
                </a:solidFill>
                <a:latin typeface="Calibri"/>
                <a:ea typeface="Calibri"/>
                <a:cs typeface="Calibri"/>
                <a:sym typeface="Calibri"/>
              </a:defRPr>
            </a:lvl8pPr>
            <a:lvl9pPr indent="0" lvl="8" marL="0" marR="0" rtl="0" algn="r">
              <a:spcBef>
                <a:spcPts val="0"/>
              </a:spcBef>
              <a:buNone/>
              <a:defRPr sz="1051">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54" name="Google Shape;254;p193"/>
          <p:cNvCxnSpPr/>
          <p:nvPr/>
        </p:nvCxnSpPr>
        <p:spPr>
          <a:xfrm>
            <a:off x="1188720" y="1327028"/>
            <a:ext cx="996696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255" name="Google Shape;255;p193"/>
          <p:cNvPicPr preferRelativeResize="0"/>
          <p:nvPr/>
        </p:nvPicPr>
        <p:blipFill rotWithShape="1">
          <a:blip r:embed="rId1">
            <a:alphaModFix/>
          </a:blip>
          <a:srcRect b="0" l="0" r="0" t="0"/>
          <a:stretch/>
        </p:blipFill>
        <p:spPr>
          <a:xfrm>
            <a:off x="81505" y="6393500"/>
            <a:ext cx="934273" cy="464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19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9"/>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9"/>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6" name="Google Shape;386;p199"/>
          <p:cNvSpPr txBox="1"/>
          <p:nvPr>
            <p:ph idx="1" type="body"/>
          </p:nvPr>
        </p:nvSpPr>
        <p:spPr>
          <a:xfrm>
            <a:off x="1097280" y="1656524"/>
            <a:ext cx="10058400" cy="4212570"/>
          </a:xfrm>
          <a:prstGeom prst="rect">
            <a:avLst/>
          </a:prstGeom>
          <a:noFill/>
          <a:ln>
            <a:noFill/>
          </a:ln>
        </p:spPr>
        <p:txBody>
          <a:bodyPr anchorCtr="0" anchor="t" bIns="45700" lIns="0" spcFirstLastPara="1" rIns="0" wrap="square" tIns="45700">
            <a:normAutofit/>
          </a:bodyPr>
          <a:lstStyle>
            <a:lvl1pPr indent="-406400" lvl="0" marL="457200" marR="0" rtl="0" algn="l">
              <a:lnSpc>
                <a:spcPct val="90000"/>
              </a:lnSpc>
              <a:spcBef>
                <a:spcPts val="1200"/>
              </a:spcBef>
              <a:spcAft>
                <a:spcPts val="0"/>
              </a:spcAft>
              <a:buClr>
                <a:schemeClr val="accent1"/>
              </a:buClr>
              <a:buSzPts val="2800"/>
              <a:buFont typeface="Noto Sans Symbols"/>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200"/>
              </a:spcBef>
              <a:spcAft>
                <a:spcPts val="0"/>
              </a:spcAft>
              <a:buClr>
                <a:schemeClr val="accent1"/>
              </a:buClr>
              <a:buSzPts val="2400"/>
              <a:buFont typeface="Noto Sans Symbols"/>
              <a:buChar char="▪"/>
              <a:defRPr b="0" i="0" sz="2400" u="none" cap="none" strike="noStrike">
                <a:solidFill>
                  <a:srgbClr val="3F3F3F"/>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4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387" name="Google Shape;387;p19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8" name="Google Shape;388;p19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cap="non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9" name="Google Shape;389;p19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90" name="Google Shape;390;p199"/>
          <p:cNvCxnSpPr/>
          <p:nvPr/>
        </p:nvCxnSpPr>
        <p:spPr>
          <a:xfrm>
            <a:off x="1188720" y="1327028"/>
            <a:ext cx="9966960" cy="0"/>
          </a:xfrm>
          <a:prstGeom prst="straightConnector1">
            <a:avLst/>
          </a:prstGeom>
          <a:noFill/>
          <a:ln cap="flat" cmpd="sng" w="9525">
            <a:solidFill>
              <a:srgbClr val="7F7F7F"/>
            </a:solidFill>
            <a:prstDash val="solid"/>
            <a:round/>
            <a:headEnd len="sm" w="sm" type="none"/>
            <a:tailEnd len="sm" w="sm" type="none"/>
          </a:ln>
        </p:spPr>
      </p:cxnSp>
      <p:pic>
        <p:nvPicPr>
          <p:cNvPr descr="A picture containing drawing&#10;&#10;Description automatically generated" id="391" name="Google Shape;391;p199"/>
          <p:cNvPicPr preferRelativeResize="0"/>
          <p:nvPr/>
        </p:nvPicPr>
        <p:blipFill rotWithShape="1">
          <a:blip r:embed="rId1">
            <a:alphaModFix/>
          </a:blip>
          <a:srcRect b="0" l="0" r="0" t="0"/>
          <a:stretch/>
        </p:blipFill>
        <p:spPr>
          <a:xfrm>
            <a:off x="81504" y="6393500"/>
            <a:ext cx="934273" cy="464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0.xml"/><Relationship Id="rId3" Type="http://schemas.openxmlformats.org/officeDocument/2006/relationships/image" Target="../media/image9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1.xml"/><Relationship Id="rId3" Type="http://schemas.openxmlformats.org/officeDocument/2006/relationships/image" Target="../media/image6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1.xml"/><Relationship Id="rId3" Type="http://schemas.openxmlformats.org/officeDocument/2006/relationships/image" Target="../media/image9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4.xml"/><Relationship Id="rId3"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7.xml"/><Relationship Id="rId3" Type="http://schemas.openxmlformats.org/officeDocument/2006/relationships/image" Target="../media/image98.png"/><Relationship Id="rId4" Type="http://schemas.openxmlformats.org/officeDocument/2006/relationships/image" Target="../media/image9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8.xml"/><Relationship Id="rId3" Type="http://schemas.openxmlformats.org/officeDocument/2006/relationships/image" Target="../media/image100.png"/><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9.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30.png"/><Relationship Id="rId12" Type="http://schemas.openxmlformats.org/officeDocument/2006/relationships/image" Target="../media/image28.png"/><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5.png"/><Relationship Id="rId15" Type="http://schemas.openxmlformats.org/officeDocument/2006/relationships/image" Target="../media/image29.png"/><Relationship Id="rId14" Type="http://schemas.openxmlformats.org/officeDocument/2006/relationships/image" Target="../media/image35.png"/><Relationship Id="rId17" Type="http://schemas.openxmlformats.org/officeDocument/2006/relationships/image" Target="../media/image34.png"/><Relationship Id="rId16" Type="http://schemas.openxmlformats.org/officeDocument/2006/relationships/image" Target="../media/image31.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3.xml"/><Relationship Id="rId3" Type="http://schemas.openxmlformats.org/officeDocument/2006/relationships/image" Target="../media/image62.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4.xml"/><Relationship Id="rId3" Type="http://schemas.openxmlformats.org/officeDocument/2006/relationships/image" Target="../media/image1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5.xml"/><Relationship Id="rId3" Type="http://schemas.openxmlformats.org/officeDocument/2006/relationships/image" Target="../media/image11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7.xml"/><Relationship Id="rId3" Type="http://schemas.openxmlformats.org/officeDocument/2006/relationships/image" Target="../media/image105.png"/><Relationship Id="rId4" Type="http://schemas.openxmlformats.org/officeDocument/2006/relationships/image" Target="../media/image103.png"/><Relationship Id="rId5"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8.xml"/><Relationship Id="rId3" Type="http://schemas.openxmlformats.org/officeDocument/2006/relationships/image" Target="../media/image101.png"/><Relationship Id="rId4" Type="http://schemas.openxmlformats.org/officeDocument/2006/relationships/image" Target="../media/image107.png"/><Relationship Id="rId5" Type="http://schemas.openxmlformats.org/officeDocument/2006/relationships/image" Target="../media/image114.png"/><Relationship Id="rId6" Type="http://schemas.openxmlformats.org/officeDocument/2006/relationships/image" Target="../media/image10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4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0.xml"/><Relationship Id="rId3" Type="http://schemas.openxmlformats.org/officeDocument/2006/relationships/image" Target="../media/image10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1.xml"/><Relationship Id="rId3" Type="http://schemas.openxmlformats.org/officeDocument/2006/relationships/image" Target="../media/image1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5.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6.xml"/><Relationship Id="rId3" Type="http://schemas.openxmlformats.org/officeDocument/2006/relationships/image" Target="../media/image6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7.xml"/><Relationship Id="rId3" Type="http://schemas.openxmlformats.org/officeDocument/2006/relationships/image" Target="../media/image112.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8.xml"/><Relationship Id="rId3" Type="http://schemas.openxmlformats.org/officeDocument/2006/relationships/image" Target="../media/image1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1.xml"/><Relationship Id="rId3" Type="http://schemas.openxmlformats.org/officeDocument/2006/relationships/image" Target="../media/image116.jpg"/><Relationship Id="rId4" Type="http://schemas.openxmlformats.org/officeDocument/2006/relationships/image" Target="../media/image11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4.xml"/><Relationship Id="rId3" Type="http://schemas.openxmlformats.org/officeDocument/2006/relationships/image" Target="../media/image11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5.xml"/><Relationship Id="rId3" Type="http://schemas.openxmlformats.org/officeDocument/2006/relationships/image" Target="../media/image12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6.xml"/><Relationship Id="rId3" Type="http://schemas.openxmlformats.org/officeDocument/2006/relationships/image" Target="../media/image11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7.xml"/><Relationship Id="rId3" Type="http://schemas.openxmlformats.org/officeDocument/2006/relationships/hyperlink" Target="https://bit.ly/32imP92"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8.xml"/><Relationship Id="rId3" Type="http://schemas.openxmlformats.org/officeDocument/2006/relationships/image" Target="../media/image62.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0.xml"/><Relationship Id="rId3" Type="http://schemas.openxmlformats.org/officeDocument/2006/relationships/image" Target="../media/image120.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1.xml"/><Relationship Id="rId3" Type="http://schemas.openxmlformats.org/officeDocument/2006/relationships/image" Target="../media/image123.png"/><Relationship Id="rId4" Type="http://schemas.openxmlformats.org/officeDocument/2006/relationships/image" Target="../media/image80.png"/><Relationship Id="rId5" Type="http://schemas.openxmlformats.org/officeDocument/2006/relationships/image" Target="../media/image8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2.xml"/><Relationship Id="rId3" Type="http://schemas.openxmlformats.org/officeDocument/2006/relationships/image" Target="../media/image12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0" Type="http://schemas.openxmlformats.org/officeDocument/2006/relationships/hyperlink" Target="about:blank" TargetMode="External"/><Relationship Id="rId1" Type="http://schemas.openxmlformats.org/officeDocument/2006/relationships/slideLayout" Target="../slideLayouts/slideLayout34.xml"/><Relationship Id="rId2" Type="http://schemas.openxmlformats.org/officeDocument/2006/relationships/notesSlide" Target="../notesSlides/notesSlide156.xml"/><Relationship Id="rId3" Type="http://schemas.openxmlformats.org/officeDocument/2006/relationships/slide" Target="/ppt/slides/slide2.xml"/><Relationship Id="rId4" Type="http://schemas.openxmlformats.org/officeDocument/2006/relationships/hyperlink" Target="about:blank" TargetMode="External"/><Relationship Id="rId9"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hyperlink" Target="about:blank" TargetMode="External"/><Relationship Id="rId7" Type="http://schemas.openxmlformats.org/officeDocument/2006/relationships/slide" Target="/ppt/slides/slide2.xml"/><Relationship Id="rId8" Type="http://schemas.openxmlformats.org/officeDocument/2006/relationships/hyperlink" Target="about:blank"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8.xml"/><Relationship Id="rId3" Type="http://schemas.openxmlformats.org/officeDocument/2006/relationships/image" Target="../media/image127.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4.xml"/><Relationship Id="rId3" Type="http://schemas.openxmlformats.org/officeDocument/2006/relationships/image" Target="../media/image62.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5.xml"/><Relationship Id="rId3" Type="http://schemas.openxmlformats.org/officeDocument/2006/relationships/image" Target="../media/image119.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0.xml"/><Relationship Id="rId3" Type="http://schemas.openxmlformats.org/officeDocument/2006/relationships/image" Target="../media/image12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1.xml"/><Relationship Id="rId3" Type="http://schemas.openxmlformats.org/officeDocument/2006/relationships/image" Target="../media/image128.jpg"/><Relationship Id="rId4" Type="http://schemas.openxmlformats.org/officeDocument/2006/relationships/image" Target="../media/image125.jpg"/><Relationship Id="rId5" Type="http://schemas.openxmlformats.org/officeDocument/2006/relationships/image" Target="../media/image131.jpg"/><Relationship Id="rId6" Type="http://schemas.openxmlformats.org/officeDocument/2006/relationships/image" Target="../media/image1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2.xml"/><Relationship Id="rId3" Type="http://schemas.openxmlformats.org/officeDocument/2006/relationships/image" Target="../media/image62.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3.xml"/><Relationship Id="rId3" Type="http://schemas.openxmlformats.org/officeDocument/2006/relationships/image" Target="../media/image13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6.xml"/><Relationship Id="rId3" Type="http://schemas.openxmlformats.org/officeDocument/2006/relationships/image" Target="../media/image13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7.xml"/><Relationship Id="rId3" Type="http://schemas.openxmlformats.org/officeDocument/2006/relationships/image" Target="../media/image13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8.xml"/><Relationship Id="rId3" Type="http://schemas.openxmlformats.org/officeDocument/2006/relationships/image" Target="../media/image136.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9.xml"/><Relationship Id="rId3" Type="http://schemas.openxmlformats.org/officeDocument/2006/relationships/image" Target="../media/image1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1.xml"/><Relationship Id="rId3" Type="http://schemas.openxmlformats.org/officeDocument/2006/relationships/image" Target="../media/image135.jpg"/><Relationship Id="rId4" Type="http://schemas.openxmlformats.org/officeDocument/2006/relationships/image" Target="../media/image139.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3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3.xml"/><Relationship Id="rId3" Type="http://schemas.openxmlformats.org/officeDocument/2006/relationships/hyperlink" Target="https://mycourses.aalto.fi/pluginfile.php/1177979/mod_resource/content/1/Sommerville-Software-Engineering-10ed.pdf"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image" Target="../media/image43.jpg"/><Relationship Id="rId5"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5.png"/><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49.png"/><Relationship Id="rId7" Type="http://schemas.openxmlformats.org/officeDocument/2006/relationships/image" Target="../media/image61.png"/><Relationship Id="rId8"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8.xml"/><Relationship Id="rId3" Type="http://schemas.openxmlformats.org/officeDocument/2006/relationships/image" Target="../media/image9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9.xml"/><Relationship Id="rId3" Type="http://schemas.openxmlformats.org/officeDocument/2006/relationships/image" Target="../media/image6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4.xml"/><Relationship Id="rId3" Type="http://schemas.openxmlformats.org/officeDocument/2006/relationships/image" Target="../media/image6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5.xml"/><Relationship Id="rId3" Type="http://schemas.openxmlformats.org/officeDocument/2006/relationships/image" Target="../media/image9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6.xml"/><Relationship Id="rId3" Type="http://schemas.openxmlformats.org/officeDocument/2006/relationships/image" Target="../media/image6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0.xml"/><Relationship Id="rId3" Type="http://schemas.openxmlformats.org/officeDocument/2006/relationships/image" Target="../media/image6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1.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2.xml"/><Relationship Id="rId3"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83.png"/><Relationship Id="rId5" Type="http://schemas.openxmlformats.org/officeDocument/2006/relationships/image" Target="../media/image74.png"/><Relationship Id="rId6" Type="http://schemas.openxmlformats.org/officeDocument/2006/relationships/image" Target="../media/image78.png"/><Relationship Id="rId7" Type="http://schemas.openxmlformats.org/officeDocument/2006/relationships/image" Target="../media/image81.png"/><Relationship Id="rId8"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3.xml"/><Relationship Id="rId3" Type="http://schemas.openxmlformats.org/officeDocument/2006/relationships/image" Target="../media/image90.png"/><Relationship Id="rId4" Type="http://schemas.openxmlformats.org/officeDocument/2006/relationships/image" Target="../media/image82.png"/><Relationship Id="rId5" Type="http://schemas.openxmlformats.org/officeDocument/2006/relationships/image" Target="../media/image94.png"/><Relationship Id="rId6" Type="http://schemas.openxmlformats.org/officeDocument/2006/relationships/image" Target="../media/image87.png"/><Relationship Id="rId7"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4.xml"/><Relationship Id="rId3"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1"/>
          <p:cNvSpPr txBox="1"/>
          <p:nvPr>
            <p:ph type="ctrTitle"/>
          </p:nvPr>
        </p:nvSpPr>
        <p:spPr>
          <a:xfrm>
            <a:off x="1518355" y="2992338"/>
            <a:ext cx="9155289" cy="176036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mbria"/>
              <a:buNone/>
            </a:pPr>
            <a:br>
              <a:rPr b="1" lang="en-US">
                <a:solidFill>
                  <a:schemeClr val="lt1"/>
                </a:solidFill>
                <a:latin typeface="Cambria"/>
                <a:ea typeface="Cambria"/>
                <a:cs typeface="Cambria"/>
                <a:sym typeface="Cambria"/>
              </a:rPr>
            </a:br>
            <a:r>
              <a:rPr b="1" lang="en-US">
                <a:solidFill>
                  <a:schemeClr val="lt1"/>
                </a:solidFill>
                <a:latin typeface="Cambria"/>
                <a:ea typeface="Cambria"/>
                <a:cs typeface="Cambria"/>
                <a:sym typeface="Cambria"/>
              </a:rPr>
              <a:t>PHÂN TÍCH NGHIỆP VỤ PHẦN MỀM</a:t>
            </a:r>
            <a:endParaRPr/>
          </a:p>
        </p:txBody>
      </p:sp>
      <p:sp>
        <p:nvSpPr>
          <p:cNvPr id="516" name="Google Shape;516;p1"/>
          <p:cNvSpPr txBox="1"/>
          <p:nvPr>
            <p:ph idx="1" type="subTitle"/>
          </p:nvPr>
        </p:nvSpPr>
        <p:spPr>
          <a:xfrm>
            <a:off x="1518351" y="4877965"/>
            <a:ext cx="9144000" cy="92568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i="1" lang="en-US">
                <a:solidFill>
                  <a:schemeClr val="lt1"/>
                </a:solidFill>
              </a:rPr>
              <a:t>BA – BUSINESS ANALYSIS</a:t>
            </a:r>
            <a:endParaRPr/>
          </a:p>
        </p:txBody>
      </p:sp>
      <p:grpSp>
        <p:nvGrpSpPr>
          <p:cNvPr id="517" name="Google Shape;517;p1"/>
          <p:cNvGrpSpPr/>
          <p:nvPr/>
        </p:nvGrpSpPr>
        <p:grpSpPr>
          <a:xfrm>
            <a:off x="7741437" y="400588"/>
            <a:ext cx="3043019" cy="1729147"/>
            <a:chOff x="4574491" y="220629"/>
            <a:chExt cx="3043018" cy="1729146"/>
          </a:xfrm>
        </p:grpSpPr>
        <p:pic>
          <p:nvPicPr>
            <p:cNvPr descr="Ảnh có chứa vẽ&#10;&#10;Mô tả được tạo tự động" id="518" name="Google Shape;518;p1"/>
            <p:cNvPicPr preferRelativeResize="0"/>
            <p:nvPr/>
          </p:nvPicPr>
          <p:blipFill rotWithShape="1">
            <a:blip r:embed="rId4">
              <a:alphaModFix/>
            </a:blip>
            <a:srcRect b="0" l="0" r="0" t="0"/>
            <a:stretch/>
          </p:blipFill>
          <p:spPr>
            <a:xfrm>
              <a:off x="4574491" y="220629"/>
              <a:ext cx="3043018" cy="1512921"/>
            </a:xfrm>
            <a:prstGeom prst="rect">
              <a:avLst/>
            </a:prstGeom>
            <a:noFill/>
            <a:ln>
              <a:noFill/>
            </a:ln>
          </p:spPr>
        </p:pic>
        <p:sp>
          <p:nvSpPr>
            <p:cNvPr id="519" name="Google Shape;519;p1"/>
            <p:cNvSpPr txBox="1"/>
            <p:nvPr/>
          </p:nvSpPr>
          <p:spPr>
            <a:xfrm>
              <a:off x="4574491" y="1580443"/>
              <a:ext cx="30430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FFFF"/>
                  </a:solidFill>
                  <a:latin typeface="Calibri"/>
                  <a:ea typeface="Calibri"/>
                  <a:cs typeface="Calibri"/>
                  <a:sym typeface="Calibri"/>
                </a:rPr>
                <a:t>Công ty Cổ phần iBPO</a:t>
              </a:r>
              <a:endParaRPr/>
            </a:p>
          </p:txBody>
        </p:sp>
      </p:grpSp>
      <p:sp>
        <p:nvSpPr>
          <p:cNvPr id="520" name="Google Shape;520;p1"/>
          <p:cNvSpPr txBox="1"/>
          <p:nvPr>
            <p:ph idx="11" type="ftr"/>
          </p:nvPr>
        </p:nvSpPr>
        <p:spPr>
          <a:xfrm>
            <a:off x="1296032" y="6352146"/>
            <a:ext cx="9676767" cy="3693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lt1"/>
                </a:solidFill>
              </a:rPr>
              <a:t>Bản quyền thuộc Học viện iBPO. Cấm sao chép dưới mọi hình thức</a:t>
            </a:r>
            <a:endParaRPr sz="2000">
              <a:solidFill>
                <a:schemeClr val="lt1"/>
              </a:solidFill>
            </a:endParaRPr>
          </a:p>
        </p:txBody>
      </p:sp>
      <p:pic>
        <p:nvPicPr>
          <p:cNvPr id="521" name="Google Shape;521;p1"/>
          <p:cNvPicPr preferRelativeResize="0"/>
          <p:nvPr/>
        </p:nvPicPr>
        <p:blipFill rotWithShape="1">
          <a:blip r:embed="rId5">
            <a:alphaModFix/>
          </a:blip>
          <a:srcRect b="0" l="0" r="0" t="0"/>
          <a:stretch/>
        </p:blipFill>
        <p:spPr>
          <a:xfrm>
            <a:off x="1296032" y="366986"/>
            <a:ext cx="2139344" cy="21350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1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1.1 Phân tích nghiệp vụ  là gì?</a:t>
            </a:r>
            <a:endParaRPr/>
          </a:p>
        </p:txBody>
      </p:sp>
      <p:sp>
        <p:nvSpPr>
          <p:cNvPr id="606" name="Google Shape;606;p10"/>
          <p:cNvSpPr txBox="1"/>
          <p:nvPr>
            <p:ph idx="1" type="body"/>
          </p:nvPr>
        </p:nvSpPr>
        <p:spPr>
          <a:xfrm>
            <a:off x="5571794" y="1576229"/>
            <a:ext cx="5583886" cy="4631388"/>
          </a:xfrm>
          <a:prstGeom prst="rect">
            <a:avLst/>
          </a:prstGeom>
          <a:noFill/>
          <a:ln>
            <a:noFill/>
          </a:ln>
        </p:spPr>
        <p:txBody>
          <a:bodyPr anchorCtr="0" anchor="t" bIns="45700" lIns="0" spcFirstLastPara="1" rIns="0" wrap="square" tIns="45700">
            <a:normAutofit fontScale="47500" lnSpcReduction="20000"/>
          </a:bodyPr>
          <a:lstStyle/>
          <a:p>
            <a:pPr indent="0" lvl="0" marL="182875" rtl="0" algn="just">
              <a:lnSpc>
                <a:spcPct val="150000"/>
              </a:lnSpc>
              <a:spcBef>
                <a:spcPts val="0"/>
              </a:spcBef>
              <a:spcAft>
                <a:spcPts val="0"/>
              </a:spcAft>
              <a:buSzPct val="100000"/>
              <a:buNone/>
            </a:pPr>
            <a:r>
              <a:rPr lang="en-US" sz="3800">
                <a:latin typeface="Calibri"/>
                <a:ea typeface="Calibri"/>
                <a:cs typeface="Calibri"/>
                <a:sym typeface="Calibri"/>
              </a:rPr>
              <a:t>Tập hợp các kỹ thuật và công việc để làm cầu nối liên lạc giữa các bên liên quan (stakeholders) trong quá trình phát triển phần mềm nhằm:</a:t>
            </a:r>
            <a:endParaRPr/>
          </a:p>
          <a:p>
            <a:pPr indent="-457188" lvl="0" marL="640064" rtl="0" algn="just">
              <a:lnSpc>
                <a:spcPct val="150000"/>
              </a:lnSpc>
              <a:spcBef>
                <a:spcPts val="1400"/>
              </a:spcBef>
              <a:spcAft>
                <a:spcPts val="0"/>
              </a:spcAft>
              <a:buSzPct val="100000"/>
              <a:buChar char="❖"/>
            </a:pPr>
            <a:r>
              <a:rPr lang="en-US" sz="3800">
                <a:latin typeface="Calibri"/>
                <a:ea typeface="Calibri"/>
                <a:cs typeface="Calibri"/>
                <a:sym typeface="Calibri"/>
              </a:rPr>
              <a:t>Hiểu rõ cấu trúc, các chính sách, các hoạt động của tổ chức/nhóm khách hàng</a:t>
            </a:r>
            <a:endParaRPr sz="3800">
              <a:latin typeface="Calibri"/>
              <a:ea typeface="Calibri"/>
              <a:cs typeface="Calibri"/>
              <a:sym typeface="Calibri"/>
            </a:endParaRPr>
          </a:p>
          <a:p>
            <a:pPr indent="-457188" lvl="0" marL="640064" rtl="0" algn="just">
              <a:lnSpc>
                <a:spcPct val="150000"/>
              </a:lnSpc>
              <a:spcBef>
                <a:spcPts val="1400"/>
              </a:spcBef>
              <a:spcAft>
                <a:spcPts val="0"/>
              </a:spcAft>
              <a:buSzPct val="100000"/>
              <a:buChar char="❖"/>
            </a:pPr>
            <a:r>
              <a:rPr lang="en-US" sz="3800">
                <a:latin typeface="Calibri"/>
                <a:ea typeface="Calibri"/>
                <a:cs typeface="Calibri"/>
                <a:sym typeface="Calibri"/>
              </a:rPr>
              <a:t>Đề xuất các giải pháp phần mềm phù hợp cho tổ chức/nhóm khách hàng để họ đạt được các mục tiêu</a:t>
            </a:r>
            <a:endParaRPr/>
          </a:p>
          <a:p>
            <a:pPr indent="-457188" lvl="0" marL="640064" rtl="0" algn="just">
              <a:lnSpc>
                <a:spcPct val="150000"/>
              </a:lnSpc>
              <a:spcBef>
                <a:spcPts val="1400"/>
              </a:spcBef>
              <a:spcAft>
                <a:spcPts val="0"/>
              </a:spcAft>
              <a:buSzPct val="100000"/>
              <a:buChar char="❖"/>
            </a:pPr>
            <a:r>
              <a:rPr lang="en-US" sz="3800">
                <a:latin typeface="Calibri"/>
                <a:ea typeface="Calibri"/>
                <a:cs typeface="Calibri"/>
                <a:sym typeface="Calibri"/>
              </a:rPr>
              <a:t>Hướng dẫn truyền đạt giải thích để nhóm xây dựng phần mềm hiểu và làm đúng yêu cầu khách hàng</a:t>
            </a:r>
            <a:endParaRPr sz="3800">
              <a:latin typeface="Calibri"/>
              <a:ea typeface="Calibri"/>
              <a:cs typeface="Calibri"/>
              <a:sym typeface="Calibri"/>
            </a:endParaRPr>
          </a:p>
          <a:p>
            <a:pPr indent="-372733" lvl="0" marL="640064" rtl="0" algn="l">
              <a:lnSpc>
                <a:spcPct val="90000"/>
              </a:lnSpc>
              <a:spcBef>
                <a:spcPts val="1400"/>
              </a:spcBef>
              <a:spcAft>
                <a:spcPts val="0"/>
              </a:spcAft>
              <a:buSzPct val="100000"/>
              <a:buNone/>
            </a:pPr>
            <a:r>
              <a:t/>
            </a:r>
            <a:endParaRPr/>
          </a:p>
        </p:txBody>
      </p:sp>
      <p:sp>
        <p:nvSpPr>
          <p:cNvPr id="607" name="Google Shape;607;p10"/>
          <p:cNvSpPr txBox="1"/>
          <p:nvPr/>
        </p:nvSpPr>
        <p:spPr>
          <a:xfrm>
            <a:off x="309565" y="1265052"/>
            <a:ext cx="6133769" cy="5412195"/>
          </a:xfrm>
          <a:prstGeom prst="rect">
            <a:avLst/>
          </a:prstGeom>
          <a:noFill/>
          <a:ln>
            <a:noFill/>
          </a:ln>
        </p:spPr>
        <p:txBody>
          <a:bodyPr anchorCtr="0" anchor="t" bIns="45700" lIns="91425" spcFirstLastPara="1" rIns="91425" wrap="square" tIns="45700">
            <a:normAutofit/>
          </a:bodyPr>
          <a:lstStyle/>
          <a:p>
            <a:pPr indent="-50804" lvl="0" marL="228604"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descr="Kết quả hình ảnh cho business analyst" id="608" name="Google Shape;608;p10"/>
          <p:cNvPicPr preferRelativeResize="0"/>
          <p:nvPr/>
        </p:nvPicPr>
        <p:blipFill rotWithShape="1">
          <a:blip r:embed="rId3">
            <a:alphaModFix/>
          </a:blip>
          <a:srcRect b="0" l="0" r="0" t="0"/>
          <a:stretch/>
        </p:blipFill>
        <p:spPr>
          <a:xfrm>
            <a:off x="1238948" y="1918953"/>
            <a:ext cx="3973037" cy="3218096"/>
          </a:xfrm>
          <a:prstGeom prst="rect">
            <a:avLst/>
          </a:prstGeom>
          <a:noFill/>
          <a:ln>
            <a:noFill/>
          </a:ln>
        </p:spPr>
      </p:pic>
      <p:sp>
        <p:nvSpPr>
          <p:cNvPr id="609" name="Google Shape;609;p1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2" name="Shape 2122"/>
        <p:cNvGrpSpPr/>
        <p:nvPr/>
      </p:nvGrpSpPr>
      <p:grpSpPr>
        <a:xfrm>
          <a:off x="0" y="0"/>
          <a:ext cx="0" cy="0"/>
          <a:chOff x="0" y="0"/>
          <a:chExt cx="0" cy="0"/>
        </a:xfrm>
      </p:grpSpPr>
      <p:sp>
        <p:nvSpPr>
          <p:cNvPr id="2123" name="Google Shape;2123;p10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0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5" name="Google Shape;2125;p10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126" name="Google Shape;2126;p100"/>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100"/>
          <p:cNvSpPr txBox="1"/>
          <p:nvPr>
            <p:ph type="title"/>
          </p:nvPr>
        </p:nvSpPr>
        <p:spPr>
          <a:xfrm>
            <a:off x="8141110" y="639097"/>
            <a:ext cx="3401961" cy="36860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600"/>
              <a:buFont typeface="Calibri"/>
              <a:buNone/>
            </a:pPr>
            <a:r>
              <a:rPr lang="en-US" sz="6600">
                <a:solidFill>
                  <a:srgbClr val="262626"/>
                </a:solidFill>
                <a:latin typeface="Calibri"/>
                <a:ea typeface="Calibri"/>
                <a:cs typeface="Calibri"/>
                <a:sym typeface="Calibri"/>
              </a:rPr>
              <a:t>Bài thực hành</a:t>
            </a:r>
            <a:endParaRPr/>
          </a:p>
        </p:txBody>
      </p:sp>
      <p:sp>
        <p:nvSpPr>
          <p:cNvPr id="2128" name="Google Shape;2128;p100"/>
          <p:cNvSpPr txBox="1"/>
          <p:nvPr>
            <p:ph idx="1" type="body"/>
          </p:nvPr>
        </p:nvSpPr>
        <p:spPr>
          <a:xfrm>
            <a:off x="8141110" y="4455621"/>
            <a:ext cx="3417990" cy="12386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sz="2000" cap="none">
                <a:solidFill>
                  <a:srgbClr val="262626"/>
                </a:solidFill>
                <a:latin typeface="Calibri"/>
                <a:ea typeface="Calibri"/>
                <a:cs typeface="Calibri"/>
                <a:sym typeface="Calibri"/>
              </a:rPr>
              <a:t>LẬP DANH SÁCH 10 USER STORY CỦA ỨNG DỤNG</a:t>
            </a:r>
            <a:endParaRPr/>
          </a:p>
        </p:txBody>
      </p:sp>
      <p:pic>
        <p:nvPicPr>
          <p:cNvPr descr="User stories: Why is it Important to Agile? - Agile Scrum" id="2129" name="Google Shape;2129;p100"/>
          <p:cNvPicPr preferRelativeResize="0"/>
          <p:nvPr/>
        </p:nvPicPr>
        <p:blipFill rotWithShape="1">
          <a:blip r:embed="rId3">
            <a:alphaModFix/>
          </a:blip>
          <a:srcRect b="0" l="0" r="0" t="0"/>
          <a:stretch/>
        </p:blipFill>
        <p:spPr>
          <a:xfrm>
            <a:off x="686636" y="640081"/>
            <a:ext cx="6806942" cy="5054156"/>
          </a:xfrm>
          <a:prstGeom prst="rect">
            <a:avLst/>
          </a:prstGeom>
          <a:noFill/>
          <a:ln>
            <a:noFill/>
          </a:ln>
        </p:spPr>
      </p:pic>
      <p:cxnSp>
        <p:nvCxnSpPr>
          <p:cNvPr id="2130" name="Google Shape;2130;p100"/>
          <p:cNvCxnSpPr/>
          <p:nvPr/>
        </p:nvCxnSpPr>
        <p:spPr>
          <a:xfrm>
            <a:off x="8209305" y="4343400"/>
            <a:ext cx="32004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131" name="Google Shape;2131;p100"/>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0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pic>
        <p:nvPicPr>
          <p:cNvPr id="2138" name="Google Shape;2138;p101"/>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2139" name="Google Shape;2139;p101"/>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10 phút</a:t>
            </a:r>
            <a:endParaRPr/>
          </a:p>
        </p:txBody>
      </p:sp>
      <p:sp>
        <p:nvSpPr>
          <p:cNvPr id="2140" name="Google Shape;2140;p101"/>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cap="none">
                <a:solidFill>
                  <a:schemeClr val="dk1"/>
                </a:solidFill>
                <a:latin typeface="Calibri"/>
                <a:ea typeface="Calibri"/>
                <a:cs typeface="Calibri"/>
                <a:sym typeface="Calibri"/>
              </a:rPr>
              <a:t>TRẮC NGHIỆM LÝ THUYẾT PHÂN TÍCH YÊU CẦU</a:t>
            </a:r>
            <a:endParaRPr sz="1500" cap="none">
              <a:solidFill>
                <a:schemeClr val="dk1"/>
              </a:solidFill>
              <a:latin typeface="Calibri"/>
              <a:ea typeface="Calibri"/>
              <a:cs typeface="Calibri"/>
              <a:sym typeface="Calibri"/>
            </a:endParaRPr>
          </a:p>
        </p:txBody>
      </p:sp>
      <p:sp>
        <p:nvSpPr>
          <p:cNvPr id="2141" name="Google Shape;2141;p10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8" name="Shape 2148"/>
        <p:cNvGrpSpPr/>
        <p:nvPr/>
      </p:nvGrpSpPr>
      <p:grpSpPr>
        <a:xfrm>
          <a:off x="0" y="0"/>
          <a:ext cx="0" cy="0"/>
          <a:chOff x="0" y="0"/>
          <a:chExt cx="0" cy="0"/>
        </a:xfrm>
      </p:grpSpPr>
      <p:sp>
        <p:nvSpPr>
          <p:cNvPr id="2149" name="Google Shape;2149;p102"/>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2"/>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1" name="Google Shape;2151;p102"/>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152" name="Google Shape;2152;p102"/>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3" name="Google Shape;2153;p102"/>
          <p:cNvSpPr txBox="1"/>
          <p:nvPr>
            <p:ph type="title"/>
          </p:nvPr>
        </p:nvSpPr>
        <p:spPr>
          <a:xfrm>
            <a:off x="6546605" y="1238022"/>
            <a:ext cx="4447250" cy="758102"/>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262626"/>
              </a:buClr>
              <a:buSzPts val="3200"/>
              <a:buFont typeface="Calibri"/>
              <a:buNone/>
            </a:pPr>
            <a:r>
              <a:rPr b="1" lang="en-US" sz="3200"/>
              <a:t>5. Mô hình hóa nghiệp vụ (Business Modelling)</a:t>
            </a:r>
            <a:endParaRPr/>
          </a:p>
        </p:txBody>
      </p:sp>
      <p:cxnSp>
        <p:nvCxnSpPr>
          <p:cNvPr id="2154" name="Google Shape;2154;p102"/>
          <p:cNvCxnSpPr/>
          <p:nvPr/>
        </p:nvCxnSpPr>
        <p:spPr>
          <a:xfrm>
            <a:off x="8209305" y="4343400"/>
            <a:ext cx="32004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155" name="Google Shape;2155;p102"/>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2"/>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102"/>
          <p:cNvPicPr preferRelativeResize="0"/>
          <p:nvPr/>
        </p:nvPicPr>
        <p:blipFill rotWithShape="1">
          <a:blip r:embed="rId3">
            <a:alphaModFix/>
          </a:blip>
          <a:srcRect b="0" l="0" r="0" t="0"/>
          <a:stretch/>
        </p:blipFill>
        <p:spPr>
          <a:xfrm>
            <a:off x="359203" y="1012275"/>
            <a:ext cx="5505807" cy="3786045"/>
          </a:xfrm>
          <a:prstGeom prst="rect">
            <a:avLst/>
          </a:prstGeom>
          <a:noFill/>
          <a:ln>
            <a:noFill/>
          </a:ln>
        </p:spPr>
      </p:pic>
      <p:grpSp>
        <p:nvGrpSpPr>
          <p:cNvPr id="2158" name="Google Shape;2158;p102"/>
          <p:cNvGrpSpPr/>
          <p:nvPr/>
        </p:nvGrpSpPr>
        <p:grpSpPr>
          <a:xfrm>
            <a:off x="6312355" y="2236993"/>
            <a:ext cx="5111750" cy="795338"/>
            <a:chOff x="1296" y="1824"/>
            <a:chExt cx="3076" cy="432"/>
          </a:xfrm>
        </p:grpSpPr>
        <p:sp>
          <p:nvSpPr>
            <p:cNvPr id="2159" name="Google Shape;2159;p102"/>
            <p:cNvSpPr/>
            <p:nvPr/>
          </p:nvSpPr>
          <p:spPr>
            <a:xfrm>
              <a:off x="1536" y="1899"/>
              <a:ext cx="2736" cy="288"/>
            </a:xfrm>
            <a:prstGeom prst="roundRect">
              <a:avLst>
                <a:gd fmla="val 16667" name="adj"/>
              </a:avLst>
            </a:prstGeom>
            <a:gradFill>
              <a:gsLst>
                <a:gs pos="0">
                  <a:srgbClr val="E8EFE6"/>
                </a:gs>
                <a:gs pos="100000">
                  <a:schemeClr val="accent2"/>
                </a:gs>
              </a:gsLst>
              <a:lin ang="1890000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0" name="Google Shape;2160;p102"/>
            <p:cNvSpPr/>
            <p:nvPr/>
          </p:nvSpPr>
          <p:spPr>
            <a:xfrm>
              <a:off x="1296" y="1824"/>
              <a:ext cx="432" cy="432"/>
            </a:xfrm>
            <a:prstGeom prst="diamond">
              <a:avLst/>
            </a:prstGeom>
            <a:solidFill>
              <a:schemeClr val="accent2"/>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1" name="Google Shape;2161;p102"/>
            <p:cNvSpPr txBox="1"/>
            <p:nvPr/>
          </p:nvSpPr>
          <p:spPr>
            <a:xfrm>
              <a:off x="1792" y="1934"/>
              <a:ext cx="2580"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Giới thiệu mô hình hóa nghiệp vụ</a:t>
              </a:r>
              <a:endParaRPr/>
            </a:p>
          </p:txBody>
        </p:sp>
        <p:sp>
          <p:nvSpPr>
            <p:cNvPr id="2162" name="Google Shape;2162;p102"/>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1</a:t>
              </a:r>
              <a:endParaRPr/>
            </a:p>
          </p:txBody>
        </p:sp>
      </p:grpSp>
      <p:grpSp>
        <p:nvGrpSpPr>
          <p:cNvPr id="2163" name="Google Shape;2163;p102"/>
          <p:cNvGrpSpPr/>
          <p:nvPr/>
        </p:nvGrpSpPr>
        <p:grpSpPr>
          <a:xfrm>
            <a:off x="6400183" y="3102870"/>
            <a:ext cx="4946650" cy="795338"/>
            <a:chOff x="1296" y="1824"/>
            <a:chExt cx="2976" cy="432"/>
          </a:xfrm>
        </p:grpSpPr>
        <p:sp>
          <p:nvSpPr>
            <p:cNvPr id="2164" name="Google Shape;2164;p102"/>
            <p:cNvSpPr/>
            <p:nvPr/>
          </p:nvSpPr>
          <p:spPr>
            <a:xfrm>
              <a:off x="1536" y="1899"/>
              <a:ext cx="2736" cy="288"/>
            </a:xfrm>
            <a:prstGeom prst="roundRect">
              <a:avLst>
                <a:gd fmla="val 16667" name="adj"/>
              </a:avLst>
            </a:prstGeom>
            <a:gradFill>
              <a:gsLst>
                <a:gs pos="0">
                  <a:srgbClr val="EBF4E8"/>
                </a:gs>
                <a:gs pos="100000">
                  <a:schemeClr val="accent1"/>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5" name="Google Shape;2165;p102"/>
            <p:cNvSpPr/>
            <p:nvPr/>
          </p:nvSpPr>
          <p:spPr>
            <a:xfrm>
              <a:off x="1296" y="1824"/>
              <a:ext cx="432" cy="432"/>
            </a:xfrm>
            <a:prstGeom prst="diamond">
              <a:avLst/>
            </a:prstGeom>
            <a:solidFill>
              <a:schemeClr val="accent1"/>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6" name="Google Shape;2166;p102"/>
            <p:cNvSpPr txBox="1"/>
            <p:nvPr/>
          </p:nvSpPr>
          <p:spPr>
            <a:xfrm>
              <a:off x="1824" y="1934"/>
              <a:ext cx="2448"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p:txBody>
        </p:sp>
        <p:sp>
          <p:nvSpPr>
            <p:cNvPr id="2167" name="Google Shape;2167;p102"/>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2</a:t>
              </a:r>
              <a:endParaRPr/>
            </a:p>
          </p:txBody>
        </p:sp>
      </p:grpSp>
      <p:grpSp>
        <p:nvGrpSpPr>
          <p:cNvPr id="2168" name="Google Shape;2168;p102"/>
          <p:cNvGrpSpPr/>
          <p:nvPr/>
        </p:nvGrpSpPr>
        <p:grpSpPr>
          <a:xfrm>
            <a:off x="6385408" y="3942608"/>
            <a:ext cx="5040312" cy="795338"/>
            <a:chOff x="1296" y="1824"/>
            <a:chExt cx="3033" cy="432"/>
          </a:xfrm>
        </p:grpSpPr>
        <p:sp>
          <p:nvSpPr>
            <p:cNvPr id="2169" name="Google Shape;2169;p102"/>
            <p:cNvSpPr/>
            <p:nvPr/>
          </p:nvSpPr>
          <p:spPr>
            <a:xfrm>
              <a:off x="1536" y="1899"/>
              <a:ext cx="2736" cy="288"/>
            </a:xfrm>
            <a:prstGeom prst="roundRect">
              <a:avLst>
                <a:gd fmla="val 16667" name="adj"/>
              </a:avLst>
            </a:prstGeom>
            <a:gradFill>
              <a:gsLst>
                <a:gs pos="0">
                  <a:srgbClr val="E6E8E7"/>
                </a:gs>
                <a:gs pos="3000">
                  <a:srgbClr val="E6E8E7"/>
                </a:gs>
                <a:gs pos="100000">
                  <a:srgbClr val="7F7F7F"/>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0" name="Google Shape;2170;p102"/>
            <p:cNvSpPr/>
            <p:nvPr/>
          </p:nvSpPr>
          <p:spPr>
            <a:xfrm>
              <a:off x="1296" y="1824"/>
              <a:ext cx="432" cy="432"/>
            </a:xfrm>
            <a:prstGeom prst="diamond">
              <a:avLst/>
            </a:prstGeom>
            <a:solidFill>
              <a:schemeClr val="hlink"/>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1" name="Google Shape;2171;p102"/>
            <p:cNvSpPr txBox="1"/>
            <p:nvPr/>
          </p:nvSpPr>
          <p:spPr>
            <a:xfrm>
              <a:off x="1824" y="1934"/>
              <a:ext cx="2505"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700"/>
                <a:buFont typeface="Arial"/>
                <a:buNone/>
              </a:pPr>
              <a:r>
                <a:rPr b="1" lang="en-US" sz="1700">
                  <a:solidFill>
                    <a:schemeClr val="dk1"/>
                  </a:solidFill>
                  <a:latin typeface="Arial"/>
                  <a:ea typeface="Arial"/>
                  <a:cs typeface="Arial"/>
                  <a:sym typeface="Arial"/>
                </a:rPr>
                <a:t>Biểu đồ mô hình hóa nghiệp vụ</a:t>
              </a:r>
              <a:endParaRPr/>
            </a:p>
          </p:txBody>
        </p:sp>
        <p:sp>
          <p:nvSpPr>
            <p:cNvPr id="2172" name="Google Shape;2172;p102"/>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3</a:t>
              </a:r>
              <a:endParaRPr/>
            </a:p>
          </p:txBody>
        </p:sp>
      </p:grpSp>
      <p:sp>
        <p:nvSpPr>
          <p:cNvPr id="2173" name="Google Shape;2173;p102"/>
          <p:cNvSpPr/>
          <p:nvPr/>
        </p:nvSpPr>
        <p:spPr>
          <a:xfrm>
            <a:off x="7239483" y="3293321"/>
            <a:ext cx="36830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Các khái niệm cơ bản của BM</a:t>
            </a:r>
            <a:endParaRPr sz="1800">
              <a:solidFill>
                <a:schemeClr val="dk1"/>
              </a:solidFill>
              <a:latin typeface="Arial"/>
              <a:ea typeface="Arial"/>
              <a:cs typeface="Arial"/>
              <a:sym typeface="Arial"/>
            </a:endParaRPr>
          </a:p>
        </p:txBody>
      </p:sp>
      <p:sp>
        <p:nvSpPr>
          <p:cNvPr id="2174" name="Google Shape;2174;p10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500"/>
                                        <p:tgtEl>
                                          <p:spTgt spid="21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500"/>
                                        <p:tgtEl>
                                          <p:spTgt spid="2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10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5.1 Giới thiệu mô hình hóa nghiệp vụ</a:t>
            </a:r>
            <a:endParaRPr/>
          </a:p>
        </p:txBody>
      </p:sp>
      <p:sp>
        <p:nvSpPr>
          <p:cNvPr id="2180" name="Google Shape;2180;p103"/>
          <p:cNvSpPr txBox="1"/>
          <p:nvPr>
            <p:ph idx="1" type="body"/>
          </p:nvPr>
        </p:nvSpPr>
        <p:spPr>
          <a:xfrm>
            <a:off x="1097280" y="1545021"/>
            <a:ext cx="10058400" cy="4650827"/>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200"/>
              <a:buChar char="❖"/>
            </a:pPr>
            <a:r>
              <a:rPr lang="en-US" sz="2200">
                <a:latin typeface="Calibri"/>
                <a:ea typeface="Calibri"/>
                <a:cs typeface="Calibri"/>
                <a:sym typeface="Calibri"/>
              </a:rPr>
              <a:t>Mô hình hóa nghiệp vụ</a:t>
            </a:r>
            <a:endParaRPr sz="2200">
              <a:solidFill>
                <a:schemeClr val="folHlink"/>
              </a:solidFill>
              <a:latin typeface="Calibri"/>
              <a:ea typeface="Calibri"/>
              <a:cs typeface="Calibri"/>
              <a:sym typeface="Calibri"/>
            </a:endParaRPr>
          </a:p>
          <a:p>
            <a:pPr indent="-344478" lvl="1" marL="966763" rtl="0" algn="l">
              <a:lnSpc>
                <a:spcPct val="90000"/>
              </a:lnSpc>
              <a:spcBef>
                <a:spcPts val="400"/>
              </a:spcBef>
              <a:spcAft>
                <a:spcPts val="0"/>
              </a:spcAft>
              <a:buSzPts val="2200"/>
              <a:buChar char="▪"/>
            </a:pPr>
            <a:r>
              <a:rPr lang="en-US" sz="2200">
                <a:latin typeface="Calibri"/>
                <a:ea typeface="Calibri"/>
                <a:cs typeface="Calibri"/>
                <a:sym typeface="Calibri"/>
              </a:rPr>
              <a:t>Là kỹ thuật mô hình hóa tiến trình nghiệp vụ</a:t>
            </a:r>
            <a:endParaRPr/>
          </a:p>
          <a:p>
            <a:pPr indent="-344478" lvl="1" marL="966763" rtl="0" algn="l">
              <a:lnSpc>
                <a:spcPct val="90000"/>
              </a:lnSpc>
              <a:spcBef>
                <a:spcPts val="600"/>
              </a:spcBef>
              <a:spcAft>
                <a:spcPts val="0"/>
              </a:spcAft>
              <a:buSzPts val="2200"/>
              <a:buChar char="▪"/>
            </a:pPr>
            <a:r>
              <a:rPr lang="en-US" sz="2200">
                <a:latin typeface="Calibri"/>
                <a:ea typeface="Calibri"/>
                <a:cs typeface="Calibri"/>
                <a:sym typeface="Calibri"/>
              </a:rPr>
              <a:t>Mô hình hóa các chức năng của tổ chức</a:t>
            </a:r>
            <a:endParaRPr/>
          </a:p>
          <a:p>
            <a:pPr indent="-344478" lvl="1" marL="966763" rtl="0" algn="l">
              <a:lnSpc>
                <a:spcPct val="90000"/>
              </a:lnSpc>
              <a:spcBef>
                <a:spcPts val="600"/>
              </a:spcBef>
              <a:spcAft>
                <a:spcPts val="0"/>
              </a:spcAft>
              <a:buSzPts val="2200"/>
              <a:buChar char="▪"/>
            </a:pPr>
            <a:r>
              <a:rPr lang="en-US" sz="2200">
                <a:latin typeface="Calibri"/>
                <a:ea typeface="Calibri"/>
                <a:cs typeface="Calibri"/>
                <a:sym typeface="Calibri"/>
              </a:rPr>
              <a:t>Không phân biệt tiến trình nghiệp vụ sẽ được tự động hóa hay thực hiện thủ công</a:t>
            </a:r>
            <a:endParaRPr/>
          </a:p>
          <a:p>
            <a:pPr indent="-457188" lvl="0" marL="640064" rtl="0" algn="l">
              <a:lnSpc>
                <a:spcPct val="90000"/>
              </a:lnSpc>
              <a:spcBef>
                <a:spcPts val="1600"/>
              </a:spcBef>
              <a:spcAft>
                <a:spcPts val="0"/>
              </a:spcAft>
              <a:buSzPts val="2200"/>
              <a:buChar char="❖"/>
            </a:pPr>
            <a:r>
              <a:rPr lang="en-US" sz="2200">
                <a:latin typeface="Calibri"/>
                <a:ea typeface="Calibri"/>
                <a:cs typeface="Calibri"/>
                <a:sym typeface="Calibri"/>
              </a:rPr>
              <a:t>Biểu diễn bằng biểu đồ nghiệp vụ</a:t>
            </a:r>
            <a:endParaRPr/>
          </a:p>
          <a:p>
            <a:pPr indent="-344478" lvl="1" marL="966763" rtl="0" algn="l">
              <a:lnSpc>
                <a:spcPct val="90000"/>
              </a:lnSpc>
              <a:spcBef>
                <a:spcPts val="400"/>
              </a:spcBef>
              <a:spcAft>
                <a:spcPts val="0"/>
              </a:spcAft>
              <a:buSzPts val="2200"/>
              <a:buChar char="▪"/>
            </a:pPr>
            <a:r>
              <a:rPr lang="en-US" sz="2200">
                <a:latin typeface="Calibri"/>
                <a:ea typeface="Calibri"/>
                <a:cs typeface="Calibri"/>
                <a:sym typeface="Calibri"/>
              </a:rPr>
              <a:t>Chỉ ra tương tác giữa các tiến trình nghiệp vụ với các vai trò </a:t>
            </a:r>
            <a:r>
              <a:rPr lang="en-US" sz="2200">
                <a:solidFill>
                  <a:schemeClr val="folHlink"/>
                </a:solidFill>
                <a:latin typeface="Calibri"/>
                <a:ea typeface="Calibri"/>
                <a:cs typeface="Calibri"/>
                <a:sym typeface="Calibri"/>
              </a:rPr>
              <a:t>(roles)</a:t>
            </a:r>
            <a:r>
              <a:rPr lang="en-US" sz="2200">
                <a:latin typeface="Calibri"/>
                <a:ea typeface="Calibri"/>
                <a:cs typeface="Calibri"/>
                <a:sym typeface="Calibri"/>
              </a:rPr>
              <a:t> thực hiện nghiệp vụ</a:t>
            </a:r>
            <a:endParaRPr sz="2200">
              <a:solidFill>
                <a:schemeClr val="folHlink"/>
              </a:solidFill>
              <a:latin typeface="Calibri"/>
              <a:ea typeface="Calibri"/>
              <a:cs typeface="Calibri"/>
              <a:sym typeface="Calibri"/>
            </a:endParaRPr>
          </a:p>
          <a:p>
            <a:pPr indent="-344478" lvl="1" marL="966763" rtl="0" algn="l">
              <a:lnSpc>
                <a:spcPct val="90000"/>
              </a:lnSpc>
              <a:spcBef>
                <a:spcPts val="600"/>
              </a:spcBef>
              <a:spcAft>
                <a:spcPts val="0"/>
              </a:spcAft>
              <a:buSzPts val="2200"/>
              <a:buChar char="▪"/>
            </a:pPr>
            <a:r>
              <a:rPr lang="en-US" sz="2200">
                <a:latin typeface="Calibri"/>
                <a:ea typeface="Calibri"/>
                <a:cs typeface="Calibri"/>
                <a:sym typeface="Calibri"/>
              </a:rPr>
              <a:t>Biểu diễn vai trò bên ngoài nghiệp vụ</a:t>
            </a:r>
            <a:endParaRPr/>
          </a:p>
          <a:p>
            <a:pPr indent="-457188" lvl="0" marL="640064" rtl="0" algn="l">
              <a:lnSpc>
                <a:spcPct val="90000"/>
              </a:lnSpc>
              <a:spcBef>
                <a:spcPts val="1600"/>
              </a:spcBef>
              <a:spcAft>
                <a:spcPts val="0"/>
              </a:spcAft>
              <a:buSzPts val="2200"/>
              <a:buChar char="❖"/>
            </a:pPr>
            <a:r>
              <a:rPr lang="en-US" sz="2200">
                <a:latin typeface="Calibri"/>
                <a:ea typeface="Calibri"/>
                <a:cs typeface="Calibri"/>
                <a:sym typeface="Calibri"/>
              </a:rPr>
              <a:t>Hai lĩnh vực của mô hình hóa nghiệp vụ</a:t>
            </a:r>
            <a:endParaRPr/>
          </a:p>
          <a:p>
            <a:pPr indent="-344478" lvl="1" marL="966763" rtl="0" algn="l">
              <a:lnSpc>
                <a:spcPct val="90000"/>
              </a:lnSpc>
              <a:spcBef>
                <a:spcPts val="400"/>
              </a:spcBef>
              <a:spcAft>
                <a:spcPts val="0"/>
              </a:spcAft>
              <a:buSzPts val="2200"/>
              <a:buChar char="▪"/>
            </a:pPr>
            <a:r>
              <a:rPr lang="en-US" sz="2200">
                <a:latin typeface="Calibri"/>
                <a:ea typeface="Calibri"/>
                <a:cs typeface="Calibri"/>
                <a:sym typeface="Calibri"/>
              </a:rPr>
              <a:t>Biên của tổ chức và nó cần giao tiếp với ai?</a:t>
            </a:r>
            <a:endParaRPr/>
          </a:p>
          <a:p>
            <a:pPr indent="-344478" lvl="1" marL="966763" rtl="0" algn="l">
              <a:lnSpc>
                <a:spcPct val="90000"/>
              </a:lnSpc>
              <a:spcBef>
                <a:spcPts val="600"/>
              </a:spcBef>
              <a:spcAft>
                <a:spcPts val="0"/>
              </a:spcAft>
              <a:buSzPts val="2200"/>
              <a:buChar char="▪"/>
            </a:pPr>
            <a:r>
              <a:rPr lang="en-US" sz="2200">
                <a:latin typeface="Calibri"/>
                <a:ea typeface="Calibri"/>
                <a:cs typeface="Calibri"/>
                <a:sym typeface="Calibri"/>
              </a:rPr>
              <a:t>Luồng công việc bên trong tổ chức và tối ưu nó như thế nào?</a:t>
            </a:r>
            <a:endParaRPr/>
          </a:p>
          <a:p>
            <a:pPr indent="-279388" lvl="0" marL="640064" rtl="0" algn="l">
              <a:lnSpc>
                <a:spcPct val="90000"/>
              </a:lnSpc>
              <a:spcBef>
                <a:spcPts val="1600"/>
              </a:spcBef>
              <a:spcAft>
                <a:spcPts val="0"/>
              </a:spcAft>
              <a:buSzPts val="2800"/>
              <a:buNone/>
            </a:pPr>
            <a:r>
              <a:t/>
            </a:r>
            <a:endParaRPr/>
          </a:p>
        </p:txBody>
      </p:sp>
      <p:sp>
        <p:nvSpPr>
          <p:cNvPr id="2181" name="Google Shape;2181;p10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0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5.1 Giới thiệu mô hình hóa nghiệp vụ (tt)</a:t>
            </a:r>
            <a:endParaRPr/>
          </a:p>
        </p:txBody>
      </p:sp>
      <p:sp>
        <p:nvSpPr>
          <p:cNvPr id="2187" name="Google Shape;2187;p104"/>
          <p:cNvSpPr txBox="1"/>
          <p:nvPr>
            <p:ph idx="1" type="body"/>
          </p:nvPr>
        </p:nvSpPr>
        <p:spPr>
          <a:xfrm>
            <a:off x="1097280" y="1497723"/>
            <a:ext cx="10058400" cy="4666593"/>
          </a:xfrm>
          <a:prstGeom prst="rect">
            <a:avLst/>
          </a:prstGeom>
          <a:noFill/>
          <a:ln>
            <a:noFill/>
          </a:ln>
        </p:spPr>
        <p:txBody>
          <a:bodyPr anchorCtr="0" anchor="t" bIns="45700" lIns="0" spcFirstLastPara="1" rIns="0" wrap="square" tIns="45700">
            <a:normAutofit fontScale="92500" lnSpcReduction="20000"/>
          </a:bodyPr>
          <a:lstStyle/>
          <a:p>
            <a:pPr indent="-457188" lvl="0" marL="640064" rtl="0" algn="l">
              <a:lnSpc>
                <a:spcPct val="150000"/>
              </a:lnSpc>
              <a:spcBef>
                <a:spcPts val="0"/>
              </a:spcBef>
              <a:spcAft>
                <a:spcPts val="0"/>
              </a:spcAft>
              <a:buSzPct val="100000"/>
              <a:buChar char="❖"/>
            </a:pPr>
            <a:r>
              <a:rPr lang="en-US" sz="2600"/>
              <a:t>Tập trung vào nghiệp vụ trên hệ thống để hiểu rõ môi trường nghiệp vụ trước khi xây dựng </a:t>
            </a:r>
            <a:endParaRPr/>
          </a:p>
          <a:p>
            <a:pPr indent="-457188" lvl="0" marL="640064" rtl="0" algn="l">
              <a:lnSpc>
                <a:spcPct val="150000"/>
              </a:lnSpc>
              <a:spcBef>
                <a:spcPts val="1400"/>
              </a:spcBef>
              <a:spcAft>
                <a:spcPts val="0"/>
              </a:spcAft>
              <a:buSzPct val="100000"/>
              <a:buChar char="❖"/>
            </a:pPr>
            <a:r>
              <a:rPr lang="en-US" sz="2600"/>
              <a:t>Nghiên cứu về tổ chức</a:t>
            </a:r>
            <a:endParaRPr/>
          </a:p>
          <a:p>
            <a:pPr indent="-344478" lvl="1" marL="966763" rtl="0" algn="l">
              <a:lnSpc>
                <a:spcPct val="150000"/>
              </a:lnSpc>
              <a:spcBef>
                <a:spcPts val="400"/>
              </a:spcBef>
              <a:spcAft>
                <a:spcPts val="0"/>
              </a:spcAft>
              <a:buSzPct val="100000"/>
              <a:buChar char="▪"/>
            </a:pPr>
            <a:r>
              <a:rPr lang="en-US"/>
              <a:t>Khảo sát cấu trúc tổ chức, quan sát các vai trò trong tổ chức và quan hệ của chúng với nhau.</a:t>
            </a:r>
            <a:endParaRPr/>
          </a:p>
          <a:p>
            <a:pPr indent="-344478" lvl="1" marL="966763" rtl="0" algn="l">
              <a:lnSpc>
                <a:spcPct val="150000"/>
              </a:lnSpc>
              <a:spcBef>
                <a:spcPts val="600"/>
              </a:spcBef>
              <a:spcAft>
                <a:spcPts val="0"/>
              </a:spcAft>
              <a:buSzPct val="100000"/>
              <a:buChar char="▪"/>
            </a:pPr>
            <a:r>
              <a:rPr lang="en-US"/>
              <a:t>Khảo sát luồng công việc trong tổ chức: Tiến trình chính, Tính hiệu quả, Các hạn chế</a:t>
            </a:r>
            <a:endParaRPr/>
          </a:p>
          <a:p>
            <a:pPr indent="-344478" lvl="1" marL="966763" rtl="0" algn="l">
              <a:lnSpc>
                <a:spcPct val="150000"/>
              </a:lnSpc>
              <a:spcBef>
                <a:spcPts val="600"/>
              </a:spcBef>
              <a:spcAft>
                <a:spcPts val="0"/>
              </a:spcAft>
              <a:buSzPct val="100000"/>
              <a:buChar char="▪"/>
            </a:pPr>
            <a:r>
              <a:rPr lang="en-US"/>
              <a:t>Nghiên cứu các tổ chức bên ngoài và quan hệ với chúng?</a:t>
            </a:r>
            <a:endParaRPr/>
          </a:p>
          <a:p>
            <a:pPr indent="-344478" lvl="1" marL="966763" rtl="0" algn="l">
              <a:lnSpc>
                <a:spcPct val="150000"/>
              </a:lnSpc>
              <a:spcBef>
                <a:spcPts val="600"/>
              </a:spcBef>
              <a:spcAft>
                <a:spcPts val="0"/>
              </a:spcAft>
              <a:buSzPct val="100000"/>
              <a:buChar char="▪"/>
            </a:pPr>
            <a:r>
              <a:rPr lang="en-US"/>
              <a:t>Làm tài liệu về các thông tin bằng mô hình nghiệp vụ của UML </a:t>
            </a:r>
            <a:endParaRPr/>
          </a:p>
          <a:p>
            <a:pPr indent="0" lvl="1" marL="622285" rtl="0" algn="l">
              <a:lnSpc>
                <a:spcPct val="90000"/>
              </a:lnSpc>
              <a:spcBef>
                <a:spcPts val="600"/>
              </a:spcBef>
              <a:spcAft>
                <a:spcPts val="0"/>
              </a:spcAft>
              <a:buSzPct val="100000"/>
              <a:buNone/>
            </a:pPr>
            <a:r>
              <a:t/>
            </a:r>
            <a:endParaRPr sz="2000"/>
          </a:p>
          <a:p>
            <a:pPr indent="-292724" lvl="0" marL="640064" rtl="0" algn="l">
              <a:lnSpc>
                <a:spcPct val="90000"/>
              </a:lnSpc>
              <a:spcBef>
                <a:spcPts val="1600"/>
              </a:spcBef>
              <a:spcAft>
                <a:spcPts val="0"/>
              </a:spcAft>
              <a:buSzPct val="100000"/>
              <a:buNone/>
            </a:pPr>
            <a:r>
              <a:t/>
            </a:r>
            <a:endParaRPr/>
          </a:p>
        </p:txBody>
      </p:sp>
      <p:sp>
        <p:nvSpPr>
          <p:cNvPr id="2188" name="Google Shape;2188;p10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0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5.1 Giới thiệu mô hình hóa nghiệp vụ (tt)</a:t>
            </a:r>
            <a:endParaRPr/>
          </a:p>
        </p:txBody>
      </p:sp>
      <p:sp>
        <p:nvSpPr>
          <p:cNvPr id="2194" name="Google Shape;2194;p105"/>
          <p:cNvSpPr txBox="1"/>
          <p:nvPr>
            <p:ph idx="1" type="body"/>
          </p:nvPr>
        </p:nvSpPr>
        <p:spPr>
          <a:xfrm>
            <a:off x="1097280" y="1522388"/>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t>Khi nào không cần mô hình hóa nghiệp vụ?</a:t>
            </a:r>
            <a:endParaRPr/>
          </a:p>
          <a:p>
            <a:pPr indent="-344478" lvl="1" marL="966763" rtl="0" algn="l">
              <a:lnSpc>
                <a:spcPct val="150000"/>
              </a:lnSpc>
              <a:spcBef>
                <a:spcPts val="400"/>
              </a:spcBef>
              <a:spcAft>
                <a:spcPts val="0"/>
              </a:spcAft>
              <a:buSzPts val="2000"/>
              <a:buChar char="▪"/>
            </a:pPr>
            <a:r>
              <a:rPr lang="en-US" sz="2000"/>
              <a:t>Khi đã hiểu biết rõ ràng cấu trúc, mục đích tác nghiệp, </a:t>
            </a:r>
            <a:r>
              <a:rPr lang="en-US" sz="2000">
                <a:solidFill>
                  <a:schemeClr val="dk2"/>
                </a:solidFill>
              </a:rPr>
              <a:t>stackeholders</a:t>
            </a:r>
            <a:r>
              <a:rPr lang="en-US" sz="2000"/>
              <a:t> của tổ chức Khi xây dựng phần mềm sử dụng cho một phần nhỏ của tổ chức, không ảnh hưởng đến nghiệp vụ khác</a:t>
            </a:r>
            <a:endParaRPr/>
          </a:p>
          <a:p>
            <a:pPr indent="-344478" lvl="1" marL="966763" rtl="0" algn="l">
              <a:lnSpc>
                <a:spcPct val="150000"/>
              </a:lnSpc>
              <a:spcBef>
                <a:spcPts val="600"/>
              </a:spcBef>
              <a:spcAft>
                <a:spcPts val="0"/>
              </a:spcAft>
              <a:buSzPts val="2000"/>
              <a:buChar char="▪"/>
            </a:pPr>
            <a:r>
              <a:rPr lang="en-US" sz="2000"/>
              <a:t>Luồng công việc khá rõ ràng và có tài liệu đầy đủ</a:t>
            </a:r>
            <a:endParaRPr/>
          </a:p>
          <a:p>
            <a:pPr indent="-344478" lvl="1" marL="966763" rtl="0" algn="l">
              <a:lnSpc>
                <a:spcPct val="150000"/>
              </a:lnSpc>
              <a:spcBef>
                <a:spcPts val="600"/>
              </a:spcBef>
              <a:spcAft>
                <a:spcPts val="0"/>
              </a:spcAft>
              <a:buSzPts val="2000"/>
              <a:buChar char="▪"/>
            </a:pPr>
            <a:r>
              <a:rPr lang="en-US" sz="2000"/>
              <a:t>Khi không có đủ thời gian!!!!</a:t>
            </a:r>
            <a:endParaRPr/>
          </a:p>
          <a:p>
            <a:pPr indent="0" lvl="1" marL="622285" rtl="0" algn="l">
              <a:lnSpc>
                <a:spcPct val="150000"/>
              </a:lnSpc>
              <a:spcBef>
                <a:spcPts val="600"/>
              </a:spcBef>
              <a:spcAft>
                <a:spcPts val="0"/>
              </a:spcAft>
              <a:buSzPts val="2000"/>
              <a:buNone/>
            </a:pPr>
            <a:r>
              <a:rPr lang="en-US" sz="2000"/>
              <a:t>🡪 không phải tất cả dự án đều vẽ mô hình nghiệp vụ</a:t>
            </a:r>
            <a:endParaRPr/>
          </a:p>
          <a:p>
            <a:pPr indent="0" lvl="1" marL="622285" rtl="0" algn="l">
              <a:lnSpc>
                <a:spcPct val="90000"/>
              </a:lnSpc>
              <a:spcBef>
                <a:spcPts val="600"/>
              </a:spcBef>
              <a:spcAft>
                <a:spcPts val="0"/>
              </a:spcAft>
              <a:buSzPts val="2000"/>
              <a:buNone/>
            </a:pPr>
            <a:r>
              <a:t/>
            </a:r>
            <a:endParaRPr sz="2000"/>
          </a:p>
          <a:p>
            <a:pPr indent="-279388" lvl="0" marL="640064" rtl="0" algn="l">
              <a:lnSpc>
                <a:spcPct val="90000"/>
              </a:lnSpc>
              <a:spcBef>
                <a:spcPts val="1600"/>
              </a:spcBef>
              <a:spcAft>
                <a:spcPts val="0"/>
              </a:spcAft>
              <a:buSzPts val="2800"/>
              <a:buNone/>
            </a:pPr>
            <a:r>
              <a:t/>
            </a:r>
            <a:endParaRPr/>
          </a:p>
        </p:txBody>
      </p:sp>
      <p:sp>
        <p:nvSpPr>
          <p:cNvPr id="2195" name="Google Shape;2195;p10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106"/>
          <p:cNvSpPr txBox="1"/>
          <p:nvPr>
            <p:ph type="title"/>
          </p:nvPr>
        </p:nvSpPr>
        <p:spPr>
          <a:xfrm>
            <a:off x="1097280" y="403666"/>
            <a:ext cx="10058696"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F3F3F"/>
              </a:buClr>
              <a:buSzPts val="4800"/>
              <a:buFont typeface="Calibri"/>
              <a:buNone/>
            </a:pPr>
            <a:r>
              <a:rPr lang="en-US"/>
              <a:t>5.2 Tại sao cần mô hình hóa?</a:t>
            </a:r>
            <a:endParaRPr/>
          </a:p>
        </p:txBody>
      </p:sp>
      <p:sp>
        <p:nvSpPr>
          <p:cNvPr id="2201" name="Google Shape;2201;p106"/>
          <p:cNvSpPr txBox="1"/>
          <p:nvPr>
            <p:ph idx="1" type="body"/>
          </p:nvPr>
        </p:nvSpPr>
        <p:spPr>
          <a:xfrm>
            <a:off x="1189310" y="1373162"/>
            <a:ext cx="10058697" cy="4645897"/>
          </a:xfrm>
          <a:prstGeom prst="rect">
            <a:avLst/>
          </a:prstGeom>
          <a:noFill/>
          <a:ln>
            <a:noFill/>
          </a:ln>
        </p:spPr>
        <p:txBody>
          <a:bodyPr anchorCtr="0" anchor="t" bIns="45700" lIns="0" spcFirstLastPara="1" rIns="0" wrap="square" tIns="45700">
            <a:no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Mô hình là công cụ để giao tiếp hữu hiệu giữa:</a:t>
            </a:r>
            <a:endParaRPr/>
          </a:p>
          <a:p>
            <a:pPr indent="-344478" lvl="1" marL="966763" rtl="0" algn="l">
              <a:lnSpc>
                <a:spcPct val="150000"/>
              </a:lnSpc>
              <a:spcBef>
                <a:spcPts val="800"/>
              </a:spcBef>
              <a:spcAft>
                <a:spcPts val="0"/>
              </a:spcAft>
              <a:buSzPts val="2000"/>
              <a:buChar char="▪"/>
            </a:pPr>
            <a:r>
              <a:rPr lang="en-US" sz="2000">
                <a:latin typeface="Calibri"/>
                <a:ea typeface="Calibri"/>
                <a:cs typeface="Calibri"/>
                <a:sym typeface="Calibri"/>
              </a:rPr>
              <a:t>BA và khách hàng:</a:t>
            </a:r>
            <a:endParaRPr/>
          </a:p>
          <a:p>
            <a:pPr indent="-342900" lvl="1" marL="1423988" rtl="0" algn="l">
              <a:lnSpc>
                <a:spcPct val="150000"/>
              </a:lnSpc>
              <a:spcBef>
                <a:spcPts val="800"/>
              </a:spcBef>
              <a:spcAft>
                <a:spcPts val="0"/>
              </a:spcAft>
              <a:buSzPts val="1600"/>
              <a:buFont typeface="Noto Sans Symbols"/>
              <a:buChar char="✔"/>
            </a:pPr>
            <a:r>
              <a:rPr lang="en-US" sz="1600">
                <a:latin typeface="Calibri"/>
                <a:ea typeface="Calibri"/>
                <a:cs typeface="Calibri"/>
                <a:sym typeface="Calibri"/>
              </a:rPr>
              <a:t>Dùng mô hình để mô tả lại nghiệp vụ một cách rõ ràng và không còn nhầm lẫn.</a:t>
            </a:r>
            <a:endParaRPr/>
          </a:p>
          <a:p>
            <a:pPr indent="-342900" lvl="1" marL="1423988" rtl="0" algn="l">
              <a:lnSpc>
                <a:spcPct val="150000"/>
              </a:lnSpc>
              <a:spcBef>
                <a:spcPts val="600"/>
              </a:spcBef>
              <a:spcAft>
                <a:spcPts val="0"/>
              </a:spcAft>
              <a:buSzPts val="1600"/>
              <a:buFont typeface="Noto Sans Symbols"/>
              <a:buChar char="✔"/>
            </a:pPr>
            <a:r>
              <a:rPr lang="en-US" sz="1600">
                <a:latin typeface="Calibri"/>
                <a:ea typeface="Calibri"/>
                <a:cs typeface="Calibri"/>
                <a:sym typeface="Calibri"/>
              </a:rPr>
              <a:t>Dùng mô hình để lấy thông tin phản hồi từ khách hàng một cách dễ dàng hơn.</a:t>
            </a:r>
            <a:endParaRPr/>
          </a:p>
          <a:p>
            <a:pPr indent="-342900" lvl="1" marL="1423988" rtl="0" algn="l">
              <a:lnSpc>
                <a:spcPct val="150000"/>
              </a:lnSpc>
              <a:spcBef>
                <a:spcPts val="600"/>
              </a:spcBef>
              <a:spcAft>
                <a:spcPts val="0"/>
              </a:spcAft>
              <a:buSzPts val="1600"/>
              <a:buFont typeface="Noto Sans Symbols"/>
              <a:buChar char="✔"/>
            </a:pPr>
            <a:r>
              <a:rPr lang="en-US" sz="1600">
                <a:latin typeface="Calibri"/>
                <a:ea typeface="Calibri"/>
                <a:cs typeface="Calibri"/>
                <a:sym typeface="Calibri"/>
              </a:rPr>
              <a:t>Giúp khách hàng chủ động hơn khi đưa ra các yêu cầu, hay mô tả nghiệp vụ.</a:t>
            </a:r>
            <a:endParaRPr/>
          </a:p>
          <a:p>
            <a:pPr indent="-344478" lvl="1" marL="966763" rtl="0" algn="l">
              <a:lnSpc>
                <a:spcPct val="150000"/>
              </a:lnSpc>
              <a:spcBef>
                <a:spcPts val="600"/>
              </a:spcBef>
              <a:spcAft>
                <a:spcPts val="0"/>
              </a:spcAft>
              <a:buSzPts val="2000"/>
              <a:buChar char="▪"/>
            </a:pPr>
            <a:r>
              <a:rPr lang="en-US" sz="2000">
                <a:latin typeface="Calibri"/>
                <a:ea typeface="Calibri"/>
                <a:cs typeface="Calibri"/>
                <a:sym typeface="Calibri"/>
              </a:rPr>
              <a:t>BA và đội ngũ phát triển phần mềm: Là công cụ để truyền đạt kiến thức/yêu cầu nghiệp vụ đến đội ngũ phát triển một cách không nhập nhằng.</a:t>
            </a:r>
            <a:endParaRPr/>
          </a:p>
        </p:txBody>
      </p:sp>
      <p:sp>
        <p:nvSpPr>
          <p:cNvPr id="2202" name="Google Shape;2202;p10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07"/>
          <p:cNvSpPr txBox="1"/>
          <p:nvPr>
            <p:ph type="title"/>
          </p:nvPr>
        </p:nvSpPr>
        <p:spPr>
          <a:xfrm>
            <a:off x="1097279" y="403666"/>
            <a:ext cx="10150727"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F3F3F"/>
              </a:buClr>
              <a:buSzPts val="4800"/>
              <a:buFont typeface="Calibri"/>
              <a:buNone/>
            </a:pPr>
            <a:r>
              <a:rPr lang="en-US"/>
              <a:t>5.2 Tại sao cần mô hình hóa? (tt)</a:t>
            </a:r>
            <a:endParaRPr/>
          </a:p>
        </p:txBody>
      </p:sp>
      <p:sp>
        <p:nvSpPr>
          <p:cNvPr id="2208" name="Google Shape;2208;p107"/>
          <p:cNvSpPr txBox="1"/>
          <p:nvPr>
            <p:ph idx="1" type="body"/>
          </p:nvPr>
        </p:nvSpPr>
        <p:spPr>
          <a:xfrm>
            <a:off x="1189310" y="1373162"/>
            <a:ext cx="10058697" cy="4645897"/>
          </a:xfrm>
          <a:prstGeom prst="rect">
            <a:avLst/>
          </a:prstGeom>
          <a:noFill/>
          <a:ln>
            <a:noFill/>
          </a:ln>
        </p:spPr>
        <p:txBody>
          <a:bodyPr anchorCtr="0" anchor="t" bIns="45700" lIns="0" spcFirstLastPara="1" rIns="0" wrap="square" tIns="45700">
            <a:no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Hiểu rõ hơn và trả lời được những câu hỏi: Ai làm cv này? Ai sử dụng cái này Ai liên hệ với ai? Luồng thông tin sẽ đi như thế nào?</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Có khả năng xác định được những vấn đề, những vướng mắc và những hoạt động dẫn đến sự bế tắc của quy trình cũ.</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Từ đó đề ra được giải pháp cải tiến và tự động hóa quy trình.</a:t>
            </a:r>
            <a:endParaRPr/>
          </a:p>
        </p:txBody>
      </p:sp>
      <p:sp>
        <p:nvSpPr>
          <p:cNvPr id="2209" name="Google Shape;2209;p10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08"/>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5.3 Mô hình nghiệp vụ</a:t>
            </a:r>
            <a:endParaRPr/>
          </a:p>
        </p:txBody>
      </p:sp>
      <p:sp>
        <p:nvSpPr>
          <p:cNvPr id="2215" name="Google Shape;2215;p108"/>
          <p:cNvSpPr txBox="1"/>
          <p:nvPr>
            <p:ph idx="1" type="body"/>
          </p:nvPr>
        </p:nvSpPr>
        <p:spPr>
          <a:xfrm>
            <a:off x="1097279" y="1537252"/>
            <a:ext cx="10058400" cy="3254667"/>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Các khái niệm cơ bản bao gồm:</a:t>
            </a:r>
            <a:endParaRPr/>
          </a:p>
          <a:p>
            <a:pPr indent="-344478" lvl="1" marL="966763" rtl="0" algn="l">
              <a:lnSpc>
                <a:spcPct val="150000"/>
              </a:lnSpc>
              <a:spcBef>
                <a:spcPts val="400"/>
              </a:spcBef>
              <a:spcAft>
                <a:spcPts val="0"/>
              </a:spcAft>
              <a:buSzPts val="2400"/>
              <a:buChar char="▪"/>
            </a:pPr>
            <a:r>
              <a:rPr lang="en-US">
                <a:latin typeface="Calibri"/>
                <a:ea typeface="Calibri"/>
                <a:cs typeface="Calibri"/>
                <a:sym typeface="Calibri"/>
              </a:rPr>
              <a:t>Business actors</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Business workers</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Business use case</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Biểu đồ Business use case</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Quan hệ giao tiếp giữa Business use case và Business actor</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Thực thể Business </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Các biểu đồ hoạt động</a:t>
            </a:r>
            <a:endParaRPr/>
          </a:p>
        </p:txBody>
      </p:sp>
      <p:sp>
        <p:nvSpPr>
          <p:cNvPr id="2216" name="Google Shape;2216;p10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09"/>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5.4 Công cụ mô hình quy trình nghiệp vụ</a:t>
            </a:r>
            <a:endParaRPr/>
          </a:p>
        </p:txBody>
      </p:sp>
      <p:sp>
        <p:nvSpPr>
          <p:cNvPr id="2222" name="Google Shape;2222;p109"/>
          <p:cNvSpPr txBox="1"/>
          <p:nvPr>
            <p:ph idx="1" type="body"/>
          </p:nvPr>
        </p:nvSpPr>
        <p:spPr>
          <a:xfrm>
            <a:off x="1097278" y="1537252"/>
            <a:ext cx="9937665" cy="4331842"/>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Flowchart</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UML Activity</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BPMN: Business process Model &amp; Notation là một ngôn ngữ mô hình hóa trực quan quy trình nghiệp vụ phổ biến trên toàn thế giới. </a:t>
            </a:r>
            <a:endParaRPr sz="2400">
              <a:latin typeface="Calibri"/>
              <a:ea typeface="Calibri"/>
              <a:cs typeface="Calibri"/>
              <a:sym typeface="Calibri"/>
            </a:endParaRPr>
          </a:p>
        </p:txBody>
      </p:sp>
      <p:sp>
        <p:nvSpPr>
          <p:cNvPr id="2223" name="Google Shape;2223;p10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1.2 Tại sao cần phân tích nghiệp vụ</a:t>
            </a:r>
            <a:endParaRPr/>
          </a:p>
        </p:txBody>
      </p:sp>
      <p:sp>
        <p:nvSpPr>
          <p:cNvPr id="615" name="Google Shape;615;p11"/>
          <p:cNvSpPr txBox="1"/>
          <p:nvPr/>
        </p:nvSpPr>
        <p:spPr>
          <a:xfrm>
            <a:off x="309565" y="1265052"/>
            <a:ext cx="6133769" cy="5412195"/>
          </a:xfrm>
          <a:prstGeom prst="rect">
            <a:avLst/>
          </a:prstGeom>
          <a:noFill/>
          <a:ln>
            <a:noFill/>
          </a:ln>
        </p:spPr>
        <p:txBody>
          <a:bodyPr anchorCtr="0" anchor="t" bIns="45700" lIns="91425" spcFirstLastPara="1" rIns="91425" wrap="square" tIns="45700">
            <a:normAutofit/>
          </a:bodyPr>
          <a:lstStyle/>
          <a:p>
            <a:pPr indent="-50804" lvl="0" marL="228604"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4" lvl="0" marL="228604"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616" name="Google Shape;616;p1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17" name="Google Shape;617;p11"/>
          <p:cNvPicPr preferRelativeResize="0"/>
          <p:nvPr/>
        </p:nvPicPr>
        <p:blipFill rotWithShape="1">
          <a:blip r:embed="rId3">
            <a:alphaModFix/>
          </a:blip>
          <a:srcRect b="0" l="0" r="0" t="0"/>
          <a:stretch/>
        </p:blipFill>
        <p:spPr>
          <a:xfrm>
            <a:off x="8443650" y="1462710"/>
            <a:ext cx="3018040" cy="2263530"/>
          </a:xfrm>
          <a:prstGeom prst="rect">
            <a:avLst/>
          </a:prstGeom>
          <a:noFill/>
          <a:ln>
            <a:noFill/>
          </a:ln>
        </p:spPr>
      </p:pic>
      <p:pic>
        <p:nvPicPr>
          <p:cNvPr id="618" name="Google Shape;618;p11"/>
          <p:cNvPicPr preferRelativeResize="0"/>
          <p:nvPr/>
        </p:nvPicPr>
        <p:blipFill rotWithShape="1">
          <a:blip r:embed="rId4">
            <a:alphaModFix/>
          </a:blip>
          <a:srcRect b="0" l="0" r="0" t="0"/>
          <a:stretch/>
        </p:blipFill>
        <p:spPr>
          <a:xfrm>
            <a:off x="8190935" y="4163007"/>
            <a:ext cx="2921168" cy="1908184"/>
          </a:xfrm>
          <a:prstGeom prst="rect">
            <a:avLst/>
          </a:prstGeom>
          <a:noFill/>
          <a:ln>
            <a:noFill/>
          </a:ln>
        </p:spPr>
      </p:pic>
      <p:sp>
        <p:nvSpPr>
          <p:cNvPr id="619" name="Google Shape;619;p11"/>
          <p:cNvSpPr/>
          <p:nvPr/>
        </p:nvSpPr>
        <p:spPr>
          <a:xfrm>
            <a:off x="9525740" y="3429000"/>
            <a:ext cx="268531" cy="402177"/>
          </a:xfrm>
          <a:prstGeom prst="downArrow">
            <a:avLst>
              <a:gd fmla="val 50000" name="adj1"/>
              <a:gd fmla="val 50000" name="adj2"/>
            </a:avLst>
          </a:prstGeom>
          <a:solidFill>
            <a:srgbClr val="FF0000"/>
          </a:solid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11"/>
          <p:cNvSpPr/>
          <p:nvPr/>
        </p:nvSpPr>
        <p:spPr>
          <a:xfrm>
            <a:off x="8078680" y="3831177"/>
            <a:ext cx="39137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Calibri"/>
                <a:ea typeface="Calibri"/>
                <a:cs typeface="Calibri"/>
                <a:sym typeface="Calibri"/>
              </a:rPr>
              <a:t>Xác định hoặc làm sáng tỏ những vấn đề</a:t>
            </a:r>
            <a:endParaRPr/>
          </a:p>
        </p:txBody>
      </p:sp>
      <p:sp>
        <p:nvSpPr>
          <p:cNvPr id="621" name="Google Shape;621;p11"/>
          <p:cNvSpPr txBox="1"/>
          <p:nvPr>
            <p:ph idx="1" type="body"/>
          </p:nvPr>
        </p:nvSpPr>
        <p:spPr>
          <a:xfrm>
            <a:off x="1141564" y="1406879"/>
            <a:ext cx="6761041" cy="4843449"/>
          </a:xfrm>
          <a:prstGeom prst="rect">
            <a:avLst/>
          </a:prstGeom>
          <a:noFill/>
          <a:ln>
            <a:noFill/>
          </a:ln>
        </p:spPr>
        <p:txBody>
          <a:bodyPr anchorCtr="0" anchor="t" bIns="45700" lIns="0" spcFirstLastPara="1" rIns="0" wrap="square" tIns="45700">
            <a:normAutofit fontScale="85000" lnSpcReduction="10000"/>
          </a:bodyPr>
          <a:lstStyle/>
          <a:p>
            <a:pPr indent="-457188" lvl="0" marL="640064" rtl="0" algn="l">
              <a:lnSpc>
                <a:spcPct val="150000"/>
              </a:lnSpc>
              <a:spcBef>
                <a:spcPts val="0"/>
              </a:spcBef>
              <a:spcAft>
                <a:spcPts val="0"/>
              </a:spcAft>
              <a:buSzPct val="100000"/>
              <a:buChar char="❖"/>
            </a:pPr>
            <a:r>
              <a:rPr lang="en-US">
                <a:solidFill>
                  <a:srgbClr val="555555"/>
                </a:solidFill>
                <a:latin typeface="Calibri"/>
                <a:ea typeface="Calibri"/>
                <a:cs typeface="Calibri"/>
                <a:sym typeface="Calibri"/>
              </a:rPr>
              <a:t>Khi một vấn đề được mô tả rõ ràng thì bản thân nó đã tự giải quyết được một nửa</a:t>
            </a:r>
            <a:r>
              <a:rPr i="1" lang="en-US">
                <a:solidFill>
                  <a:srgbClr val="555555"/>
                </a:solidFill>
                <a:latin typeface="Calibri"/>
                <a:ea typeface="Calibri"/>
                <a:cs typeface="Calibri"/>
                <a:sym typeface="Calibri"/>
              </a:rPr>
              <a:t>.</a:t>
            </a:r>
            <a:endParaRPr>
              <a:solidFill>
                <a:srgbClr val="555555"/>
              </a:solidFill>
              <a:latin typeface="Calibri"/>
              <a:ea typeface="Calibri"/>
              <a:cs typeface="Calibri"/>
              <a:sym typeface="Calibri"/>
            </a:endParaRPr>
          </a:p>
          <a:p>
            <a:pPr indent="-457188" lvl="0" marL="640064" rtl="0" algn="l">
              <a:lnSpc>
                <a:spcPct val="150000"/>
              </a:lnSpc>
              <a:spcBef>
                <a:spcPts val="2000"/>
              </a:spcBef>
              <a:spcAft>
                <a:spcPts val="0"/>
              </a:spcAft>
              <a:buSzPct val="100000"/>
              <a:buChar char="❖"/>
            </a:pPr>
            <a:r>
              <a:rPr lang="en-US">
                <a:solidFill>
                  <a:srgbClr val="555555"/>
                </a:solidFill>
                <a:latin typeface="Calibri"/>
                <a:ea typeface="Calibri"/>
                <a:cs typeface="Calibri"/>
                <a:sym typeface="Calibri"/>
              </a:rPr>
              <a:t>Việc giúp cho khách hàng hiểu rõ họ muốn gì sẽ là bước quan trọng đầu tiên để tiến hành thực hiện dự án. </a:t>
            </a:r>
            <a:endParaRPr/>
          </a:p>
          <a:p>
            <a:pPr indent="-457188" lvl="0" marL="640064" rtl="0" algn="l">
              <a:lnSpc>
                <a:spcPct val="150000"/>
              </a:lnSpc>
              <a:spcBef>
                <a:spcPts val="2000"/>
              </a:spcBef>
              <a:spcAft>
                <a:spcPts val="0"/>
              </a:spcAft>
              <a:buSzPct val="100000"/>
              <a:buChar char="❖"/>
            </a:pPr>
            <a:r>
              <a:rPr lang="en-US">
                <a:solidFill>
                  <a:srgbClr val="555555"/>
                </a:solidFill>
                <a:latin typeface="Calibri"/>
                <a:ea typeface="Calibri"/>
                <a:cs typeface="Calibri"/>
                <a:sym typeface="Calibri"/>
              </a:rPr>
              <a:t>Nếu không hiểu thấu đáo điều này, dự án sẽ dễ đi đến thất bại. Đôi khi, để nắm được những điều này từ khách hàng thật không đơn giản.</a:t>
            </a:r>
            <a:endParaRPr>
              <a:latin typeface="Calibri"/>
              <a:ea typeface="Calibri"/>
              <a:cs typeface="Calibri"/>
              <a:sym typeface="Calibri"/>
            </a:endParaRPr>
          </a:p>
        </p:txBody>
      </p:sp>
      <p:sp>
        <p:nvSpPr>
          <p:cNvPr id="622" name="Google Shape;622;p1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110"/>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BPMN</a:t>
            </a:r>
            <a:endParaRPr/>
          </a:p>
        </p:txBody>
      </p:sp>
      <p:sp>
        <p:nvSpPr>
          <p:cNvPr id="2229" name="Google Shape;2229;p110"/>
          <p:cNvSpPr txBox="1"/>
          <p:nvPr>
            <p:ph idx="1" type="body"/>
          </p:nvPr>
        </p:nvSpPr>
        <p:spPr>
          <a:xfrm>
            <a:off x="1097278" y="1537252"/>
            <a:ext cx="9937665" cy="4724652"/>
          </a:xfrm>
          <a:prstGeom prst="rect">
            <a:avLst/>
          </a:prstGeom>
          <a:noFill/>
          <a:ln>
            <a:noFill/>
          </a:ln>
        </p:spPr>
        <p:txBody>
          <a:bodyPr anchorCtr="0" anchor="t" bIns="45700" lIns="0" spcFirstLastPara="1" rIns="0" wrap="square" tIns="45700">
            <a:normAutofit fontScale="92500" lnSpcReduction="20000"/>
          </a:bodyPr>
          <a:lstStyle/>
          <a:p>
            <a:pPr indent="-457188" lvl="0" marL="640064" rtl="0" algn="l">
              <a:lnSpc>
                <a:spcPct val="160000"/>
              </a:lnSpc>
              <a:spcBef>
                <a:spcPts val="0"/>
              </a:spcBef>
              <a:spcAft>
                <a:spcPts val="0"/>
              </a:spcAft>
              <a:buSzPct val="100000"/>
              <a:buFont typeface="Arial"/>
              <a:buChar char="•"/>
            </a:pPr>
            <a:r>
              <a:rPr lang="en-US" sz="2600">
                <a:latin typeface="Calibri"/>
                <a:ea typeface="Calibri"/>
                <a:cs typeface="Calibri"/>
                <a:sym typeface="Calibri"/>
              </a:rPr>
              <a:t>Giúp xác định rõ được quy trình nghiệp vụ thông qua các sơ đồ quy trình nghiệp vụ được biểu diễn bằng bộ ký hiệu của BPMN.</a:t>
            </a:r>
            <a:endParaRPr/>
          </a:p>
          <a:p>
            <a:pPr indent="-457188" lvl="0" marL="640064" rtl="0" algn="l">
              <a:lnSpc>
                <a:spcPct val="160000"/>
              </a:lnSpc>
              <a:spcBef>
                <a:spcPts val="1400"/>
              </a:spcBef>
              <a:spcAft>
                <a:spcPts val="0"/>
              </a:spcAft>
              <a:buSzPct val="100000"/>
              <a:buFont typeface="Arial"/>
              <a:buChar char="•"/>
            </a:pPr>
            <a:r>
              <a:rPr lang="en-US" sz="2600">
                <a:latin typeface="Calibri"/>
                <a:ea typeface="Calibri"/>
                <a:cs typeface="Calibri"/>
                <a:sym typeface="Calibri"/>
              </a:rPr>
              <a:t>BPMN cung cấp một bộ ký hiệu chuẩn để tất các bên liên quan hiểu đúng theo một quy chuẩn trong quy trình nghiệp vụ. </a:t>
            </a:r>
            <a:endParaRPr/>
          </a:p>
          <a:p>
            <a:pPr indent="-457188" lvl="0" marL="640064" rtl="0" algn="l">
              <a:lnSpc>
                <a:spcPct val="160000"/>
              </a:lnSpc>
              <a:spcBef>
                <a:spcPts val="1400"/>
              </a:spcBef>
              <a:spcAft>
                <a:spcPts val="0"/>
              </a:spcAft>
              <a:buSzPct val="100000"/>
              <a:buFont typeface="Arial"/>
              <a:buChar char="•"/>
            </a:pPr>
            <a:r>
              <a:rPr lang="en-US" sz="2600">
                <a:latin typeface="Calibri"/>
                <a:ea typeface="Calibri"/>
                <a:cs typeface="Calibri"/>
                <a:sym typeface="Calibri"/>
              </a:rPr>
              <a:t>BPMN giúp thu hẹp khoảng cách giữa các bên liên quan qua các sơ đồ hình vẽ sơ đồ trực quan.</a:t>
            </a:r>
            <a:endParaRPr/>
          </a:p>
          <a:p>
            <a:pPr indent="-457188" lvl="0" marL="640064" rtl="0" algn="l">
              <a:lnSpc>
                <a:spcPct val="160000"/>
              </a:lnSpc>
              <a:spcBef>
                <a:spcPts val="1400"/>
              </a:spcBef>
              <a:spcAft>
                <a:spcPts val="0"/>
              </a:spcAft>
              <a:buSzPct val="100000"/>
              <a:buFont typeface="Arial"/>
              <a:buChar char="•"/>
            </a:pPr>
            <a:r>
              <a:rPr lang="en-US" sz="2600">
                <a:latin typeface="Calibri"/>
                <a:ea typeface="Calibri"/>
                <a:cs typeface="Calibri"/>
                <a:sym typeface="Calibri"/>
              </a:rPr>
              <a:t>BPMN đơn giản để học và đủ mạnh để mô tả đầy đủ quy trình nghiệp vụ phức tạp.</a:t>
            </a:r>
            <a:endParaRPr/>
          </a:p>
        </p:txBody>
      </p:sp>
      <p:sp>
        <p:nvSpPr>
          <p:cNvPr id="2230" name="Google Shape;2230;p11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4" name="Shape 2234"/>
        <p:cNvGrpSpPr/>
        <p:nvPr/>
      </p:nvGrpSpPr>
      <p:grpSpPr>
        <a:xfrm>
          <a:off x="0" y="0"/>
          <a:ext cx="0" cy="0"/>
          <a:chOff x="0" y="0"/>
          <a:chExt cx="0" cy="0"/>
        </a:xfrm>
      </p:grpSpPr>
      <p:sp>
        <p:nvSpPr>
          <p:cNvPr id="2235" name="Google Shape;2235;p111"/>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1"/>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7" name="Google Shape;2237;p111"/>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238" name="Google Shape;2238;p111"/>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111"/>
          <p:cNvSpPr txBox="1"/>
          <p:nvPr>
            <p:ph type="title"/>
          </p:nvPr>
        </p:nvSpPr>
        <p:spPr>
          <a:xfrm>
            <a:off x="743505" y="424262"/>
            <a:ext cx="10803828" cy="1007131"/>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6 Mô hình trường hợp sử dụng USE CASE -UC</a:t>
            </a:r>
            <a:endParaRPr sz="4800">
              <a:solidFill>
                <a:schemeClr val="dk1"/>
              </a:solidFill>
              <a:latin typeface="Calibri"/>
              <a:ea typeface="Calibri"/>
              <a:cs typeface="Calibri"/>
              <a:sym typeface="Calibri"/>
            </a:endParaRPr>
          </a:p>
        </p:txBody>
      </p:sp>
      <p:cxnSp>
        <p:nvCxnSpPr>
          <p:cNvPr id="2240" name="Google Shape;2240;p111"/>
          <p:cNvCxnSpPr/>
          <p:nvPr/>
        </p:nvCxnSpPr>
        <p:spPr>
          <a:xfrm>
            <a:off x="8209305" y="4343400"/>
            <a:ext cx="32004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241" name="Google Shape;2241;p111"/>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1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3" name="Google Shape;2243;p111"/>
          <p:cNvPicPr preferRelativeResize="0"/>
          <p:nvPr/>
        </p:nvPicPr>
        <p:blipFill rotWithShape="1">
          <a:blip r:embed="rId3">
            <a:alphaModFix/>
          </a:blip>
          <a:srcRect b="0" l="0" r="0" t="0"/>
          <a:stretch/>
        </p:blipFill>
        <p:spPr>
          <a:xfrm>
            <a:off x="931967" y="1954500"/>
            <a:ext cx="5652653" cy="3236143"/>
          </a:xfrm>
          <a:prstGeom prst="rect">
            <a:avLst/>
          </a:prstGeom>
          <a:noFill/>
          <a:ln>
            <a:noFill/>
          </a:ln>
        </p:spPr>
      </p:pic>
      <p:grpSp>
        <p:nvGrpSpPr>
          <p:cNvPr id="2244" name="Google Shape;2244;p111"/>
          <p:cNvGrpSpPr/>
          <p:nvPr/>
        </p:nvGrpSpPr>
        <p:grpSpPr>
          <a:xfrm>
            <a:off x="7012286" y="2064826"/>
            <a:ext cx="4547727" cy="795338"/>
            <a:chOff x="1296" y="1824"/>
            <a:chExt cx="3076" cy="432"/>
          </a:xfrm>
        </p:grpSpPr>
        <p:sp>
          <p:nvSpPr>
            <p:cNvPr id="2245" name="Google Shape;2245;p111"/>
            <p:cNvSpPr/>
            <p:nvPr/>
          </p:nvSpPr>
          <p:spPr>
            <a:xfrm>
              <a:off x="1536" y="1899"/>
              <a:ext cx="2736" cy="288"/>
            </a:xfrm>
            <a:prstGeom prst="roundRect">
              <a:avLst>
                <a:gd fmla="val 16667" name="adj"/>
              </a:avLst>
            </a:prstGeom>
            <a:gradFill>
              <a:gsLst>
                <a:gs pos="0">
                  <a:srgbClr val="E8EFE6"/>
                </a:gs>
                <a:gs pos="100000">
                  <a:schemeClr val="accent2"/>
                </a:gs>
              </a:gsLst>
              <a:lin ang="1890000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6" name="Google Shape;2246;p111"/>
            <p:cNvSpPr/>
            <p:nvPr/>
          </p:nvSpPr>
          <p:spPr>
            <a:xfrm>
              <a:off x="1296" y="1824"/>
              <a:ext cx="432" cy="432"/>
            </a:xfrm>
            <a:prstGeom prst="diamond">
              <a:avLst/>
            </a:prstGeom>
            <a:solidFill>
              <a:schemeClr val="accent2"/>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7" name="Google Shape;2247;p111"/>
            <p:cNvSpPr txBox="1"/>
            <p:nvPr/>
          </p:nvSpPr>
          <p:spPr>
            <a:xfrm>
              <a:off x="1792" y="1934"/>
              <a:ext cx="2580"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Giới thiệu mô hình hóa UC</a:t>
              </a:r>
              <a:endParaRPr/>
            </a:p>
          </p:txBody>
        </p:sp>
        <p:sp>
          <p:nvSpPr>
            <p:cNvPr id="2248" name="Google Shape;2248;p111"/>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1</a:t>
              </a:r>
              <a:endParaRPr/>
            </a:p>
          </p:txBody>
        </p:sp>
      </p:grpSp>
      <p:grpSp>
        <p:nvGrpSpPr>
          <p:cNvPr id="2249" name="Google Shape;2249;p111"/>
          <p:cNvGrpSpPr/>
          <p:nvPr/>
        </p:nvGrpSpPr>
        <p:grpSpPr>
          <a:xfrm>
            <a:off x="7012286" y="2903026"/>
            <a:ext cx="4397419" cy="795338"/>
            <a:chOff x="1296" y="1824"/>
            <a:chExt cx="2976" cy="432"/>
          </a:xfrm>
        </p:grpSpPr>
        <p:sp>
          <p:nvSpPr>
            <p:cNvPr id="2250" name="Google Shape;2250;p111"/>
            <p:cNvSpPr/>
            <p:nvPr/>
          </p:nvSpPr>
          <p:spPr>
            <a:xfrm>
              <a:off x="1536" y="1899"/>
              <a:ext cx="2736" cy="288"/>
            </a:xfrm>
            <a:prstGeom prst="roundRect">
              <a:avLst>
                <a:gd fmla="val 16667" name="adj"/>
              </a:avLst>
            </a:prstGeom>
            <a:gradFill>
              <a:gsLst>
                <a:gs pos="0">
                  <a:srgbClr val="EBF4E8"/>
                </a:gs>
                <a:gs pos="100000">
                  <a:schemeClr val="accent1"/>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111"/>
            <p:cNvSpPr/>
            <p:nvPr/>
          </p:nvSpPr>
          <p:spPr>
            <a:xfrm>
              <a:off x="1296" y="1824"/>
              <a:ext cx="432" cy="432"/>
            </a:xfrm>
            <a:prstGeom prst="diamond">
              <a:avLst/>
            </a:prstGeom>
            <a:solidFill>
              <a:schemeClr val="accent1"/>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2" name="Google Shape;2252;p111"/>
            <p:cNvSpPr txBox="1"/>
            <p:nvPr/>
          </p:nvSpPr>
          <p:spPr>
            <a:xfrm>
              <a:off x="1824" y="1934"/>
              <a:ext cx="2448"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p:txBody>
        </p:sp>
        <p:sp>
          <p:nvSpPr>
            <p:cNvPr id="2253" name="Google Shape;2253;p111"/>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2</a:t>
              </a:r>
              <a:endParaRPr/>
            </a:p>
          </p:txBody>
        </p:sp>
      </p:grpSp>
      <p:grpSp>
        <p:nvGrpSpPr>
          <p:cNvPr id="2254" name="Google Shape;2254;p111"/>
          <p:cNvGrpSpPr/>
          <p:nvPr/>
        </p:nvGrpSpPr>
        <p:grpSpPr>
          <a:xfrm>
            <a:off x="7012286" y="3741226"/>
            <a:ext cx="4475419" cy="795338"/>
            <a:chOff x="1296" y="1824"/>
            <a:chExt cx="3033" cy="432"/>
          </a:xfrm>
        </p:grpSpPr>
        <p:sp>
          <p:nvSpPr>
            <p:cNvPr id="2255" name="Google Shape;2255;p111"/>
            <p:cNvSpPr/>
            <p:nvPr/>
          </p:nvSpPr>
          <p:spPr>
            <a:xfrm>
              <a:off x="1536" y="1899"/>
              <a:ext cx="2736" cy="288"/>
            </a:xfrm>
            <a:prstGeom prst="roundRect">
              <a:avLst>
                <a:gd fmla="val 16667" name="adj"/>
              </a:avLst>
            </a:prstGeom>
            <a:gradFill>
              <a:gsLst>
                <a:gs pos="0">
                  <a:srgbClr val="E6E8E7"/>
                </a:gs>
                <a:gs pos="3000">
                  <a:srgbClr val="E6E8E7"/>
                </a:gs>
                <a:gs pos="100000">
                  <a:srgbClr val="7F7F7F"/>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6" name="Google Shape;2256;p111"/>
            <p:cNvSpPr/>
            <p:nvPr/>
          </p:nvSpPr>
          <p:spPr>
            <a:xfrm>
              <a:off x="1296" y="1824"/>
              <a:ext cx="432" cy="432"/>
            </a:xfrm>
            <a:prstGeom prst="diamond">
              <a:avLst/>
            </a:prstGeom>
            <a:solidFill>
              <a:schemeClr val="hlink"/>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7" name="Google Shape;2257;p111"/>
            <p:cNvSpPr txBox="1"/>
            <p:nvPr/>
          </p:nvSpPr>
          <p:spPr>
            <a:xfrm>
              <a:off x="1824" y="1934"/>
              <a:ext cx="2505"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Đặc tả UC</a:t>
              </a:r>
              <a:endParaRPr/>
            </a:p>
          </p:txBody>
        </p:sp>
        <p:sp>
          <p:nvSpPr>
            <p:cNvPr id="2258" name="Google Shape;2258;p111"/>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3</a:t>
              </a:r>
              <a:endParaRPr/>
            </a:p>
          </p:txBody>
        </p:sp>
      </p:grpSp>
      <p:grpSp>
        <p:nvGrpSpPr>
          <p:cNvPr id="2259" name="Google Shape;2259;p111"/>
          <p:cNvGrpSpPr/>
          <p:nvPr/>
        </p:nvGrpSpPr>
        <p:grpSpPr>
          <a:xfrm>
            <a:off x="7012286" y="4601651"/>
            <a:ext cx="4397419" cy="685800"/>
            <a:chOff x="1296" y="1824"/>
            <a:chExt cx="2976" cy="432"/>
          </a:xfrm>
        </p:grpSpPr>
        <p:sp>
          <p:nvSpPr>
            <p:cNvPr id="2260" name="Google Shape;2260;p111"/>
            <p:cNvSpPr/>
            <p:nvPr/>
          </p:nvSpPr>
          <p:spPr>
            <a:xfrm>
              <a:off x="1536" y="1899"/>
              <a:ext cx="2736" cy="288"/>
            </a:xfrm>
            <a:prstGeom prst="roundRect">
              <a:avLst>
                <a:gd fmla="val 16667" name="adj"/>
              </a:avLst>
            </a:prstGeom>
            <a:gradFill>
              <a:gsLst>
                <a:gs pos="0">
                  <a:srgbClr val="E6E8E7"/>
                </a:gs>
                <a:gs pos="100000">
                  <a:srgbClr val="0070C0"/>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111"/>
            <p:cNvSpPr/>
            <p:nvPr/>
          </p:nvSpPr>
          <p:spPr>
            <a:xfrm>
              <a:off x="1296" y="1824"/>
              <a:ext cx="432" cy="432"/>
            </a:xfrm>
            <a:prstGeom prst="diamond">
              <a:avLst/>
            </a:prstGeom>
            <a:solidFill>
              <a:srgbClr val="00B0F0"/>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2" name="Google Shape;2262;p111"/>
            <p:cNvSpPr txBox="1"/>
            <p:nvPr/>
          </p:nvSpPr>
          <p:spPr>
            <a:xfrm>
              <a:off x="1824" y="1934"/>
              <a:ext cx="2448"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Biểu đồ UC</a:t>
              </a:r>
              <a:endParaRPr/>
            </a:p>
          </p:txBody>
        </p:sp>
        <p:sp>
          <p:nvSpPr>
            <p:cNvPr id="2263" name="Google Shape;2263;p111"/>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4</a:t>
              </a:r>
              <a:endParaRPr/>
            </a:p>
          </p:txBody>
        </p:sp>
      </p:grpSp>
      <p:sp>
        <p:nvSpPr>
          <p:cNvPr id="2264" name="Google Shape;2264;p111"/>
          <p:cNvSpPr/>
          <p:nvPr/>
        </p:nvSpPr>
        <p:spPr>
          <a:xfrm>
            <a:off x="7836547" y="3109637"/>
            <a:ext cx="35702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Các khái niệm mô hình hóa UC</a:t>
            </a:r>
            <a:endParaRPr sz="1800">
              <a:solidFill>
                <a:schemeClr val="dk1"/>
              </a:solidFill>
              <a:latin typeface="Arial"/>
              <a:ea typeface="Arial"/>
              <a:cs typeface="Arial"/>
              <a:sym typeface="Arial"/>
            </a:endParaRPr>
          </a:p>
        </p:txBody>
      </p:sp>
      <p:sp>
        <p:nvSpPr>
          <p:cNvPr id="2265" name="Google Shape;2265;p11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500"/>
                                        <p:tgtEl>
                                          <p:spTgt spid="22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112"/>
          <p:cNvSpPr txBox="1"/>
          <p:nvPr>
            <p:ph type="title"/>
          </p:nvPr>
        </p:nvSpPr>
        <p:spPr>
          <a:xfrm>
            <a:off x="1103086" y="248575"/>
            <a:ext cx="9248277" cy="108673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6.1 Định nghĩa Use Case (UC)</a:t>
            </a:r>
            <a:endParaRPr/>
          </a:p>
        </p:txBody>
      </p:sp>
      <p:sp>
        <p:nvSpPr>
          <p:cNvPr id="2274" name="Google Shape;2274;p112"/>
          <p:cNvSpPr txBox="1"/>
          <p:nvPr>
            <p:ph idx="1" type="body"/>
          </p:nvPr>
        </p:nvSpPr>
        <p:spPr>
          <a:xfrm>
            <a:off x="967666" y="1571348"/>
            <a:ext cx="9588808" cy="4536489"/>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UC là kỹ thuật dùng để mô tả sự tương tác giữa người dùng và hệ thống với nhau, trong một môi trường cụ thể và vì một mục đích cụ thể.</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UC hệ thống và tác nhân hệ thống xác định phạm vi hệ thống: </a:t>
            </a:r>
            <a:endParaRPr/>
          </a:p>
          <a:p>
            <a:pPr indent="-344478" lvl="1" marL="966763" rtl="0" algn="l">
              <a:lnSpc>
                <a:spcPct val="150000"/>
              </a:lnSpc>
              <a:spcBef>
                <a:spcPts val="400"/>
              </a:spcBef>
              <a:spcAft>
                <a:spcPts val="0"/>
              </a:spcAft>
              <a:buSzPts val="2400"/>
              <a:buChar char="▪"/>
            </a:pPr>
            <a:r>
              <a:rPr lang="en-US">
                <a:latin typeface="Calibri"/>
                <a:ea typeface="Calibri"/>
                <a:cs typeface="Calibri"/>
                <a:sym typeface="Calibri"/>
              </a:rPr>
              <a:t>UC là những gì bên trong hệ thống</a:t>
            </a:r>
            <a:endParaRPr/>
          </a:p>
          <a:p>
            <a:pPr indent="-344478" lvl="1" marL="966763" rtl="0" algn="l">
              <a:lnSpc>
                <a:spcPct val="150000"/>
              </a:lnSpc>
              <a:spcBef>
                <a:spcPts val="600"/>
              </a:spcBef>
              <a:spcAft>
                <a:spcPts val="0"/>
              </a:spcAft>
              <a:buSzPts val="2400"/>
              <a:buChar char="▪"/>
            </a:pPr>
            <a:r>
              <a:rPr lang="en-US">
                <a:latin typeface="Calibri"/>
                <a:ea typeface="Calibri"/>
                <a:cs typeface="Calibri"/>
                <a:sym typeface="Calibri"/>
              </a:rPr>
              <a:t>Actor là những gì bên ngoài hệ thống</a:t>
            </a:r>
            <a:endParaRPr/>
          </a:p>
          <a:p>
            <a:pPr indent="-457188" lvl="0" marL="640064" rtl="0" algn="l">
              <a:lnSpc>
                <a:spcPct val="150000"/>
              </a:lnSpc>
              <a:spcBef>
                <a:spcPts val="1600"/>
              </a:spcBef>
              <a:spcAft>
                <a:spcPts val="0"/>
              </a:spcAft>
              <a:buSzPts val="2400"/>
              <a:buChar char="❖"/>
            </a:pPr>
            <a:r>
              <a:rPr lang="en-US" sz="2400">
                <a:latin typeface="Calibri"/>
                <a:ea typeface="Calibri"/>
                <a:cs typeface="Calibri"/>
                <a:sym typeface="Calibri"/>
              </a:rPr>
              <a:t>Biểu đồ UC mô tả tương tác giữa các UC và tác nhân để hình thành chức năng hệ thống.</a:t>
            </a:r>
            <a:endParaRPr/>
          </a:p>
          <a:p>
            <a:pPr indent="0" lvl="0" marL="182875" rtl="0" algn="l">
              <a:lnSpc>
                <a:spcPct val="90000"/>
              </a:lnSpc>
              <a:spcBef>
                <a:spcPts val="1400"/>
              </a:spcBef>
              <a:spcAft>
                <a:spcPts val="0"/>
              </a:spcAft>
              <a:buSzPts val="2600"/>
              <a:buNone/>
            </a:pPr>
            <a:r>
              <a:t/>
            </a:r>
            <a:endParaRPr sz="2600">
              <a:latin typeface="Calibri"/>
              <a:ea typeface="Calibri"/>
              <a:cs typeface="Calibri"/>
              <a:sym typeface="Calibri"/>
            </a:endParaRPr>
          </a:p>
        </p:txBody>
      </p:sp>
      <p:sp>
        <p:nvSpPr>
          <p:cNvPr id="2275" name="Google Shape;2275;p11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113"/>
          <p:cNvSpPr txBox="1"/>
          <p:nvPr>
            <p:ph type="title"/>
          </p:nvPr>
        </p:nvSpPr>
        <p:spPr>
          <a:xfrm>
            <a:off x="1172777" y="364126"/>
            <a:ext cx="9383697" cy="9708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6.2 Xây dựng UC để làm gì?</a:t>
            </a:r>
            <a:endParaRPr/>
          </a:p>
        </p:txBody>
      </p:sp>
      <p:sp>
        <p:nvSpPr>
          <p:cNvPr id="2284" name="Google Shape;2284;p113"/>
          <p:cNvSpPr txBox="1"/>
          <p:nvPr>
            <p:ph idx="1" type="body"/>
          </p:nvPr>
        </p:nvSpPr>
        <p:spPr>
          <a:xfrm>
            <a:off x="967666" y="1571348"/>
            <a:ext cx="9588808" cy="4536489"/>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Ai quan tâm đến UC?</a:t>
            </a:r>
            <a:endParaRPr/>
          </a:p>
          <a:p>
            <a:pPr indent="0" lvl="1" marL="622285" rtl="0" algn="l">
              <a:lnSpc>
                <a:spcPct val="90000"/>
              </a:lnSpc>
              <a:spcBef>
                <a:spcPts val="400"/>
              </a:spcBef>
              <a:spcAft>
                <a:spcPts val="0"/>
              </a:spcAft>
              <a:buSzPts val="2800"/>
              <a:buNone/>
            </a:pPr>
            <a:r>
              <a:t/>
            </a:r>
            <a:endParaRPr sz="2800"/>
          </a:p>
          <a:p>
            <a:pPr indent="0" lvl="0" marL="182875" rtl="0" algn="l">
              <a:lnSpc>
                <a:spcPct val="90000"/>
              </a:lnSpc>
              <a:spcBef>
                <a:spcPts val="1600"/>
              </a:spcBef>
              <a:spcAft>
                <a:spcPts val="0"/>
              </a:spcAft>
              <a:buSzPts val="2600"/>
              <a:buNone/>
            </a:pPr>
            <a:r>
              <a:t/>
            </a:r>
            <a:endParaRPr sz="2600">
              <a:latin typeface="Calibri"/>
              <a:ea typeface="Calibri"/>
              <a:cs typeface="Calibri"/>
              <a:sym typeface="Calibri"/>
            </a:endParaRPr>
          </a:p>
        </p:txBody>
      </p:sp>
      <p:grpSp>
        <p:nvGrpSpPr>
          <p:cNvPr id="2285" name="Google Shape;2285;p113"/>
          <p:cNvGrpSpPr/>
          <p:nvPr/>
        </p:nvGrpSpPr>
        <p:grpSpPr>
          <a:xfrm>
            <a:off x="5931477" y="1930677"/>
            <a:ext cx="4979987" cy="3355975"/>
            <a:chOff x="1279" y="1344"/>
            <a:chExt cx="3137" cy="2114"/>
          </a:xfrm>
        </p:grpSpPr>
        <p:sp>
          <p:nvSpPr>
            <p:cNvPr id="2286" name="Google Shape;2286;p113"/>
            <p:cNvSpPr/>
            <p:nvPr/>
          </p:nvSpPr>
          <p:spPr>
            <a:xfrm>
              <a:off x="1564" y="1344"/>
              <a:ext cx="138" cy="140"/>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287" name="Google Shape;2287;p113"/>
            <p:cNvCxnSpPr/>
            <p:nvPr/>
          </p:nvCxnSpPr>
          <p:spPr>
            <a:xfrm>
              <a:off x="1625" y="1476"/>
              <a:ext cx="1" cy="125"/>
            </a:xfrm>
            <a:prstGeom prst="straightConnector1">
              <a:avLst/>
            </a:prstGeom>
            <a:noFill/>
            <a:ln cap="flat" cmpd="sng" w="28575">
              <a:solidFill>
                <a:srgbClr val="000000"/>
              </a:solidFill>
              <a:prstDash val="solid"/>
              <a:round/>
              <a:headEnd len="med" w="med" type="none"/>
              <a:tailEnd len="med" w="med" type="none"/>
            </a:ln>
          </p:spPr>
        </p:cxnSp>
        <p:cxnSp>
          <p:nvCxnSpPr>
            <p:cNvPr id="2288" name="Google Shape;2288;p113"/>
            <p:cNvCxnSpPr/>
            <p:nvPr/>
          </p:nvCxnSpPr>
          <p:spPr>
            <a:xfrm>
              <a:off x="1526" y="1515"/>
              <a:ext cx="206" cy="1"/>
            </a:xfrm>
            <a:prstGeom prst="straightConnector1">
              <a:avLst/>
            </a:prstGeom>
            <a:noFill/>
            <a:ln cap="flat" cmpd="sng" w="28575">
              <a:solidFill>
                <a:srgbClr val="000000"/>
              </a:solidFill>
              <a:prstDash val="solid"/>
              <a:round/>
              <a:headEnd len="med" w="med" type="none"/>
              <a:tailEnd len="med" w="med" type="none"/>
            </a:ln>
          </p:spPr>
        </p:cxnSp>
        <p:sp>
          <p:nvSpPr>
            <p:cNvPr id="2289" name="Google Shape;2289;p113"/>
            <p:cNvSpPr/>
            <p:nvPr/>
          </p:nvSpPr>
          <p:spPr>
            <a:xfrm>
              <a:off x="1488" y="1601"/>
              <a:ext cx="283" cy="140"/>
            </a:xfrm>
            <a:custGeom>
              <a:rect b="b" l="l" r="r" t="t"/>
              <a:pathLst>
                <a:path extrusionOk="0" h="18" w="37">
                  <a:moveTo>
                    <a:pt x="0" y="18"/>
                  </a:moveTo>
                  <a:lnTo>
                    <a:pt x="18" y="0"/>
                  </a:lnTo>
                  <a:lnTo>
                    <a:pt x="37" y="18"/>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113"/>
            <p:cNvSpPr/>
            <p:nvPr/>
          </p:nvSpPr>
          <p:spPr>
            <a:xfrm>
              <a:off x="1392" y="1818"/>
              <a:ext cx="461" cy="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Người sử dụng</a:t>
              </a:r>
              <a:endParaRPr/>
            </a:p>
          </p:txBody>
        </p:sp>
        <p:sp>
          <p:nvSpPr>
            <p:cNvPr id="2291" name="Google Shape;2291;p113"/>
            <p:cNvSpPr/>
            <p:nvPr/>
          </p:nvSpPr>
          <p:spPr>
            <a:xfrm>
              <a:off x="3918" y="1344"/>
              <a:ext cx="138" cy="140"/>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292" name="Google Shape;2292;p113"/>
            <p:cNvCxnSpPr/>
            <p:nvPr/>
          </p:nvCxnSpPr>
          <p:spPr>
            <a:xfrm>
              <a:off x="3979" y="1476"/>
              <a:ext cx="1" cy="125"/>
            </a:xfrm>
            <a:prstGeom prst="straightConnector1">
              <a:avLst/>
            </a:prstGeom>
            <a:noFill/>
            <a:ln cap="flat" cmpd="sng" w="28575">
              <a:solidFill>
                <a:srgbClr val="000000"/>
              </a:solidFill>
              <a:prstDash val="solid"/>
              <a:round/>
              <a:headEnd len="med" w="med" type="none"/>
              <a:tailEnd len="med" w="med" type="none"/>
            </a:ln>
          </p:spPr>
        </p:cxnSp>
        <p:cxnSp>
          <p:nvCxnSpPr>
            <p:cNvPr id="2293" name="Google Shape;2293;p113"/>
            <p:cNvCxnSpPr/>
            <p:nvPr/>
          </p:nvCxnSpPr>
          <p:spPr>
            <a:xfrm>
              <a:off x="3880" y="1507"/>
              <a:ext cx="207" cy="1"/>
            </a:xfrm>
            <a:prstGeom prst="straightConnector1">
              <a:avLst/>
            </a:prstGeom>
            <a:noFill/>
            <a:ln cap="flat" cmpd="sng" w="28575">
              <a:solidFill>
                <a:srgbClr val="000000"/>
              </a:solidFill>
              <a:prstDash val="solid"/>
              <a:round/>
              <a:headEnd len="med" w="med" type="none"/>
              <a:tailEnd len="med" w="med" type="none"/>
            </a:ln>
          </p:spPr>
        </p:cxnSp>
        <p:sp>
          <p:nvSpPr>
            <p:cNvPr id="2294" name="Google Shape;2294;p113"/>
            <p:cNvSpPr/>
            <p:nvPr/>
          </p:nvSpPr>
          <p:spPr>
            <a:xfrm>
              <a:off x="3842" y="1601"/>
              <a:ext cx="283" cy="140"/>
            </a:xfrm>
            <a:custGeom>
              <a:rect b="b" l="l" r="r" t="t"/>
              <a:pathLst>
                <a:path extrusionOk="0" h="18" w="37">
                  <a:moveTo>
                    <a:pt x="0" y="18"/>
                  </a:moveTo>
                  <a:lnTo>
                    <a:pt x="18" y="0"/>
                  </a:lnTo>
                  <a:lnTo>
                    <a:pt x="37" y="18"/>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5" name="Google Shape;2295;p113"/>
            <p:cNvSpPr/>
            <p:nvPr/>
          </p:nvSpPr>
          <p:spPr>
            <a:xfrm>
              <a:off x="3660" y="1853"/>
              <a:ext cx="756" cy="13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BA</a:t>
              </a:r>
              <a:endParaRPr/>
            </a:p>
          </p:txBody>
        </p:sp>
        <p:sp>
          <p:nvSpPr>
            <p:cNvPr id="2296" name="Google Shape;2296;p113"/>
            <p:cNvSpPr/>
            <p:nvPr/>
          </p:nvSpPr>
          <p:spPr>
            <a:xfrm>
              <a:off x="3918" y="2468"/>
              <a:ext cx="137" cy="140"/>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297" name="Google Shape;2297;p113"/>
            <p:cNvCxnSpPr/>
            <p:nvPr/>
          </p:nvCxnSpPr>
          <p:spPr>
            <a:xfrm>
              <a:off x="3986" y="2601"/>
              <a:ext cx="0" cy="116"/>
            </a:xfrm>
            <a:prstGeom prst="straightConnector1">
              <a:avLst/>
            </a:prstGeom>
            <a:noFill/>
            <a:ln cap="flat" cmpd="sng" w="28575">
              <a:solidFill>
                <a:srgbClr val="000000"/>
              </a:solidFill>
              <a:prstDash val="solid"/>
              <a:round/>
              <a:headEnd len="med" w="med" type="none"/>
              <a:tailEnd len="med" w="med" type="none"/>
            </a:ln>
          </p:spPr>
        </p:cxnSp>
        <p:cxnSp>
          <p:nvCxnSpPr>
            <p:cNvPr id="2298" name="Google Shape;2298;p113"/>
            <p:cNvCxnSpPr/>
            <p:nvPr/>
          </p:nvCxnSpPr>
          <p:spPr>
            <a:xfrm>
              <a:off x="3879" y="2632"/>
              <a:ext cx="207" cy="0"/>
            </a:xfrm>
            <a:prstGeom prst="straightConnector1">
              <a:avLst/>
            </a:prstGeom>
            <a:noFill/>
            <a:ln cap="flat" cmpd="sng" w="28575">
              <a:solidFill>
                <a:srgbClr val="000000"/>
              </a:solidFill>
              <a:prstDash val="solid"/>
              <a:round/>
              <a:headEnd len="med" w="med" type="none"/>
              <a:tailEnd len="med" w="med" type="none"/>
            </a:ln>
          </p:spPr>
        </p:cxnSp>
        <p:sp>
          <p:nvSpPr>
            <p:cNvPr id="2299" name="Google Shape;2299;p113"/>
            <p:cNvSpPr/>
            <p:nvPr/>
          </p:nvSpPr>
          <p:spPr>
            <a:xfrm>
              <a:off x="3841" y="2717"/>
              <a:ext cx="283" cy="140"/>
            </a:xfrm>
            <a:custGeom>
              <a:rect b="b" l="l" r="r" t="t"/>
              <a:pathLst>
                <a:path extrusionOk="0" h="18" w="37">
                  <a:moveTo>
                    <a:pt x="0" y="18"/>
                  </a:moveTo>
                  <a:lnTo>
                    <a:pt x="19" y="0"/>
                  </a:lnTo>
                  <a:lnTo>
                    <a:pt x="37" y="18"/>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113"/>
            <p:cNvSpPr/>
            <p:nvPr/>
          </p:nvSpPr>
          <p:spPr>
            <a:xfrm>
              <a:off x="3866" y="2938"/>
              <a:ext cx="307" cy="13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Tester</a:t>
              </a:r>
              <a:endParaRPr/>
            </a:p>
          </p:txBody>
        </p:sp>
        <p:sp>
          <p:nvSpPr>
            <p:cNvPr id="2301" name="Google Shape;2301;p113"/>
            <p:cNvSpPr/>
            <p:nvPr/>
          </p:nvSpPr>
          <p:spPr>
            <a:xfrm>
              <a:off x="2716" y="2840"/>
              <a:ext cx="137" cy="140"/>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302" name="Google Shape;2302;p113"/>
            <p:cNvCxnSpPr/>
            <p:nvPr/>
          </p:nvCxnSpPr>
          <p:spPr>
            <a:xfrm>
              <a:off x="2777" y="2973"/>
              <a:ext cx="1" cy="124"/>
            </a:xfrm>
            <a:prstGeom prst="straightConnector1">
              <a:avLst/>
            </a:prstGeom>
            <a:noFill/>
            <a:ln cap="flat" cmpd="sng" w="28575">
              <a:solidFill>
                <a:srgbClr val="000000"/>
              </a:solidFill>
              <a:prstDash val="solid"/>
              <a:round/>
              <a:headEnd len="med" w="med" type="none"/>
              <a:tailEnd len="med" w="med" type="none"/>
            </a:ln>
          </p:spPr>
        </p:cxnSp>
        <p:cxnSp>
          <p:nvCxnSpPr>
            <p:cNvPr id="2303" name="Google Shape;2303;p113"/>
            <p:cNvCxnSpPr/>
            <p:nvPr/>
          </p:nvCxnSpPr>
          <p:spPr>
            <a:xfrm>
              <a:off x="2678" y="3004"/>
              <a:ext cx="202" cy="0"/>
            </a:xfrm>
            <a:prstGeom prst="straightConnector1">
              <a:avLst/>
            </a:prstGeom>
            <a:noFill/>
            <a:ln cap="flat" cmpd="sng" w="28575">
              <a:solidFill>
                <a:srgbClr val="000000"/>
              </a:solidFill>
              <a:prstDash val="solid"/>
              <a:round/>
              <a:headEnd len="med" w="med" type="none"/>
              <a:tailEnd len="med" w="med" type="none"/>
            </a:ln>
          </p:spPr>
        </p:cxnSp>
        <p:sp>
          <p:nvSpPr>
            <p:cNvPr id="2304" name="Google Shape;2304;p113"/>
            <p:cNvSpPr/>
            <p:nvPr/>
          </p:nvSpPr>
          <p:spPr>
            <a:xfrm>
              <a:off x="2639" y="3097"/>
              <a:ext cx="283" cy="140"/>
            </a:xfrm>
            <a:custGeom>
              <a:rect b="b" l="l" r="r" t="t"/>
              <a:pathLst>
                <a:path extrusionOk="0" h="18" w="37">
                  <a:moveTo>
                    <a:pt x="0" y="18"/>
                  </a:moveTo>
                  <a:lnTo>
                    <a:pt x="18" y="0"/>
                  </a:lnTo>
                  <a:lnTo>
                    <a:pt x="37" y="18"/>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113"/>
            <p:cNvSpPr/>
            <p:nvPr/>
          </p:nvSpPr>
          <p:spPr>
            <a:xfrm>
              <a:off x="2525" y="3322"/>
              <a:ext cx="602" cy="13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Nhà thiết kế</a:t>
              </a:r>
              <a:endParaRPr/>
            </a:p>
          </p:txBody>
        </p:sp>
        <p:sp>
          <p:nvSpPr>
            <p:cNvPr id="2306" name="Google Shape;2306;p113"/>
            <p:cNvSpPr/>
            <p:nvPr/>
          </p:nvSpPr>
          <p:spPr>
            <a:xfrm>
              <a:off x="1550" y="2605"/>
              <a:ext cx="138" cy="139"/>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307" name="Google Shape;2307;p113"/>
            <p:cNvCxnSpPr/>
            <p:nvPr/>
          </p:nvCxnSpPr>
          <p:spPr>
            <a:xfrm>
              <a:off x="1619" y="2737"/>
              <a:ext cx="0" cy="124"/>
            </a:xfrm>
            <a:prstGeom prst="straightConnector1">
              <a:avLst/>
            </a:prstGeom>
            <a:noFill/>
            <a:ln cap="flat" cmpd="sng" w="28575">
              <a:solidFill>
                <a:srgbClr val="000000"/>
              </a:solidFill>
              <a:prstDash val="solid"/>
              <a:round/>
              <a:headEnd len="med" w="med" type="none"/>
              <a:tailEnd len="med" w="med" type="none"/>
            </a:ln>
          </p:spPr>
        </p:cxnSp>
        <p:cxnSp>
          <p:nvCxnSpPr>
            <p:cNvPr id="2308" name="Google Shape;2308;p113"/>
            <p:cNvCxnSpPr/>
            <p:nvPr/>
          </p:nvCxnSpPr>
          <p:spPr>
            <a:xfrm>
              <a:off x="1512" y="2768"/>
              <a:ext cx="206" cy="0"/>
            </a:xfrm>
            <a:prstGeom prst="straightConnector1">
              <a:avLst/>
            </a:prstGeom>
            <a:noFill/>
            <a:ln cap="flat" cmpd="sng" w="28575">
              <a:solidFill>
                <a:srgbClr val="000000"/>
              </a:solidFill>
              <a:prstDash val="solid"/>
              <a:round/>
              <a:headEnd len="med" w="med" type="none"/>
              <a:tailEnd len="med" w="med" type="none"/>
            </a:ln>
          </p:spPr>
        </p:cxnSp>
        <p:sp>
          <p:nvSpPr>
            <p:cNvPr id="2309" name="Google Shape;2309;p113"/>
            <p:cNvSpPr/>
            <p:nvPr/>
          </p:nvSpPr>
          <p:spPr>
            <a:xfrm>
              <a:off x="1474" y="2861"/>
              <a:ext cx="282" cy="140"/>
            </a:xfrm>
            <a:custGeom>
              <a:rect b="b" l="l" r="r" t="t"/>
              <a:pathLst>
                <a:path extrusionOk="0" h="18" w="37">
                  <a:moveTo>
                    <a:pt x="0" y="18"/>
                  </a:moveTo>
                  <a:lnTo>
                    <a:pt x="19" y="0"/>
                  </a:lnTo>
                  <a:lnTo>
                    <a:pt x="37" y="18"/>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113"/>
            <p:cNvSpPr/>
            <p:nvPr/>
          </p:nvSpPr>
          <p:spPr>
            <a:xfrm>
              <a:off x="1279" y="3110"/>
              <a:ext cx="676"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Lập trình viên</a:t>
              </a:r>
              <a:endParaRPr/>
            </a:p>
          </p:txBody>
        </p:sp>
        <p:sp>
          <p:nvSpPr>
            <p:cNvPr id="2311" name="Google Shape;2311;p113"/>
            <p:cNvSpPr/>
            <p:nvPr/>
          </p:nvSpPr>
          <p:spPr>
            <a:xfrm>
              <a:off x="2373" y="1928"/>
              <a:ext cx="843" cy="472"/>
            </a:xfrm>
            <a:prstGeom prst="ellipse">
              <a:avLst/>
            </a:prstGeom>
            <a:solidFill>
              <a:srgbClr val="FFFF00"/>
            </a:solidFill>
            <a:ln cap="flat" cmpd="sng" w="19050">
              <a:solidFill>
                <a:srgbClr val="000000"/>
              </a:solidFill>
              <a:prstDash val="solid"/>
              <a:round/>
              <a:headEnd len="sm" w="sm" type="none"/>
              <a:tailEnd len="sm" w="sm" type="none"/>
            </a:ln>
            <a:effectLst>
              <a:outerShdw rotWithShape="0" algn="ctr" dir="2700000" dist="35921">
                <a:srgbClr val="808080"/>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12" name="Google Shape;2312;p113"/>
            <p:cNvSpPr/>
            <p:nvPr/>
          </p:nvSpPr>
          <p:spPr>
            <a:xfrm>
              <a:off x="2523" y="2098"/>
              <a:ext cx="554"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hlink"/>
                </a:buClr>
                <a:buSzPts val="1600"/>
                <a:buFont typeface="Arial"/>
                <a:buNone/>
              </a:pPr>
              <a:r>
                <a:rPr b="1" lang="en-US" sz="1600">
                  <a:solidFill>
                    <a:schemeClr val="hlink"/>
                  </a:solidFill>
                  <a:latin typeface="Arial"/>
                  <a:ea typeface="Arial"/>
                  <a:cs typeface="Arial"/>
                  <a:sym typeface="Arial"/>
                </a:rPr>
                <a:t>Use case</a:t>
              </a:r>
              <a:endParaRPr/>
            </a:p>
          </p:txBody>
        </p:sp>
        <p:sp>
          <p:nvSpPr>
            <p:cNvPr id="2313" name="Google Shape;2313;p113"/>
            <p:cNvSpPr/>
            <p:nvPr/>
          </p:nvSpPr>
          <p:spPr>
            <a:xfrm>
              <a:off x="2137" y="1632"/>
              <a:ext cx="416"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folHlink"/>
                </a:buClr>
                <a:buSzPts val="1400"/>
                <a:buFont typeface="Arial"/>
                <a:buNone/>
              </a:pPr>
              <a:r>
                <a:rPr lang="en-US" sz="1400">
                  <a:solidFill>
                    <a:schemeClr val="folHlink"/>
                  </a:solidFill>
                  <a:latin typeface="Arial"/>
                  <a:ea typeface="Arial"/>
                  <a:cs typeface="Arial"/>
                  <a:sym typeface="Arial"/>
                </a:rPr>
                <a:t>Diễn đạt</a:t>
              </a:r>
              <a:endParaRPr/>
            </a:p>
          </p:txBody>
        </p:sp>
        <p:sp>
          <p:nvSpPr>
            <p:cNvPr id="2314" name="Google Shape;2314;p113"/>
            <p:cNvSpPr/>
            <p:nvPr/>
          </p:nvSpPr>
          <p:spPr>
            <a:xfrm>
              <a:off x="3180" y="1650"/>
              <a:ext cx="230"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folHlink"/>
                </a:buClr>
                <a:buSzPts val="1400"/>
                <a:buFont typeface="Arial"/>
                <a:buNone/>
              </a:pPr>
              <a:r>
                <a:rPr lang="en-US" sz="1400">
                  <a:solidFill>
                    <a:schemeClr val="folHlink"/>
                  </a:solidFill>
                  <a:latin typeface="Arial"/>
                  <a:ea typeface="Arial"/>
                  <a:cs typeface="Arial"/>
                  <a:sym typeface="Arial"/>
                </a:rPr>
                <a:t>Hiểu</a:t>
              </a:r>
              <a:endParaRPr/>
            </a:p>
          </p:txBody>
        </p:sp>
        <p:sp>
          <p:nvSpPr>
            <p:cNvPr id="2315" name="Google Shape;2315;p113"/>
            <p:cNvSpPr/>
            <p:nvPr/>
          </p:nvSpPr>
          <p:spPr>
            <a:xfrm>
              <a:off x="3376" y="2256"/>
              <a:ext cx="416"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folHlink"/>
                </a:buClr>
                <a:buSzPts val="1400"/>
                <a:buFont typeface="Arial"/>
                <a:buNone/>
              </a:pPr>
              <a:r>
                <a:rPr lang="en-US" sz="1400">
                  <a:solidFill>
                    <a:schemeClr val="folHlink"/>
                  </a:solidFill>
                  <a:latin typeface="Arial"/>
                  <a:ea typeface="Arial"/>
                  <a:cs typeface="Arial"/>
                  <a:sym typeface="Arial"/>
                </a:rPr>
                <a:t>Kiểm tra</a:t>
              </a:r>
              <a:endParaRPr/>
            </a:p>
          </p:txBody>
        </p:sp>
        <p:sp>
          <p:nvSpPr>
            <p:cNvPr id="2316" name="Google Shape;2316;p113"/>
            <p:cNvSpPr/>
            <p:nvPr/>
          </p:nvSpPr>
          <p:spPr>
            <a:xfrm>
              <a:off x="2819" y="2640"/>
              <a:ext cx="397"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folHlink"/>
                </a:buClr>
                <a:buSzPts val="1400"/>
                <a:buFont typeface="Arial"/>
                <a:buNone/>
              </a:pPr>
              <a:r>
                <a:rPr lang="en-US" sz="1400">
                  <a:solidFill>
                    <a:schemeClr val="folHlink"/>
                  </a:solidFill>
                  <a:latin typeface="Arial"/>
                  <a:ea typeface="Arial"/>
                  <a:cs typeface="Arial"/>
                  <a:sym typeface="Arial"/>
                </a:rPr>
                <a:t>Thiết kế</a:t>
              </a:r>
              <a:endParaRPr/>
            </a:p>
          </p:txBody>
        </p:sp>
        <p:sp>
          <p:nvSpPr>
            <p:cNvPr id="2317" name="Google Shape;2317;p113"/>
            <p:cNvSpPr/>
            <p:nvPr/>
          </p:nvSpPr>
          <p:spPr>
            <a:xfrm>
              <a:off x="1728" y="2352"/>
              <a:ext cx="354" cy="13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folHlink"/>
                </a:buClr>
                <a:buSzPts val="1400"/>
                <a:buFont typeface="Arial"/>
                <a:buNone/>
              </a:pPr>
              <a:r>
                <a:rPr lang="en-US" sz="1400">
                  <a:solidFill>
                    <a:schemeClr val="folHlink"/>
                  </a:solidFill>
                  <a:latin typeface="Arial"/>
                  <a:ea typeface="Arial"/>
                  <a:cs typeface="Arial"/>
                  <a:sym typeface="Arial"/>
                </a:rPr>
                <a:t>Cài đặt</a:t>
              </a:r>
              <a:endParaRPr/>
            </a:p>
          </p:txBody>
        </p:sp>
        <p:cxnSp>
          <p:nvCxnSpPr>
            <p:cNvPr id="2318" name="Google Shape;2318;p113"/>
            <p:cNvCxnSpPr/>
            <p:nvPr/>
          </p:nvCxnSpPr>
          <p:spPr>
            <a:xfrm flipH="1" rot="10800000">
              <a:off x="1724" y="2304"/>
              <a:ext cx="724" cy="460"/>
            </a:xfrm>
            <a:prstGeom prst="straightConnector1">
              <a:avLst/>
            </a:prstGeom>
            <a:noFill/>
            <a:ln cap="flat" cmpd="sng" w="19050">
              <a:solidFill>
                <a:srgbClr val="000000"/>
              </a:solidFill>
              <a:prstDash val="solid"/>
              <a:round/>
              <a:headEnd len="med" w="med" type="none"/>
              <a:tailEnd len="med" w="med" type="stealth"/>
            </a:ln>
          </p:spPr>
        </p:cxnSp>
        <p:cxnSp>
          <p:nvCxnSpPr>
            <p:cNvPr id="2319" name="Google Shape;2319;p113"/>
            <p:cNvCxnSpPr/>
            <p:nvPr/>
          </p:nvCxnSpPr>
          <p:spPr>
            <a:xfrm>
              <a:off x="1770" y="1628"/>
              <a:ext cx="724" cy="368"/>
            </a:xfrm>
            <a:prstGeom prst="straightConnector1">
              <a:avLst/>
            </a:prstGeom>
            <a:noFill/>
            <a:ln cap="flat" cmpd="sng" w="19050">
              <a:solidFill>
                <a:srgbClr val="000000"/>
              </a:solidFill>
              <a:prstDash val="solid"/>
              <a:round/>
              <a:headEnd len="med" w="med" type="none"/>
              <a:tailEnd len="med" w="med" type="stealth"/>
            </a:ln>
          </p:spPr>
        </p:cxnSp>
        <p:cxnSp>
          <p:nvCxnSpPr>
            <p:cNvPr id="2320" name="Google Shape;2320;p113"/>
            <p:cNvCxnSpPr/>
            <p:nvPr/>
          </p:nvCxnSpPr>
          <p:spPr>
            <a:xfrm flipH="1">
              <a:off x="3103" y="1701"/>
              <a:ext cx="634" cy="276"/>
            </a:xfrm>
            <a:prstGeom prst="straightConnector1">
              <a:avLst/>
            </a:prstGeom>
            <a:noFill/>
            <a:ln cap="flat" cmpd="sng" w="19050">
              <a:solidFill>
                <a:srgbClr val="000000"/>
              </a:solidFill>
              <a:prstDash val="solid"/>
              <a:round/>
              <a:headEnd len="med" w="med" type="none"/>
              <a:tailEnd len="med" w="med" type="stealth"/>
            </a:ln>
          </p:spPr>
        </p:cxnSp>
        <p:cxnSp>
          <p:nvCxnSpPr>
            <p:cNvPr id="2321" name="Google Shape;2321;p113"/>
            <p:cNvCxnSpPr/>
            <p:nvPr/>
          </p:nvCxnSpPr>
          <p:spPr>
            <a:xfrm rot="10800000">
              <a:off x="3158" y="2312"/>
              <a:ext cx="634" cy="368"/>
            </a:xfrm>
            <a:prstGeom prst="straightConnector1">
              <a:avLst/>
            </a:prstGeom>
            <a:noFill/>
            <a:ln cap="flat" cmpd="sng" w="19050">
              <a:solidFill>
                <a:srgbClr val="000000"/>
              </a:solidFill>
              <a:prstDash val="solid"/>
              <a:round/>
              <a:headEnd len="med" w="med" type="none"/>
              <a:tailEnd len="med" w="med" type="stealth"/>
            </a:ln>
          </p:spPr>
        </p:cxnSp>
        <p:cxnSp>
          <p:nvCxnSpPr>
            <p:cNvPr id="2322" name="Google Shape;2322;p113"/>
            <p:cNvCxnSpPr/>
            <p:nvPr/>
          </p:nvCxnSpPr>
          <p:spPr>
            <a:xfrm rot="10800000">
              <a:off x="2784" y="2416"/>
              <a:ext cx="0" cy="368"/>
            </a:xfrm>
            <a:prstGeom prst="straightConnector1">
              <a:avLst/>
            </a:prstGeom>
            <a:noFill/>
            <a:ln cap="flat" cmpd="sng" w="19050">
              <a:solidFill>
                <a:srgbClr val="000000"/>
              </a:solidFill>
              <a:prstDash val="solid"/>
              <a:round/>
              <a:headEnd len="med" w="med" type="none"/>
              <a:tailEnd len="med" w="med" type="stealth"/>
            </a:ln>
          </p:spPr>
        </p:cxnSp>
      </p:grpSp>
      <p:sp>
        <p:nvSpPr>
          <p:cNvPr id="2323" name="Google Shape;2323;p11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11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6.3 Các thuộc tính của 1 UC</a:t>
            </a:r>
            <a:endParaRPr/>
          </a:p>
        </p:txBody>
      </p:sp>
      <p:sp>
        <p:nvSpPr>
          <p:cNvPr id="2332" name="Google Shape;2332;p114"/>
          <p:cNvSpPr txBox="1"/>
          <p:nvPr>
            <p:ph idx="1" type="body"/>
          </p:nvPr>
        </p:nvSpPr>
        <p:spPr>
          <a:xfrm>
            <a:off x="1078766" y="1486257"/>
            <a:ext cx="10058400" cy="4186068"/>
          </a:xfrm>
          <a:prstGeom prst="rect">
            <a:avLst/>
          </a:prstGeom>
          <a:noFill/>
          <a:ln>
            <a:noFill/>
          </a:ln>
        </p:spPr>
        <p:txBody>
          <a:bodyPr anchorCtr="0" anchor="t" bIns="45700" lIns="0" spcFirstLastPara="1" rIns="0" wrap="square" tIns="45700">
            <a:normAutofit/>
          </a:bodyPr>
          <a:lstStyle/>
          <a:p>
            <a:pPr indent="-344478" lvl="1" marL="966763" rtl="0" algn="l">
              <a:lnSpc>
                <a:spcPct val="90000"/>
              </a:lnSpc>
              <a:spcBef>
                <a:spcPts val="0"/>
              </a:spcBef>
              <a:spcAft>
                <a:spcPts val="0"/>
              </a:spcAft>
              <a:buSzPts val="2400"/>
              <a:buChar char="▪"/>
            </a:pPr>
            <a:r>
              <a:rPr lang="en-US"/>
              <a:t>Trường hợp sử dụng (Use case-UC)</a:t>
            </a:r>
            <a:endParaRPr/>
          </a:p>
          <a:p>
            <a:pPr indent="-344478" lvl="1" marL="966763" rtl="0" algn="l">
              <a:lnSpc>
                <a:spcPct val="90000"/>
              </a:lnSpc>
              <a:spcBef>
                <a:spcPts val="600"/>
              </a:spcBef>
              <a:spcAft>
                <a:spcPts val="0"/>
              </a:spcAft>
              <a:buSzPts val="2400"/>
              <a:buChar char="▪"/>
            </a:pPr>
            <a:r>
              <a:rPr lang="en-US"/>
              <a:t>Tác nhân (Actor)</a:t>
            </a:r>
            <a:endParaRPr/>
          </a:p>
          <a:p>
            <a:pPr indent="-344478" lvl="1" marL="966763" rtl="0" algn="l">
              <a:lnSpc>
                <a:spcPct val="90000"/>
              </a:lnSpc>
              <a:spcBef>
                <a:spcPts val="600"/>
              </a:spcBef>
              <a:spcAft>
                <a:spcPts val="0"/>
              </a:spcAft>
              <a:buSzPts val="2400"/>
              <a:buChar char="▪"/>
            </a:pPr>
            <a:r>
              <a:rPr lang="en-US"/>
              <a:t>Mối quan hệ (Relationship)</a:t>
            </a:r>
            <a:endParaRPr/>
          </a:p>
          <a:p>
            <a:pPr indent="-344478" lvl="1" marL="966763" rtl="0" algn="l">
              <a:lnSpc>
                <a:spcPct val="90000"/>
              </a:lnSpc>
              <a:spcBef>
                <a:spcPts val="600"/>
              </a:spcBef>
              <a:spcAft>
                <a:spcPts val="0"/>
              </a:spcAft>
              <a:buSzPts val="2400"/>
              <a:buChar char="▪"/>
            </a:pPr>
            <a:r>
              <a:rPr lang="en-US"/>
              <a:t>Biểu đồ trường hợp sử dụng (Use case Diagram)</a:t>
            </a:r>
            <a:endParaRPr/>
          </a:p>
          <a:p>
            <a:pPr indent="0" lvl="0" marL="182875" rtl="0" algn="l">
              <a:lnSpc>
                <a:spcPct val="90000"/>
              </a:lnSpc>
              <a:spcBef>
                <a:spcPts val="1600"/>
              </a:spcBef>
              <a:spcAft>
                <a:spcPts val="0"/>
              </a:spcAft>
              <a:buSzPts val="2600"/>
              <a:buNone/>
            </a:pPr>
            <a:r>
              <a:t/>
            </a:r>
            <a:endParaRPr sz="2600">
              <a:latin typeface="Calibri"/>
              <a:ea typeface="Calibri"/>
              <a:cs typeface="Calibri"/>
              <a:sym typeface="Calibri"/>
            </a:endParaRPr>
          </a:p>
        </p:txBody>
      </p:sp>
      <p:pic>
        <p:nvPicPr>
          <p:cNvPr id="2333" name="Google Shape;2333;p114"/>
          <p:cNvPicPr preferRelativeResize="0"/>
          <p:nvPr/>
        </p:nvPicPr>
        <p:blipFill rotWithShape="1">
          <a:blip r:embed="rId3">
            <a:alphaModFix/>
          </a:blip>
          <a:srcRect b="0" l="0" r="0" t="0"/>
          <a:stretch/>
        </p:blipFill>
        <p:spPr>
          <a:xfrm>
            <a:off x="1883083" y="3197960"/>
            <a:ext cx="8486793" cy="2648656"/>
          </a:xfrm>
          <a:prstGeom prst="rect">
            <a:avLst/>
          </a:prstGeom>
          <a:noFill/>
          <a:ln>
            <a:noFill/>
          </a:ln>
        </p:spPr>
      </p:pic>
      <p:sp>
        <p:nvSpPr>
          <p:cNvPr id="2334" name="Google Shape;2334;p11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1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F2F2F"/>
              </a:buClr>
              <a:buSzPts val="4800"/>
              <a:buFont typeface="Calibri"/>
              <a:buNone/>
            </a:pPr>
            <a:r>
              <a:rPr lang="en-US">
                <a:solidFill>
                  <a:srgbClr val="2F2F2F"/>
                </a:solidFill>
                <a:latin typeface="Calibri"/>
                <a:ea typeface="Calibri"/>
                <a:cs typeface="Calibri"/>
                <a:sym typeface="Calibri"/>
              </a:rPr>
              <a:t>6.4 Các ký pháp trong sơ đồ</a:t>
            </a:r>
            <a:endParaRPr>
              <a:solidFill>
                <a:srgbClr val="2F2F2F"/>
              </a:solidFill>
              <a:latin typeface="Calibri"/>
              <a:ea typeface="Calibri"/>
              <a:cs typeface="Calibri"/>
              <a:sym typeface="Calibri"/>
            </a:endParaRPr>
          </a:p>
        </p:txBody>
      </p:sp>
      <p:sp>
        <p:nvSpPr>
          <p:cNvPr id="2340" name="Google Shape;2340;p11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92500" lnSpcReduction="20000"/>
          </a:bodyPr>
          <a:lstStyle/>
          <a:p>
            <a:pPr indent="0" lvl="0" marL="173034" rtl="0" algn="l">
              <a:lnSpc>
                <a:spcPct val="160000"/>
              </a:lnSpc>
              <a:spcBef>
                <a:spcPts val="0"/>
              </a:spcBef>
              <a:spcAft>
                <a:spcPts val="0"/>
              </a:spcAft>
              <a:buSzPct val="100000"/>
              <a:buNone/>
            </a:pPr>
            <a:r>
              <a:rPr lang="en-US">
                <a:latin typeface="Calibri"/>
                <a:ea typeface="Calibri"/>
                <a:cs typeface="Calibri"/>
                <a:sym typeface="Calibri"/>
              </a:rPr>
              <a:t>Relationship hay còn gọi là conntector được sử dụng để kết nối giữa các đối tượng với nhau tạo nên bản vẽ Use Case. Có các kiểu quan hệ cơ bản sau:</a:t>
            </a:r>
            <a:endParaRPr/>
          </a:p>
          <a:p>
            <a:pPr indent="0" lvl="0" marL="173034" rtl="0" algn="l">
              <a:lnSpc>
                <a:spcPct val="160000"/>
              </a:lnSpc>
              <a:spcBef>
                <a:spcPts val="0"/>
              </a:spcBef>
              <a:spcAft>
                <a:spcPts val="0"/>
              </a:spcAft>
              <a:buSzPct val="100000"/>
              <a:buNone/>
            </a:pPr>
            <a:r>
              <a:rPr lang="en-US">
                <a:latin typeface="Calibri"/>
                <a:ea typeface="Calibri"/>
                <a:cs typeface="Calibri"/>
                <a:sym typeface="Calibri"/>
              </a:rPr>
              <a:t>–   Association</a:t>
            </a:r>
            <a:endParaRPr/>
          </a:p>
          <a:p>
            <a:pPr indent="0" lvl="0" marL="173034" rtl="0" algn="l">
              <a:lnSpc>
                <a:spcPct val="160000"/>
              </a:lnSpc>
              <a:spcBef>
                <a:spcPts val="0"/>
              </a:spcBef>
              <a:spcAft>
                <a:spcPts val="0"/>
              </a:spcAft>
              <a:buSzPct val="100000"/>
              <a:buNone/>
            </a:pPr>
            <a:r>
              <a:rPr lang="en-US">
                <a:latin typeface="Calibri"/>
                <a:ea typeface="Calibri"/>
                <a:cs typeface="Calibri"/>
                <a:sym typeface="Calibri"/>
              </a:rPr>
              <a:t>–   Generalization</a:t>
            </a:r>
            <a:endParaRPr/>
          </a:p>
          <a:p>
            <a:pPr indent="0" lvl="0" marL="173034" rtl="0" algn="l">
              <a:lnSpc>
                <a:spcPct val="160000"/>
              </a:lnSpc>
              <a:spcBef>
                <a:spcPts val="0"/>
              </a:spcBef>
              <a:spcAft>
                <a:spcPts val="0"/>
              </a:spcAft>
              <a:buSzPct val="100000"/>
              <a:buNone/>
            </a:pPr>
            <a:r>
              <a:rPr lang="en-US">
                <a:latin typeface="Calibri"/>
                <a:ea typeface="Calibri"/>
                <a:cs typeface="Calibri"/>
                <a:sym typeface="Calibri"/>
              </a:rPr>
              <a:t>–   Include</a:t>
            </a:r>
            <a:endParaRPr/>
          </a:p>
          <a:p>
            <a:pPr indent="0" lvl="0" marL="173034" rtl="0" algn="l">
              <a:lnSpc>
                <a:spcPct val="160000"/>
              </a:lnSpc>
              <a:spcBef>
                <a:spcPts val="0"/>
              </a:spcBef>
              <a:spcAft>
                <a:spcPts val="0"/>
              </a:spcAft>
              <a:buSzPct val="100000"/>
              <a:buNone/>
            </a:pPr>
            <a:r>
              <a:rPr lang="en-US">
                <a:latin typeface="Calibri"/>
                <a:ea typeface="Calibri"/>
                <a:cs typeface="Calibri"/>
                <a:sym typeface="Calibri"/>
              </a:rPr>
              <a:t>–   Extend</a:t>
            </a:r>
            <a:endParaRPr/>
          </a:p>
        </p:txBody>
      </p:sp>
      <p:sp>
        <p:nvSpPr>
          <p:cNvPr id="2341" name="Google Shape;2341;p11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FFFF"/>
                </a:solidFill>
                <a:latin typeface="Calibri"/>
                <a:ea typeface="Calibri"/>
                <a:cs typeface="Calibri"/>
                <a:sym typeface="Calibri"/>
              </a:rPr>
              <a:t>BẢN QUYỀN THUỘC HỌC VIỆN IBPO. CẤM SAO CHÉP DƯỚI MỌI HÌNH THỨC</a:t>
            </a:r>
            <a:endParaRPr>
              <a:solidFill>
                <a:srgbClr val="FFFFFF"/>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1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F2F2F"/>
              </a:buClr>
              <a:buSzPts val="4800"/>
              <a:buFont typeface="Calibri"/>
              <a:buNone/>
            </a:pPr>
            <a:r>
              <a:rPr lang="en-US">
                <a:solidFill>
                  <a:srgbClr val="2F2F2F"/>
                </a:solidFill>
                <a:latin typeface="Calibri"/>
                <a:ea typeface="Calibri"/>
                <a:cs typeface="Calibri"/>
                <a:sym typeface="Calibri"/>
              </a:rPr>
              <a:t>6.5 Các ký pháp trong sơ đồ</a:t>
            </a:r>
            <a:endParaRPr>
              <a:solidFill>
                <a:srgbClr val="2F2F2F"/>
              </a:solidFill>
              <a:latin typeface="Calibri"/>
              <a:ea typeface="Calibri"/>
              <a:cs typeface="Calibri"/>
              <a:sym typeface="Calibri"/>
            </a:endParaRPr>
          </a:p>
        </p:txBody>
      </p:sp>
      <p:sp>
        <p:nvSpPr>
          <p:cNvPr descr="Rectangle: Click to edit Master text styles&#10;Second level&#10;Third level&#10;Fourth level&#10;Fifth level" id="2350" name="Google Shape;2350;p116"/>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20000"/>
              </a:lnSpc>
              <a:spcBef>
                <a:spcPts val="0"/>
              </a:spcBef>
              <a:spcAft>
                <a:spcPts val="0"/>
              </a:spcAft>
              <a:buSzPts val="2800"/>
              <a:buFont typeface="Noto Sans Symbols"/>
              <a:buNone/>
            </a:pPr>
            <a:r>
              <a:rPr lang="en-US"/>
              <a:t>Use Case</a:t>
            </a:r>
            <a:endParaRPr/>
          </a:p>
          <a:p>
            <a:pPr indent="-457188" lvl="0" marL="640064" rtl="0" algn="l">
              <a:lnSpc>
                <a:spcPct val="120000"/>
              </a:lnSpc>
              <a:spcBef>
                <a:spcPts val="1400"/>
              </a:spcBef>
              <a:spcAft>
                <a:spcPts val="0"/>
              </a:spcAft>
              <a:buSzPts val="2800"/>
              <a:buFont typeface="Noto Sans Symbols"/>
              <a:buNone/>
            </a:pPr>
            <a:r>
              <a:t/>
            </a:r>
            <a:endParaRPr/>
          </a:p>
          <a:p>
            <a:pPr indent="-457188" lvl="0" marL="640064" rtl="0" algn="l">
              <a:lnSpc>
                <a:spcPct val="120000"/>
              </a:lnSpc>
              <a:spcBef>
                <a:spcPts val="1400"/>
              </a:spcBef>
              <a:spcAft>
                <a:spcPts val="0"/>
              </a:spcAft>
              <a:buSzPts val="2800"/>
              <a:buFont typeface="Noto Sans Symbols"/>
              <a:buNone/>
            </a:pPr>
            <a:r>
              <a:rPr lang="en-US"/>
              <a:t>Actor</a:t>
            </a:r>
            <a:endParaRPr/>
          </a:p>
          <a:p>
            <a:pPr indent="-457188" lvl="0" marL="640064" rtl="0" algn="l">
              <a:lnSpc>
                <a:spcPct val="120000"/>
              </a:lnSpc>
              <a:spcBef>
                <a:spcPts val="1400"/>
              </a:spcBef>
              <a:spcAft>
                <a:spcPts val="0"/>
              </a:spcAft>
              <a:buSzPts val="2800"/>
              <a:buFont typeface="Noto Sans Symbols"/>
              <a:buNone/>
            </a:pPr>
            <a:r>
              <a:t/>
            </a:r>
            <a:endParaRPr/>
          </a:p>
          <a:p>
            <a:pPr indent="-457188" lvl="0" marL="640064" rtl="0" algn="l">
              <a:lnSpc>
                <a:spcPct val="120000"/>
              </a:lnSpc>
              <a:spcBef>
                <a:spcPts val="1400"/>
              </a:spcBef>
              <a:spcAft>
                <a:spcPts val="0"/>
              </a:spcAft>
              <a:buSzPts val="2800"/>
              <a:buFont typeface="Noto Sans Symbols"/>
              <a:buNone/>
            </a:pPr>
            <a:r>
              <a:rPr lang="en-US"/>
              <a:t>Boundary</a:t>
            </a:r>
            <a:endParaRPr/>
          </a:p>
        </p:txBody>
      </p:sp>
      <p:sp>
        <p:nvSpPr>
          <p:cNvPr id="2351" name="Google Shape;2351;p116"/>
          <p:cNvSpPr/>
          <p:nvPr/>
        </p:nvSpPr>
        <p:spPr>
          <a:xfrm>
            <a:off x="3247053" y="2045511"/>
            <a:ext cx="1826664" cy="609600"/>
          </a:xfrm>
          <a:prstGeom prst="ellipse">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2352" name="Google Shape;2352;p116"/>
          <p:cNvSpPr/>
          <p:nvPr/>
        </p:nvSpPr>
        <p:spPr>
          <a:xfrm>
            <a:off x="3169785" y="4869267"/>
            <a:ext cx="1981200" cy="53340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ill Sans"/>
              <a:ea typeface="Gill Sans"/>
              <a:cs typeface="Gill Sans"/>
              <a:sym typeface="Gill Sans"/>
            </a:endParaRPr>
          </a:p>
        </p:txBody>
      </p:sp>
      <p:grpSp>
        <p:nvGrpSpPr>
          <p:cNvPr id="2353" name="Google Shape;2353;p116"/>
          <p:cNvGrpSpPr/>
          <p:nvPr/>
        </p:nvGrpSpPr>
        <p:grpSpPr>
          <a:xfrm>
            <a:off x="3538354" y="3168260"/>
            <a:ext cx="952500" cy="1238251"/>
            <a:chOff x="3444" y="1632"/>
            <a:chExt cx="792" cy="1200"/>
          </a:xfrm>
        </p:grpSpPr>
        <p:sp>
          <p:nvSpPr>
            <p:cNvPr id="2354" name="Google Shape;2354;p116"/>
            <p:cNvSpPr/>
            <p:nvPr/>
          </p:nvSpPr>
          <p:spPr>
            <a:xfrm>
              <a:off x="3672" y="1632"/>
              <a:ext cx="336" cy="288"/>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ill Sans"/>
                <a:ea typeface="Gill Sans"/>
                <a:cs typeface="Gill Sans"/>
                <a:sym typeface="Gill Sans"/>
              </a:endParaRPr>
            </a:p>
          </p:txBody>
        </p:sp>
        <p:cxnSp>
          <p:nvCxnSpPr>
            <p:cNvPr id="2355" name="Google Shape;2355;p116"/>
            <p:cNvCxnSpPr/>
            <p:nvPr/>
          </p:nvCxnSpPr>
          <p:spPr>
            <a:xfrm>
              <a:off x="3840" y="1920"/>
              <a:ext cx="0" cy="624"/>
            </a:xfrm>
            <a:prstGeom prst="straightConnector1">
              <a:avLst/>
            </a:prstGeom>
            <a:noFill/>
            <a:ln cap="flat" cmpd="sng" w="12700">
              <a:solidFill>
                <a:schemeClr val="dk1"/>
              </a:solidFill>
              <a:prstDash val="solid"/>
              <a:round/>
              <a:headEnd len="med" w="med" type="none"/>
              <a:tailEnd len="med" w="med" type="none"/>
            </a:ln>
          </p:spPr>
        </p:cxnSp>
        <p:cxnSp>
          <p:nvCxnSpPr>
            <p:cNvPr id="2356" name="Google Shape;2356;p116"/>
            <p:cNvCxnSpPr/>
            <p:nvPr/>
          </p:nvCxnSpPr>
          <p:spPr>
            <a:xfrm>
              <a:off x="3840" y="2136"/>
              <a:ext cx="396" cy="0"/>
            </a:xfrm>
            <a:prstGeom prst="straightConnector1">
              <a:avLst/>
            </a:prstGeom>
            <a:noFill/>
            <a:ln cap="flat" cmpd="sng" w="12700">
              <a:solidFill>
                <a:schemeClr val="dk1"/>
              </a:solidFill>
              <a:prstDash val="solid"/>
              <a:round/>
              <a:headEnd len="med" w="med" type="none"/>
              <a:tailEnd len="med" w="med" type="none"/>
            </a:ln>
          </p:spPr>
        </p:cxnSp>
        <p:cxnSp>
          <p:nvCxnSpPr>
            <p:cNvPr id="2357" name="Google Shape;2357;p116"/>
            <p:cNvCxnSpPr/>
            <p:nvPr/>
          </p:nvCxnSpPr>
          <p:spPr>
            <a:xfrm>
              <a:off x="3444" y="2148"/>
              <a:ext cx="396" cy="0"/>
            </a:xfrm>
            <a:prstGeom prst="straightConnector1">
              <a:avLst/>
            </a:prstGeom>
            <a:noFill/>
            <a:ln cap="flat" cmpd="sng" w="12700">
              <a:solidFill>
                <a:schemeClr val="dk1"/>
              </a:solidFill>
              <a:prstDash val="solid"/>
              <a:round/>
              <a:headEnd len="med" w="med" type="none"/>
              <a:tailEnd len="med" w="med" type="none"/>
            </a:ln>
          </p:spPr>
        </p:cxnSp>
        <p:cxnSp>
          <p:nvCxnSpPr>
            <p:cNvPr id="2358" name="Google Shape;2358;p116"/>
            <p:cNvCxnSpPr/>
            <p:nvPr/>
          </p:nvCxnSpPr>
          <p:spPr>
            <a:xfrm>
              <a:off x="3852" y="2532"/>
              <a:ext cx="204" cy="276"/>
            </a:xfrm>
            <a:prstGeom prst="straightConnector1">
              <a:avLst/>
            </a:prstGeom>
            <a:noFill/>
            <a:ln cap="flat" cmpd="sng" w="12700">
              <a:solidFill>
                <a:schemeClr val="dk1"/>
              </a:solidFill>
              <a:prstDash val="solid"/>
              <a:round/>
              <a:headEnd len="med" w="med" type="none"/>
              <a:tailEnd len="med" w="med" type="none"/>
            </a:ln>
          </p:spPr>
        </p:cxnSp>
        <p:cxnSp>
          <p:nvCxnSpPr>
            <p:cNvPr id="2359" name="Google Shape;2359;p116"/>
            <p:cNvCxnSpPr/>
            <p:nvPr/>
          </p:nvCxnSpPr>
          <p:spPr>
            <a:xfrm flipH="1">
              <a:off x="3624" y="2556"/>
              <a:ext cx="204" cy="276"/>
            </a:xfrm>
            <a:prstGeom prst="straightConnector1">
              <a:avLst/>
            </a:prstGeom>
            <a:noFill/>
            <a:ln cap="flat" cmpd="sng" w="12700">
              <a:solidFill>
                <a:schemeClr val="dk1"/>
              </a:solidFill>
              <a:prstDash val="solid"/>
              <a:round/>
              <a:headEnd len="med" w="med" type="none"/>
              <a:tailEnd len="med" w="med" type="none"/>
            </a:ln>
          </p:spPr>
        </p:cxnSp>
      </p:grpSp>
      <p:sp>
        <p:nvSpPr>
          <p:cNvPr id="2360" name="Google Shape;2360;p116"/>
          <p:cNvSpPr txBox="1"/>
          <p:nvPr/>
        </p:nvSpPr>
        <p:spPr>
          <a:xfrm>
            <a:off x="5353031" y="1826277"/>
            <a:ext cx="6179918"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Use Case là chức năng, một trình tự hành động của hệ thống thực hiện nhằm thu được một kết quả dễ thấy tới một tác nhân nào đó.</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Tác nhân:  Mô tả ai, cái gì tương tác với hệ thống, </a:t>
            </a:r>
            <a:r>
              <a:rPr lang="en-US" sz="2400">
                <a:solidFill>
                  <a:schemeClr val="dk1"/>
                </a:solidFill>
                <a:latin typeface="Calibri"/>
                <a:ea typeface="Calibri"/>
                <a:cs typeface="Calibri"/>
                <a:sym typeface="Calibri"/>
              </a:rPr>
              <a:t>biểu diễn vai trò của một chủ thể trong hệ thống</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361" name="Google Shape;2361;p11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17"/>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6.5 Các ký pháp trong sơ đồ</a:t>
            </a:r>
            <a:endParaRPr/>
          </a:p>
        </p:txBody>
      </p:sp>
      <p:sp>
        <p:nvSpPr>
          <p:cNvPr id="2367" name="Google Shape;2367;p117"/>
          <p:cNvSpPr txBox="1"/>
          <p:nvPr>
            <p:ph idx="1" type="body"/>
          </p:nvPr>
        </p:nvSpPr>
        <p:spPr>
          <a:xfrm>
            <a:off x="1097280" y="1266188"/>
            <a:ext cx="4937760" cy="736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t>ASSOCIATION</a:t>
            </a:r>
            <a:endParaRPr/>
          </a:p>
        </p:txBody>
      </p:sp>
      <p:sp>
        <p:nvSpPr>
          <p:cNvPr id="2368" name="Google Shape;2368;p117"/>
          <p:cNvSpPr txBox="1"/>
          <p:nvPr>
            <p:ph idx="2" type="body"/>
          </p:nvPr>
        </p:nvSpPr>
        <p:spPr>
          <a:xfrm>
            <a:off x="1097280" y="2002471"/>
            <a:ext cx="4937760" cy="3378200"/>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t>Thường được dùng để mô tả mối quan hệ giữa Actor và Use Case.</a:t>
            </a:r>
            <a:endParaRPr/>
          </a:p>
        </p:txBody>
      </p:sp>
      <p:sp>
        <p:nvSpPr>
          <p:cNvPr id="2369" name="Google Shape;2369;p117"/>
          <p:cNvSpPr txBox="1"/>
          <p:nvPr>
            <p:ph idx="3" type="body"/>
          </p:nvPr>
        </p:nvSpPr>
        <p:spPr>
          <a:xfrm>
            <a:off x="6217920" y="1266188"/>
            <a:ext cx="4937760" cy="736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t>GENERALIZATION</a:t>
            </a:r>
            <a:endParaRPr/>
          </a:p>
        </p:txBody>
      </p:sp>
      <p:sp>
        <p:nvSpPr>
          <p:cNvPr id="2370" name="Google Shape;2370;p117"/>
          <p:cNvSpPr txBox="1"/>
          <p:nvPr>
            <p:ph idx="4" type="body"/>
          </p:nvPr>
        </p:nvSpPr>
        <p:spPr>
          <a:xfrm>
            <a:off x="6217920" y="2002471"/>
            <a:ext cx="4937760" cy="3378200"/>
          </a:xfrm>
          <a:prstGeom prst="rect">
            <a:avLst/>
          </a:prstGeom>
          <a:noFill/>
          <a:ln>
            <a:noFill/>
          </a:ln>
        </p:spPr>
        <p:txBody>
          <a:bodyPr anchorCtr="0" anchor="t" bIns="45700" lIns="0" spcFirstLastPara="1" rIns="0" wrap="square" tIns="45700">
            <a:normAutofit/>
          </a:bodyPr>
          <a:lstStyle/>
          <a:p>
            <a:pPr indent="-342891" lvl="0" marL="342891" rtl="0" algn="l">
              <a:lnSpc>
                <a:spcPct val="90000"/>
              </a:lnSpc>
              <a:spcBef>
                <a:spcPts val="0"/>
              </a:spcBef>
              <a:spcAft>
                <a:spcPts val="0"/>
              </a:spcAft>
              <a:buSzPts val="2400"/>
              <a:buChar char="❖"/>
            </a:pPr>
            <a:r>
              <a:rPr lang="en-US" sz="2400"/>
              <a:t>Được sử dụng để thể hiện quan hệ thừa kế giữa các Actor hoặc giữa các Use Case với nhau.</a:t>
            </a:r>
            <a:endParaRPr/>
          </a:p>
          <a:p>
            <a:pPr indent="-304788" lvl="0" marL="640064" rtl="0" algn="l">
              <a:lnSpc>
                <a:spcPct val="90000"/>
              </a:lnSpc>
              <a:spcBef>
                <a:spcPts val="1200"/>
              </a:spcBef>
              <a:spcAft>
                <a:spcPts val="0"/>
              </a:spcAft>
              <a:buSzPts val="2400"/>
              <a:buNone/>
            </a:pPr>
            <a:r>
              <a:t/>
            </a:r>
            <a:endParaRPr sz="2400"/>
          </a:p>
        </p:txBody>
      </p:sp>
      <p:pic>
        <p:nvPicPr>
          <p:cNvPr id="2371" name="Google Shape;2371;p117"/>
          <p:cNvPicPr preferRelativeResize="0"/>
          <p:nvPr/>
        </p:nvPicPr>
        <p:blipFill rotWithShape="1">
          <a:blip r:embed="rId3">
            <a:alphaModFix/>
          </a:blip>
          <a:srcRect b="0" l="0" r="0" t="0"/>
          <a:stretch/>
        </p:blipFill>
        <p:spPr>
          <a:xfrm>
            <a:off x="1295492" y="3512635"/>
            <a:ext cx="4196105" cy="1211955"/>
          </a:xfrm>
          <a:prstGeom prst="rect">
            <a:avLst/>
          </a:prstGeom>
          <a:noFill/>
          <a:ln>
            <a:noFill/>
          </a:ln>
        </p:spPr>
      </p:pic>
      <p:pic>
        <p:nvPicPr>
          <p:cNvPr id="2372" name="Google Shape;2372;p117"/>
          <p:cNvPicPr preferRelativeResize="0"/>
          <p:nvPr/>
        </p:nvPicPr>
        <p:blipFill rotWithShape="1">
          <a:blip r:embed="rId4">
            <a:alphaModFix/>
          </a:blip>
          <a:srcRect b="0" l="0" r="0" t="0"/>
          <a:stretch/>
        </p:blipFill>
        <p:spPr>
          <a:xfrm>
            <a:off x="5974081" y="3467204"/>
            <a:ext cx="4596144" cy="1611981"/>
          </a:xfrm>
          <a:prstGeom prst="rect">
            <a:avLst/>
          </a:prstGeom>
          <a:noFill/>
          <a:ln>
            <a:noFill/>
          </a:ln>
        </p:spPr>
      </p:pic>
      <p:sp>
        <p:nvSpPr>
          <p:cNvPr id="2373" name="Google Shape;2373;p11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118"/>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6.5 Các ký pháp trong sơ đồ (tt)</a:t>
            </a:r>
            <a:endParaRPr/>
          </a:p>
        </p:txBody>
      </p:sp>
      <p:sp>
        <p:nvSpPr>
          <p:cNvPr id="2382" name="Google Shape;2382;p118"/>
          <p:cNvSpPr txBox="1"/>
          <p:nvPr>
            <p:ph idx="1" type="body"/>
          </p:nvPr>
        </p:nvSpPr>
        <p:spPr>
          <a:xfrm>
            <a:off x="1097280" y="1266188"/>
            <a:ext cx="4937760" cy="736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t>INCLUDE</a:t>
            </a:r>
            <a:endParaRPr/>
          </a:p>
        </p:txBody>
      </p:sp>
      <p:sp>
        <p:nvSpPr>
          <p:cNvPr id="2383" name="Google Shape;2383;p118"/>
          <p:cNvSpPr txBox="1"/>
          <p:nvPr>
            <p:ph idx="2" type="body"/>
          </p:nvPr>
        </p:nvSpPr>
        <p:spPr>
          <a:xfrm>
            <a:off x="1097280" y="2002471"/>
            <a:ext cx="4937760" cy="3378200"/>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latin typeface="Calibri"/>
                <a:ea typeface="Calibri"/>
                <a:cs typeface="Calibri"/>
                <a:sym typeface="Calibri"/>
              </a:rPr>
              <a:t>Include là quan hệ giữa các Use Case với nhau, nó mô tả việc một Use Case lớn bao gồm  các Use Case nhỏ hoặc thể hiện sự dùng lại.</a:t>
            </a:r>
            <a:endParaRPr/>
          </a:p>
          <a:p>
            <a:pPr indent="-304788" lvl="0" marL="640064" rtl="0" algn="l">
              <a:lnSpc>
                <a:spcPct val="90000"/>
              </a:lnSpc>
              <a:spcBef>
                <a:spcPts val="1400"/>
              </a:spcBef>
              <a:spcAft>
                <a:spcPts val="0"/>
              </a:spcAft>
              <a:buSzPts val="2400"/>
              <a:buNone/>
            </a:pPr>
            <a:r>
              <a:t/>
            </a:r>
            <a:endParaRPr sz="2400"/>
          </a:p>
        </p:txBody>
      </p:sp>
      <p:sp>
        <p:nvSpPr>
          <p:cNvPr id="2384" name="Google Shape;2384;p118"/>
          <p:cNvSpPr txBox="1"/>
          <p:nvPr>
            <p:ph idx="3" type="body"/>
          </p:nvPr>
        </p:nvSpPr>
        <p:spPr>
          <a:xfrm>
            <a:off x="6217920" y="1266188"/>
            <a:ext cx="4937760" cy="7362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t>EXTEND</a:t>
            </a:r>
            <a:endParaRPr/>
          </a:p>
        </p:txBody>
      </p:sp>
      <p:sp>
        <p:nvSpPr>
          <p:cNvPr id="2385" name="Google Shape;2385;p118"/>
          <p:cNvSpPr txBox="1"/>
          <p:nvPr>
            <p:ph idx="4" type="body"/>
          </p:nvPr>
        </p:nvSpPr>
        <p:spPr>
          <a:xfrm>
            <a:off x="6217920" y="2002471"/>
            <a:ext cx="4937760" cy="3378200"/>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latin typeface="Calibri"/>
                <a:ea typeface="Calibri"/>
                <a:cs typeface="Calibri"/>
                <a:sym typeface="Calibri"/>
              </a:rPr>
              <a:t>Quan hệ Extend được sử dụng khi có một Use Case được tạo ra để bổ sung chức năng cho một Use Case có sẵn và được sử dụng trong một điều kiện nhất định nào đó.</a:t>
            </a:r>
            <a:endParaRPr/>
          </a:p>
          <a:p>
            <a:pPr indent="-304788" lvl="0" marL="640064" rtl="0" algn="l">
              <a:lnSpc>
                <a:spcPct val="90000"/>
              </a:lnSpc>
              <a:spcBef>
                <a:spcPts val="1400"/>
              </a:spcBef>
              <a:spcAft>
                <a:spcPts val="0"/>
              </a:spcAft>
              <a:buSzPts val="2400"/>
              <a:buNone/>
            </a:pPr>
            <a:r>
              <a:t/>
            </a:r>
            <a:endParaRPr sz="2400"/>
          </a:p>
        </p:txBody>
      </p:sp>
      <p:pic>
        <p:nvPicPr>
          <p:cNvPr id="2386" name="Google Shape;2386;p118"/>
          <p:cNvPicPr preferRelativeResize="0"/>
          <p:nvPr/>
        </p:nvPicPr>
        <p:blipFill rotWithShape="1">
          <a:blip r:embed="rId3">
            <a:alphaModFix/>
          </a:blip>
          <a:srcRect b="0" l="0" r="0" t="0"/>
          <a:stretch/>
        </p:blipFill>
        <p:spPr>
          <a:xfrm>
            <a:off x="1466866" y="4494414"/>
            <a:ext cx="4198589" cy="808573"/>
          </a:xfrm>
          <a:prstGeom prst="rect">
            <a:avLst/>
          </a:prstGeom>
          <a:noFill/>
          <a:ln>
            <a:noFill/>
          </a:ln>
        </p:spPr>
      </p:pic>
      <p:pic>
        <p:nvPicPr>
          <p:cNvPr id="2387" name="Google Shape;2387;p118"/>
          <p:cNvPicPr preferRelativeResize="0"/>
          <p:nvPr/>
        </p:nvPicPr>
        <p:blipFill rotWithShape="1">
          <a:blip r:embed="rId4">
            <a:alphaModFix/>
          </a:blip>
          <a:srcRect b="0" l="0" r="0" t="0"/>
          <a:stretch/>
        </p:blipFill>
        <p:spPr>
          <a:xfrm>
            <a:off x="6610136" y="4137106"/>
            <a:ext cx="4396121" cy="1899236"/>
          </a:xfrm>
          <a:prstGeom prst="rect">
            <a:avLst/>
          </a:prstGeom>
          <a:noFill/>
          <a:ln>
            <a:noFill/>
          </a:ln>
        </p:spPr>
      </p:pic>
      <p:sp>
        <p:nvSpPr>
          <p:cNvPr id="2388" name="Google Shape;2388;p11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2" name="Shape 2392"/>
        <p:cNvGrpSpPr/>
        <p:nvPr/>
      </p:nvGrpSpPr>
      <p:grpSpPr>
        <a:xfrm>
          <a:off x="0" y="0"/>
          <a:ext cx="0" cy="0"/>
          <a:chOff x="0" y="0"/>
          <a:chExt cx="0" cy="0"/>
        </a:xfrm>
      </p:grpSpPr>
      <p:sp>
        <p:nvSpPr>
          <p:cNvPr id="2393" name="Google Shape;2393;p119"/>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19"/>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5" name="Google Shape;2395;p119"/>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396" name="Google Shape;2396;p119"/>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7" name="Google Shape;2397;p119"/>
          <p:cNvSpPr txBox="1"/>
          <p:nvPr>
            <p:ph type="title"/>
          </p:nvPr>
        </p:nvSpPr>
        <p:spPr>
          <a:xfrm>
            <a:off x="8141114" y="639101"/>
            <a:ext cx="3401961" cy="36860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100"/>
              <a:buFont typeface="Calibri"/>
              <a:buNone/>
            </a:pPr>
            <a:r>
              <a:rPr b="1" lang="en-US" sz="6100">
                <a:solidFill>
                  <a:srgbClr val="262626"/>
                </a:solidFill>
              </a:rPr>
              <a:t>6.6 Phân biệt Include và Extend</a:t>
            </a:r>
            <a:endParaRPr/>
          </a:p>
        </p:txBody>
      </p:sp>
      <p:pic>
        <p:nvPicPr>
          <p:cNvPr descr="A close up of a map&#10;&#10;Description automatically generated" id="2398" name="Google Shape;2398;p119"/>
          <p:cNvPicPr preferRelativeResize="0"/>
          <p:nvPr>
            <p:ph idx="1" type="body"/>
          </p:nvPr>
        </p:nvPicPr>
        <p:blipFill rotWithShape="1">
          <a:blip r:embed="rId3">
            <a:alphaModFix/>
          </a:blip>
          <a:srcRect b="0" l="0" r="0" t="0"/>
          <a:stretch/>
        </p:blipFill>
        <p:spPr>
          <a:xfrm>
            <a:off x="634004" y="993637"/>
            <a:ext cx="6912217" cy="4347043"/>
          </a:xfrm>
          <a:prstGeom prst="rect">
            <a:avLst/>
          </a:prstGeom>
          <a:noFill/>
          <a:ln>
            <a:noFill/>
          </a:ln>
        </p:spPr>
      </p:pic>
      <p:cxnSp>
        <p:nvCxnSpPr>
          <p:cNvPr id="2399" name="Google Shape;2399;p119"/>
          <p:cNvCxnSpPr/>
          <p:nvPr/>
        </p:nvCxnSpPr>
        <p:spPr>
          <a:xfrm>
            <a:off x="8209305" y="4343400"/>
            <a:ext cx="32004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400" name="Google Shape;2400;p119"/>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1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1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12"/>
          <p:cNvGrpSpPr/>
          <p:nvPr/>
        </p:nvGrpSpPr>
        <p:grpSpPr>
          <a:xfrm>
            <a:off x="2080498" y="3694594"/>
            <a:ext cx="8122443" cy="1128117"/>
            <a:chOff x="2778" y="2145274"/>
            <a:chExt cx="8122443" cy="1128117"/>
          </a:xfrm>
        </p:grpSpPr>
        <p:sp>
          <p:nvSpPr>
            <p:cNvPr id="628" name="Google Shape;628;p12"/>
            <p:cNvSpPr/>
            <p:nvPr/>
          </p:nvSpPr>
          <p:spPr>
            <a:xfrm>
              <a:off x="2778"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
            <p:cNvSpPr txBox="1"/>
            <p:nvPr/>
          </p:nvSpPr>
          <p:spPr>
            <a:xfrm>
              <a:off x="24806"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Viết hồ sơ dự án</a:t>
              </a:r>
              <a:endParaRPr/>
            </a:p>
          </p:txBody>
        </p:sp>
        <p:sp>
          <p:nvSpPr>
            <p:cNvPr id="630" name="Google Shape;630;p12"/>
            <p:cNvSpPr/>
            <p:nvPr/>
          </p:nvSpPr>
          <p:spPr>
            <a:xfrm>
              <a:off x="830064"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2"/>
            <p:cNvSpPr txBox="1"/>
            <p:nvPr/>
          </p:nvSpPr>
          <p:spPr>
            <a:xfrm>
              <a:off x="830064"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32" name="Google Shape;632;p12"/>
            <p:cNvSpPr/>
            <p:nvPr/>
          </p:nvSpPr>
          <p:spPr>
            <a:xfrm>
              <a:off x="1055687"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txBox="1"/>
            <p:nvPr/>
          </p:nvSpPr>
          <p:spPr>
            <a:xfrm>
              <a:off x="1077715"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Bán hàng</a:t>
              </a:r>
              <a:endParaRPr/>
            </a:p>
          </p:txBody>
        </p:sp>
        <p:sp>
          <p:nvSpPr>
            <p:cNvPr id="634" name="Google Shape;634;p12"/>
            <p:cNvSpPr/>
            <p:nvPr/>
          </p:nvSpPr>
          <p:spPr>
            <a:xfrm>
              <a:off x="1882973"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
            <p:cNvSpPr txBox="1"/>
            <p:nvPr/>
          </p:nvSpPr>
          <p:spPr>
            <a:xfrm>
              <a:off x="1882973"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36" name="Google Shape;636;p12"/>
            <p:cNvSpPr/>
            <p:nvPr/>
          </p:nvSpPr>
          <p:spPr>
            <a:xfrm>
              <a:off x="2108596"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2"/>
            <p:cNvSpPr txBox="1"/>
            <p:nvPr/>
          </p:nvSpPr>
          <p:spPr>
            <a:xfrm>
              <a:off x="2130624"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Khảo sát yêu cầu</a:t>
              </a:r>
              <a:endParaRPr/>
            </a:p>
          </p:txBody>
        </p:sp>
        <p:sp>
          <p:nvSpPr>
            <p:cNvPr id="638" name="Google Shape;638;p12"/>
            <p:cNvSpPr/>
            <p:nvPr/>
          </p:nvSpPr>
          <p:spPr>
            <a:xfrm>
              <a:off x="2935882"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2"/>
            <p:cNvSpPr txBox="1"/>
            <p:nvPr/>
          </p:nvSpPr>
          <p:spPr>
            <a:xfrm>
              <a:off x="2935882"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40" name="Google Shape;640;p12"/>
            <p:cNvSpPr/>
            <p:nvPr/>
          </p:nvSpPr>
          <p:spPr>
            <a:xfrm>
              <a:off x="3161506"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
            <p:cNvSpPr txBox="1"/>
            <p:nvPr/>
          </p:nvSpPr>
          <p:spPr>
            <a:xfrm>
              <a:off x="3183534"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Phân tích thiết kế</a:t>
              </a:r>
              <a:endParaRPr/>
            </a:p>
          </p:txBody>
        </p:sp>
        <p:sp>
          <p:nvSpPr>
            <p:cNvPr id="642" name="Google Shape;642;p12"/>
            <p:cNvSpPr/>
            <p:nvPr/>
          </p:nvSpPr>
          <p:spPr>
            <a:xfrm>
              <a:off x="3988792"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2"/>
            <p:cNvSpPr txBox="1"/>
            <p:nvPr/>
          </p:nvSpPr>
          <p:spPr>
            <a:xfrm>
              <a:off x="3988792"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44" name="Google Shape;644;p12"/>
            <p:cNvSpPr/>
            <p:nvPr/>
          </p:nvSpPr>
          <p:spPr>
            <a:xfrm>
              <a:off x="4214415"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
            <p:cNvSpPr txBox="1"/>
            <p:nvPr/>
          </p:nvSpPr>
          <p:spPr>
            <a:xfrm>
              <a:off x="4236443"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Lập trình</a:t>
              </a:r>
              <a:endParaRPr/>
            </a:p>
          </p:txBody>
        </p:sp>
        <p:sp>
          <p:nvSpPr>
            <p:cNvPr id="646" name="Google Shape;646;p12"/>
            <p:cNvSpPr/>
            <p:nvPr/>
          </p:nvSpPr>
          <p:spPr>
            <a:xfrm>
              <a:off x="5041701"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2"/>
            <p:cNvSpPr txBox="1"/>
            <p:nvPr/>
          </p:nvSpPr>
          <p:spPr>
            <a:xfrm>
              <a:off x="5041701"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48" name="Google Shape;648;p12"/>
            <p:cNvSpPr/>
            <p:nvPr/>
          </p:nvSpPr>
          <p:spPr>
            <a:xfrm>
              <a:off x="5267324"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txBox="1"/>
            <p:nvPr/>
          </p:nvSpPr>
          <p:spPr>
            <a:xfrm>
              <a:off x="5289352"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Kiểm thử</a:t>
              </a:r>
              <a:endParaRPr/>
            </a:p>
          </p:txBody>
        </p:sp>
        <p:sp>
          <p:nvSpPr>
            <p:cNvPr id="650" name="Google Shape;650;p12"/>
            <p:cNvSpPr/>
            <p:nvPr/>
          </p:nvSpPr>
          <p:spPr>
            <a:xfrm>
              <a:off x="6094610"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
            <p:cNvSpPr txBox="1"/>
            <p:nvPr/>
          </p:nvSpPr>
          <p:spPr>
            <a:xfrm>
              <a:off x="6094610"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52" name="Google Shape;652;p12"/>
            <p:cNvSpPr/>
            <p:nvPr/>
          </p:nvSpPr>
          <p:spPr>
            <a:xfrm>
              <a:off x="6320234"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
            <p:cNvSpPr txBox="1"/>
            <p:nvPr/>
          </p:nvSpPr>
          <p:spPr>
            <a:xfrm>
              <a:off x="6342262"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Triển khai</a:t>
              </a:r>
              <a:endParaRPr/>
            </a:p>
          </p:txBody>
        </p:sp>
        <p:sp>
          <p:nvSpPr>
            <p:cNvPr id="654" name="Google Shape;654;p12"/>
            <p:cNvSpPr/>
            <p:nvPr/>
          </p:nvSpPr>
          <p:spPr>
            <a:xfrm>
              <a:off x="7147520" y="2616075"/>
              <a:ext cx="159440" cy="18651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2"/>
            <p:cNvSpPr txBox="1"/>
            <p:nvPr/>
          </p:nvSpPr>
          <p:spPr>
            <a:xfrm>
              <a:off x="7147520" y="2653378"/>
              <a:ext cx="111608" cy="1119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800">
                <a:solidFill>
                  <a:schemeClr val="lt1"/>
                </a:solidFill>
                <a:latin typeface="Calibri"/>
                <a:ea typeface="Calibri"/>
                <a:cs typeface="Calibri"/>
                <a:sym typeface="Calibri"/>
              </a:endParaRPr>
            </a:p>
          </p:txBody>
        </p:sp>
        <p:sp>
          <p:nvSpPr>
            <p:cNvPr id="656" name="Google Shape;656;p12"/>
            <p:cNvSpPr/>
            <p:nvPr/>
          </p:nvSpPr>
          <p:spPr>
            <a:xfrm>
              <a:off x="7373143" y="2145274"/>
              <a:ext cx="752078" cy="1128117"/>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
            <p:cNvSpPr txBox="1"/>
            <p:nvPr/>
          </p:nvSpPr>
          <p:spPr>
            <a:xfrm>
              <a:off x="7395171" y="2167302"/>
              <a:ext cx="708022" cy="1084061"/>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Chăm sóc sau bán</a:t>
              </a:r>
              <a:endParaRPr/>
            </a:p>
          </p:txBody>
        </p:sp>
      </p:grpSp>
      <p:grpSp>
        <p:nvGrpSpPr>
          <p:cNvPr id="658" name="Google Shape;658;p12"/>
          <p:cNvGrpSpPr/>
          <p:nvPr/>
        </p:nvGrpSpPr>
        <p:grpSpPr>
          <a:xfrm>
            <a:off x="830221" y="3690659"/>
            <a:ext cx="1247503" cy="1289954"/>
            <a:chOff x="784498" y="2805248"/>
            <a:chExt cx="1247502" cy="1289955"/>
          </a:xfrm>
        </p:grpSpPr>
        <p:pic>
          <p:nvPicPr>
            <p:cNvPr descr="School boy" id="659" name="Google Shape;659;p12"/>
            <p:cNvPicPr preferRelativeResize="0"/>
            <p:nvPr/>
          </p:nvPicPr>
          <p:blipFill rotWithShape="1">
            <a:blip r:embed="rId3">
              <a:alphaModFix/>
            </a:blip>
            <a:srcRect b="0" l="0" r="0" t="0"/>
            <a:stretch/>
          </p:blipFill>
          <p:spPr>
            <a:xfrm>
              <a:off x="784498" y="2805248"/>
              <a:ext cx="1247502" cy="1247502"/>
            </a:xfrm>
            <a:prstGeom prst="rect">
              <a:avLst/>
            </a:prstGeom>
            <a:noFill/>
            <a:ln>
              <a:noFill/>
            </a:ln>
          </p:spPr>
        </p:pic>
        <p:sp>
          <p:nvSpPr>
            <p:cNvPr id="660" name="Google Shape;660;p12"/>
            <p:cNvSpPr txBox="1"/>
            <p:nvPr/>
          </p:nvSpPr>
          <p:spPr>
            <a:xfrm>
              <a:off x="983706" y="3864371"/>
              <a:ext cx="84908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Khách hàng</a:t>
              </a:r>
              <a:endParaRPr sz="1800">
                <a:solidFill>
                  <a:schemeClr val="dk1"/>
                </a:solidFill>
                <a:latin typeface="Calibri"/>
                <a:ea typeface="Calibri"/>
                <a:cs typeface="Calibri"/>
                <a:sym typeface="Calibri"/>
              </a:endParaRPr>
            </a:p>
          </p:txBody>
        </p:sp>
      </p:grpSp>
      <p:grpSp>
        <p:nvGrpSpPr>
          <p:cNvPr id="661" name="Google Shape;661;p12"/>
          <p:cNvGrpSpPr/>
          <p:nvPr/>
        </p:nvGrpSpPr>
        <p:grpSpPr>
          <a:xfrm>
            <a:off x="10205723" y="3575243"/>
            <a:ext cx="1247503" cy="1289954"/>
            <a:chOff x="784498" y="2805248"/>
            <a:chExt cx="1247502" cy="1289955"/>
          </a:xfrm>
        </p:grpSpPr>
        <p:pic>
          <p:nvPicPr>
            <p:cNvPr descr="School boy" id="662" name="Google Shape;662;p12"/>
            <p:cNvPicPr preferRelativeResize="0"/>
            <p:nvPr/>
          </p:nvPicPr>
          <p:blipFill rotWithShape="1">
            <a:blip r:embed="rId3">
              <a:alphaModFix/>
            </a:blip>
            <a:srcRect b="0" l="0" r="0" t="0"/>
            <a:stretch/>
          </p:blipFill>
          <p:spPr>
            <a:xfrm>
              <a:off x="784498" y="2805248"/>
              <a:ext cx="1247502" cy="1247502"/>
            </a:xfrm>
            <a:prstGeom prst="rect">
              <a:avLst/>
            </a:prstGeom>
            <a:noFill/>
            <a:ln>
              <a:noFill/>
            </a:ln>
          </p:spPr>
        </p:pic>
        <p:sp>
          <p:nvSpPr>
            <p:cNvPr id="663" name="Google Shape;663;p12"/>
            <p:cNvSpPr txBox="1"/>
            <p:nvPr/>
          </p:nvSpPr>
          <p:spPr>
            <a:xfrm>
              <a:off x="983706" y="3864371"/>
              <a:ext cx="84908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alibri"/>
                  <a:ea typeface="Calibri"/>
                  <a:cs typeface="Calibri"/>
                  <a:sym typeface="Calibri"/>
                </a:rPr>
                <a:t>Khách hàng</a:t>
              </a:r>
              <a:endParaRPr sz="1800">
                <a:solidFill>
                  <a:schemeClr val="dk1"/>
                </a:solidFill>
                <a:latin typeface="Calibri"/>
                <a:ea typeface="Calibri"/>
                <a:cs typeface="Calibri"/>
                <a:sym typeface="Calibri"/>
              </a:endParaRPr>
            </a:p>
          </p:txBody>
        </p:sp>
      </p:grpSp>
      <p:grpSp>
        <p:nvGrpSpPr>
          <p:cNvPr id="664" name="Google Shape;664;p12"/>
          <p:cNvGrpSpPr/>
          <p:nvPr/>
        </p:nvGrpSpPr>
        <p:grpSpPr>
          <a:xfrm>
            <a:off x="4010334" y="4815500"/>
            <a:ext cx="1259639" cy="1216702"/>
            <a:chOff x="3964611" y="4052750"/>
            <a:chExt cx="1259638" cy="1216702"/>
          </a:xfrm>
        </p:grpSpPr>
        <p:pic>
          <p:nvPicPr>
            <p:cNvPr descr="School girl" id="665" name="Google Shape;665;p12"/>
            <p:cNvPicPr preferRelativeResize="0"/>
            <p:nvPr/>
          </p:nvPicPr>
          <p:blipFill rotWithShape="1">
            <a:blip r:embed="rId4">
              <a:alphaModFix/>
            </a:blip>
            <a:srcRect b="0" l="0" r="0" t="0"/>
            <a:stretch/>
          </p:blipFill>
          <p:spPr>
            <a:xfrm>
              <a:off x="4144259" y="4052750"/>
              <a:ext cx="844052" cy="681044"/>
            </a:xfrm>
            <a:prstGeom prst="rect">
              <a:avLst/>
            </a:prstGeom>
            <a:noFill/>
            <a:ln>
              <a:noFill/>
            </a:ln>
          </p:spPr>
        </p:pic>
        <p:sp>
          <p:nvSpPr>
            <p:cNvPr id="666" name="Google Shape;666;p12"/>
            <p:cNvSpPr txBox="1"/>
            <p:nvPr/>
          </p:nvSpPr>
          <p:spPr>
            <a:xfrm>
              <a:off x="3964611" y="4807787"/>
              <a:ext cx="12596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Business Analysis (BA)</a:t>
              </a:r>
              <a:endParaRPr/>
            </a:p>
          </p:txBody>
        </p:sp>
      </p:grpSp>
      <p:sp>
        <p:nvSpPr>
          <p:cNvPr id="667" name="Google Shape;667;p12"/>
          <p:cNvSpPr txBox="1"/>
          <p:nvPr/>
        </p:nvSpPr>
        <p:spPr>
          <a:xfrm>
            <a:off x="5041876" y="5527189"/>
            <a:ext cx="12337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Structure Achitech</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UI/UX Designer</a:t>
            </a:r>
            <a:endParaRPr/>
          </a:p>
        </p:txBody>
      </p:sp>
      <p:sp>
        <p:nvSpPr>
          <p:cNvPr id="668" name="Google Shape;668;p12"/>
          <p:cNvSpPr/>
          <p:nvPr/>
        </p:nvSpPr>
        <p:spPr>
          <a:xfrm rot="5400000">
            <a:off x="5935611" y="1789347"/>
            <a:ext cx="402119" cy="3152196"/>
          </a:xfrm>
          <a:prstGeom prst="leftBrace">
            <a:avLst>
              <a:gd fmla="val 8333" name="adj1"/>
              <a:gd fmla="val 50810" name="adj2"/>
            </a:avLst>
          </a:prstGeom>
          <a:noFill/>
          <a:ln cap="flat" cmpd="sng" w="25400">
            <a:solidFill>
              <a:schemeClr val="accent6"/>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9" name="Google Shape;669;p12"/>
          <p:cNvGrpSpPr/>
          <p:nvPr/>
        </p:nvGrpSpPr>
        <p:grpSpPr>
          <a:xfrm>
            <a:off x="5269041" y="1861744"/>
            <a:ext cx="1607643" cy="1183190"/>
            <a:chOff x="5302973" y="979142"/>
            <a:chExt cx="1607642" cy="1183191"/>
          </a:xfrm>
        </p:grpSpPr>
        <p:pic>
          <p:nvPicPr>
            <p:cNvPr descr="Marketing" id="670" name="Google Shape;670;p12"/>
            <p:cNvPicPr preferRelativeResize="0"/>
            <p:nvPr/>
          </p:nvPicPr>
          <p:blipFill rotWithShape="1">
            <a:blip r:embed="rId5">
              <a:alphaModFix/>
            </a:blip>
            <a:srcRect b="0" l="0" r="0" t="0"/>
            <a:stretch/>
          </p:blipFill>
          <p:spPr>
            <a:xfrm>
              <a:off x="5660418" y="979142"/>
              <a:ext cx="914400" cy="914400"/>
            </a:xfrm>
            <a:prstGeom prst="rect">
              <a:avLst/>
            </a:prstGeom>
            <a:noFill/>
            <a:ln>
              <a:noFill/>
            </a:ln>
          </p:spPr>
        </p:pic>
        <p:sp>
          <p:nvSpPr>
            <p:cNvPr id="671" name="Google Shape;671;p12"/>
            <p:cNvSpPr txBox="1"/>
            <p:nvPr/>
          </p:nvSpPr>
          <p:spPr>
            <a:xfrm>
              <a:off x="5302973" y="1885334"/>
              <a:ext cx="160764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Project Manager (PM)</a:t>
              </a:r>
              <a:endParaRPr/>
            </a:p>
          </p:txBody>
        </p:sp>
      </p:grpSp>
      <p:grpSp>
        <p:nvGrpSpPr>
          <p:cNvPr id="672" name="Google Shape;672;p12"/>
          <p:cNvGrpSpPr/>
          <p:nvPr/>
        </p:nvGrpSpPr>
        <p:grpSpPr>
          <a:xfrm>
            <a:off x="8368170" y="4820140"/>
            <a:ext cx="937172" cy="957107"/>
            <a:chOff x="8968493" y="4111400"/>
            <a:chExt cx="1191507" cy="1237719"/>
          </a:xfrm>
        </p:grpSpPr>
        <p:sp>
          <p:nvSpPr>
            <p:cNvPr id="673" name="Google Shape;673;p12"/>
            <p:cNvSpPr txBox="1"/>
            <p:nvPr/>
          </p:nvSpPr>
          <p:spPr>
            <a:xfrm>
              <a:off x="8968493" y="4990907"/>
              <a:ext cx="1191507" cy="3582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Deployer</a:t>
              </a:r>
              <a:endParaRPr/>
            </a:p>
          </p:txBody>
        </p:sp>
        <p:pic>
          <p:nvPicPr>
            <p:cNvPr descr="Teacher" id="674" name="Google Shape;674;p12"/>
            <p:cNvPicPr preferRelativeResize="0"/>
            <p:nvPr/>
          </p:nvPicPr>
          <p:blipFill rotWithShape="1">
            <a:blip r:embed="rId6">
              <a:alphaModFix/>
            </a:blip>
            <a:srcRect b="0" l="0" r="0" t="0"/>
            <a:stretch/>
          </p:blipFill>
          <p:spPr>
            <a:xfrm>
              <a:off x="9059069" y="4111400"/>
              <a:ext cx="914400" cy="914400"/>
            </a:xfrm>
            <a:prstGeom prst="rect">
              <a:avLst/>
            </a:prstGeom>
            <a:noFill/>
            <a:ln>
              <a:noFill/>
            </a:ln>
          </p:spPr>
        </p:pic>
      </p:grpSp>
      <p:grpSp>
        <p:nvGrpSpPr>
          <p:cNvPr id="675" name="Google Shape;675;p12"/>
          <p:cNvGrpSpPr/>
          <p:nvPr/>
        </p:nvGrpSpPr>
        <p:grpSpPr>
          <a:xfrm>
            <a:off x="1887016" y="1872080"/>
            <a:ext cx="1607643" cy="1208314"/>
            <a:chOff x="2240201" y="954018"/>
            <a:chExt cx="1607642" cy="1208313"/>
          </a:xfrm>
        </p:grpSpPr>
        <p:sp>
          <p:nvSpPr>
            <p:cNvPr id="676" name="Google Shape;676;p12"/>
            <p:cNvSpPr txBox="1"/>
            <p:nvPr/>
          </p:nvSpPr>
          <p:spPr>
            <a:xfrm>
              <a:off x="2240201" y="1885332"/>
              <a:ext cx="160764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Back Office</a:t>
              </a:r>
              <a:endParaRPr/>
            </a:p>
          </p:txBody>
        </p:sp>
        <p:pic>
          <p:nvPicPr>
            <p:cNvPr descr="Child with balloon" id="677" name="Google Shape;677;p12"/>
            <p:cNvPicPr preferRelativeResize="0"/>
            <p:nvPr/>
          </p:nvPicPr>
          <p:blipFill rotWithShape="1">
            <a:blip r:embed="rId7">
              <a:alphaModFix/>
            </a:blip>
            <a:srcRect b="0" l="0" r="0" t="0"/>
            <a:stretch/>
          </p:blipFill>
          <p:spPr>
            <a:xfrm>
              <a:off x="2526566" y="954018"/>
              <a:ext cx="914400" cy="914400"/>
            </a:xfrm>
            <a:prstGeom prst="rect">
              <a:avLst/>
            </a:prstGeom>
            <a:noFill/>
            <a:ln>
              <a:noFill/>
            </a:ln>
          </p:spPr>
        </p:pic>
      </p:grpSp>
      <p:grpSp>
        <p:nvGrpSpPr>
          <p:cNvPr id="678" name="Google Shape;678;p12"/>
          <p:cNvGrpSpPr/>
          <p:nvPr/>
        </p:nvGrpSpPr>
        <p:grpSpPr>
          <a:xfrm>
            <a:off x="6996979" y="1804592"/>
            <a:ext cx="1607643" cy="1191399"/>
            <a:chOff x="8506707" y="979142"/>
            <a:chExt cx="1607642" cy="1191399"/>
          </a:xfrm>
        </p:grpSpPr>
        <p:sp>
          <p:nvSpPr>
            <p:cNvPr id="679" name="Google Shape;679;p12"/>
            <p:cNvSpPr txBox="1"/>
            <p:nvPr/>
          </p:nvSpPr>
          <p:spPr>
            <a:xfrm>
              <a:off x="8506707" y="1893542"/>
              <a:ext cx="160764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IT Infrastructure</a:t>
              </a:r>
              <a:endParaRPr/>
            </a:p>
          </p:txBody>
        </p:sp>
        <p:pic>
          <p:nvPicPr>
            <p:cNvPr descr="Puzzle pieces" id="680" name="Google Shape;680;p12"/>
            <p:cNvPicPr preferRelativeResize="0"/>
            <p:nvPr/>
          </p:nvPicPr>
          <p:blipFill rotWithShape="1">
            <a:blip r:embed="rId8">
              <a:alphaModFix/>
            </a:blip>
            <a:srcRect b="0" l="0" r="0" t="0"/>
            <a:stretch/>
          </p:blipFill>
          <p:spPr>
            <a:xfrm>
              <a:off x="8948130" y="979142"/>
              <a:ext cx="914400" cy="914400"/>
            </a:xfrm>
            <a:prstGeom prst="rect">
              <a:avLst/>
            </a:prstGeom>
            <a:noFill/>
            <a:ln>
              <a:noFill/>
            </a:ln>
          </p:spPr>
        </p:pic>
      </p:grpSp>
      <p:grpSp>
        <p:nvGrpSpPr>
          <p:cNvPr id="681" name="Google Shape;681;p12"/>
          <p:cNvGrpSpPr/>
          <p:nvPr/>
        </p:nvGrpSpPr>
        <p:grpSpPr>
          <a:xfrm>
            <a:off x="3434233" y="1842876"/>
            <a:ext cx="1607643" cy="1411344"/>
            <a:chOff x="3716980" y="935655"/>
            <a:chExt cx="1607642" cy="1411343"/>
          </a:xfrm>
        </p:grpSpPr>
        <p:sp>
          <p:nvSpPr>
            <p:cNvPr id="682" name="Google Shape;682;p12"/>
            <p:cNvSpPr txBox="1"/>
            <p:nvPr/>
          </p:nvSpPr>
          <p:spPr>
            <a:xfrm>
              <a:off x="3716980" y="1885333"/>
              <a:ext cx="16076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Quality Asurrance (QA)</a:t>
              </a:r>
              <a:endParaRPr/>
            </a:p>
          </p:txBody>
        </p:sp>
        <p:pic>
          <p:nvPicPr>
            <p:cNvPr descr="Decision chart" id="683" name="Google Shape;683;p12"/>
            <p:cNvPicPr preferRelativeResize="0"/>
            <p:nvPr/>
          </p:nvPicPr>
          <p:blipFill rotWithShape="1">
            <a:blip r:embed="rId9">
              <a:alphaModFix/>
            </a:blip>
            <a:srcRect b="0" l="0" r="0" t="0"/>
            <a:stretch/>
          </p:blipFill>
          <p:spPr>
            <a:xfrm>
              <a:off x="3998265" y="935655"/>
              <a:ext cx="914400" cy="914400"/>
            </a:xfrm>
            <a:prstGeom prst="rect">
              <a:avLst/>
            </a:prstGeom>
            <a:noFill/>
            <a:ln>
              <a:noFill/>
            </a:ln>
          </p:spPr>
        </p:pic>
      </p:grpSp>
      <p:grpSp>
        <p:nvGrpSpPr>
          <p:cNvPr id="684" name="Google Shape;684;p12"/>
          <p:cNvGrpSpPr/>
          <p:nvPr/>
        </p:nvGrpSpPr>
        <p:grpSpPr>
          <a:xfrm>
            <a:off x="6264306" y="4828156"/>
            <a:ext cx="937172" cy="1016399"/>
            <a:chOff x="5511041" y="4034723"/>
            <a:chExt cx="1191507" cy="1314393"/>
          </a:xfrm>
        </p:grpSpPr>
        <p:sp>
          <p:nvSpPr>
            <p:cNvPr id="685" name="Google Shape;685;p12"/>
            <p:cNvSpPr txBox="1"/>
            <p:nvPr/>
          </p:nvSpPr>
          <p:spPr>
            <a:xfrm>
              <a:off x="5511041" y="4990905"/>
              <a:ext cx="1191507" cy="358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Developer</a:t>
              </a:r>
              <a:endParaRPr/>
            </a:p>
          </p:txBody>
        </p:sp>
        <p:pic>
          <p:nvPicPr>
            <p:cNvPr descr="Person eating" id="686" name="Google Shape;686;p12"/>
            <p:cNvPicPr preferRelativeResize="0"/>
            <p:nvPr/>
          </p:nvPicPr>
          <p:blipFill rotWithShape="1">
            <a:blip r:embed="rId10">
              <a:alphaModFix/>
            </a:blip>
            <a:srcRect b="0" l="0" r="0" t="0"/>
            <a:stretch/>
          </p:blipFill>
          <p:spPr>
            <a:xfrm>
              <a:off x="5649594" y="4034723"/>
              <a:ext cx="914400" cy="914400"/>
            </a:xfrm>
            <a:prstGeom prst="rect">
              <a:avLst/>
            </a:prstGeom>
            <a:noFill/>
            <a:ln>
              <a:noFill/>
            </a:ln>
          </p:spPr>
        </p:pic>
      </p:grpSp>
      <p:grpSp>
        <p:nvGrpSpPr>
          <p:cNvPr id="687" name="Google Shape;687;p12"/>
          <p:cNvGrpSpPr/>
          <p:nvPr/>
        </p:nvGrpSpPr>
        <p:grpSpPr>
          <a:xfrm>
            <a:off x="8477617" y="1893628"/>
            <a:ext cx="1607643" cy="1083458"/>
            <a:chOff x="6966365" y="1078875"/>
            <a:chExt cx="1607642" cy="1083457"/>
          </a:xfrm>
        </p:grpSpPr>
        <p:sp>
          <p:nvSpPr>
            <p:cNvPr id="688" name="Google Shape;688;p12"/>
            <p:cNvSpPr txBox="1"/>
            <p:nvPr/>
          </p:nvSpPr>
          <p:spPr>
            <a:xfrm>
              <a:off x="6966365" y="1885333"/>
              <a:ext cx="160764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Security Engineer</a:t>
              </a:r>
              <a:endParaRPr/>
            </a:p>
          </p:txBody>
        </p:sp>
        <p:pic>
          <p:nvPicPr>
            <p:cNvPr descr="Lock" id="689" name="Google Shape;689;p12"/>
            <p:cNvPicPr preferRelativeResize="0"/>
            <p:nvPr/>
          </p:nvPicPr>
          <p:blipFill rotWithShape="1">
            <a:blip r:embed="rId11">
              <a:alphaModFix/>
            </a:blip>
            <a:srcRect b="0" l="0" r="0" t="0"/>
            <a:stretch/>
          </p:blipFill>
          <p:spPr>
            <a:xfrm>
              <a:off x="7279336" y="1078875"/>
              <a:ext cx="914400" cy="914400"/>
            </a:xfrm>
            <a:prstGeom prst="rect">
              <a:avLst/>
            </a:prstGeom>
            <a:noFill/>
            <a:ln>
              <a:noFill/>
            </a:ln>
          </p:spPr>
        </p:pic>
      </p:grpSp>
      <p:grpSp>
        <p:nvGrpSpPr>
          <p:cNvPr id="690" name="Google Shape;690;p12"/>
          <p:cNvGrpSpPr/>
          <p:nvPr/>
        </p:nvGrpSpPr>
        <p:grpSpPr>
          <a:xfrm>
            <a:off x="7291707" y="4815501"/>
            <a:ext cx="937172" cy="972220"/>
            <a:chOff x="7315200" y="4111400"/>
            <a:chExt cx="1191507" cy="1257262"/>
          </a:xfrm>
        </p:grpSpPr>
        <p:sp>
          <p:nvSpPr>
            <p:cNvPr id="691" name="Google Shape;691;p12"/>
            <p:cNvSpPr txBox="1"/>
            <p:nvPr/>
          </p:nvSpPr>
          <p:spPr>
            <a:xfrm>
              <a:off x="7315200" y="5010451"/>
              <a:ext cx="1191507" cy="358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Tester (QC)</a:t>
              </a:r>
              <a:endParaRPr/>
            </a:p>
          </p:txBody>
        </p:sp>
        <p:pic>
          <p:nvPicPr>
            <p:cNvPr descr="Research" id="692" name="Google Shape;692;p12"/>
            <p:cNvPicPr preferRelativeResize="0"/>
            <p:nvPr/>
          </p:nvPicPr>
          <p:blipFill rotWithShape="1">
            <a:blip r:embed="rId12">
              <a:alphaModFix/>
            </a:blip>
            <a:srcRect b="0" l="0" r="0" t="0"/>
            <a:stretch/>
          </p:blipFill>
          <p:spPr>
            <a:xfrm>
              <a:off x="7399867" y="4111400"/>
              <a:ext cx="914400" cy="914400"/>
            </a:xfrm>
            <a:prstGeom prst="rect">
              <a:avLst/>
            </a:prstGeom>
            <a:noFill/>
            <a:ln>
              <a:noFill/>
            </a:ln>
          </p:spPr>
        </p:pic>
      </p:grpSp>
      <p:grpSp>
        <p:nvGrpSpPr>
          <p:cNvPr id="693" name="Google Shape;693;p12"/>
          <p:cNvGrpSpPr/>
          <p:nvPr/>
        </p:nvGrpSpPr>
        <p:grpSpPr>
          <a:xfrm>
            <a:off x="2006666" y="4787140"/>
            <a:ext cx="920627" cy="1023175"/>
            <a:chOff x="3133687" y="4100697"/>
            <a:chExt cx="826650" cy="860977"/>
          </a:xfrm>
        </p:grpSpPr>
        <p:pic>
          <p:nvPicPr>
            <p:cNvPr descr="Boardroom" id="694" name="Google Shape;694;p12"/>
            <p:cNvPicPr preferRelativeResize="0"/>
            <p:nvPr/>
          </p:nvPicPr>
          <p:blipFill rotWithShape="1">
            <a:blip r:embed="rId13">
              <a:alphaModFix/>
            </a:blip>
            <a:srcRect b="0" l="0" r="0" t="0"/>
            <a:stretch/>
          </p:blipFill>
          <p:spPr>
            <a:xfrm>
              <a:off x="3168323" y="4100697"/>
              <a:ext cx="719215" cy="707090"/>
            </a:xfrm>
            <a:prstGeom prst="rect">
              <a:avLst/>
            </a:prstGeom>
            <a:noFill/>
            <a:ln>
              <a:noFill/>
            </a:ln>
          </p:spPr>
        </p:pic>
        <p:sp>
          <p:nvSpPr>
            <p:cNvPr id="695" name="Google Shape;695;p12"/>
            <p:cNvSpPr txBox="1"/>
            <p:nvPr/>
          </p:nvSpPr>
          <p:spPr>
            <a:xfrm>
              <a:off x="3133687" y="4728586"/>
              <a:ext cx="826650" cy="233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Presales</a:t>
              </a:r>
              <a:endParaRPr/>
            </a:p>
          </p:txBody>
        </p:sp>
      </p:grpSp>
      <p:grpSp>
        <p:nvGrpSpPr>
          <p:cNvPr id="696" name="Google Shape;696;p12"/>
          <p:cNvGrpSpPr/>
          <p:nvPr/>
        </p:nvGrpSpPr>
        <p:grpSpPr>
          <a:xfrm>
            <a:off x="2729431" y="4828156"/>
            <a:ext cx="1613548" cy="977906"/>
            <a:chOff x="1579402" y="5188765"/>
            <a:chExt cx="1613548" cy="977906"/>
          </a:xfrm>
        </p:grpSpPr>
        <p:pic>
          <p:nvPicPr>
            <p:cNvPr descr="Bar graph with upward trend" id="697" name="Google Shape;697;p12"/>
            <p:cNvPicPr preferRelativeResize="0"/>
            <p:nvPr/>
          </p:nvPicPr>
          <p:blipFill rotWithShape="1">
            <a:blip r:embed="rId14">
              <a:alphaModFix/>
            </a:blip>
            <a:srcRect b="0" l="0" r="0" t="0"/>
            <a:stretch/>
          </p:blipFill>
          <p:spPr>
            <a:xfrm>
              <a:off x="2026568" y="5188765"/>
              <a:ext cx="719216" cy="707090"/>
            </a:xfrm>
            <a:prstGeom prst="rect">
              <a:avLst/>
            </a:prstGeom>
            <a:noFill/>
            <a:ln>
              <a:noFill/>
            </a:ln>
          </p:spPr>
        </p:pic>
        <p:sp>
          <p:nvSpPr>
            <p:cNvPr id="698" name="Google Shape;698;p12"/>
            <p:cNvSpPr txBox="1"/>
            <p:nvPr/>
          </p:nvSpPr>
          <p:spPr>
            <a:xfrm>
              <a:off x="1579402" y="5889672"/>
              <a:ext cx="161354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Sales/ Telesales</a:t>
              </a:r>
              <a:endParaRPr b="1" sz="1200">
                <a:solidFill>
                  <a:schemeClr val="dk1"/>
                </a:solidFill>
                <a:latin typeface="Calibri"/>
                <a:ea typeface="Calibri"/>
                <a:cs typeface="Calibri"/>
                <a:sym typeface="Calibri"/>
              </a:endParaRPr>
            </a:p>
          </p:txBody>
        </p:sp>
      </p:grpSp>
      <p:grpSp>
        <p:nvGrpSpPr>
          <p:cNvPr id="699" name="Google Shape;699;p12"/>
          <p:cNvGrpSpPr/>
          <p:nvPr/>
        </p:nvGrpSpPr>
        <p:grpSpPr>
          <a:xfrm>
            <a:off x="9434374" y="4837359"/>
            <a:ext cx="1607651" cy="928577"/>
            <a:chOff x="9388654" y="4030009"/>
            <a:chExt cx="1607650" cy="928578"/>
          </a:xfrm>
        </p:grpSpPr>
        <p:pic>
          <p:nvPicPr>
            <p:cNvPr descr="DJ" id="700" name="Google Shape;700;p12"/>
            <p:cNvPicPr preferRelativeResize="0"/>
            <p:nvPr/>
          </p:nvPicPr>
          <p:blipFill rotWithShape="1">
            <a:blip r:embed="rId15">
              <a:alphaModFix/>
            </a:blip>
            <a:srcRect b="0" l="0" r="0" t="0"/>
            <a:stretch/>
          </p:blipFill>
          <p:spPr>
            <a:xfrm>
              <a:off x="9441711" y="4030009"/>
              <a:ext cx="672638" cy="672638"/>
            </a:xfrm>
            <a:prstGeom prst="rect">
              <a:avLst/>
            </a:prstGeom>
            <a:noFill/>
            <a:ln>
              <a:noFill/>
            </a:ln>
          </p:spPr>
        </p:pic>
        <p:sp>
          <p:nvSpPr>
            <p:cNvPr id="701" name="Google Shape;701;p12"/>
            <p:cNvSpPr txBox="1"/>
            <p:nvPr/>
          </p:nvSpPr>
          <p:spPr>
            <a:xfrm>
              <a:off x="9388654" y="4681588"/>
              <a:ext cx="16076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Call Center</a:t>
              </a:r>
              <a:endParaRPr/>
            </a:p>
          </p:txBody>
        </p:sp>
      </p:grpSp>
      <p:grpSp>
        <p:nvGrpSpPr>
          <p:cNvPr id="702" name="Google Shape;702;p12"/>
          <p:cNvGrpSpPr/>
          <p:nvPr/>
        </p:nvGrpSpPr>
        <p:grpSpPr>
          <a:xfrm>
            <a:off x="5342880" y="377410"/>
            <a:ext cx="1434424" cy="1160105"/>
            <a:chOff x="6299443" y="526180"/>
            <a:chExt cx="1434424" cy="1160106"/>
          </a:xfrm>
        </p:grpSpPr>
        <p:pic>
          <p:nvPicPr>
            <p:cNvPr descr="Person with idea" id="703" name="Google Shape;703;p12"/>
            <p:cNvPicPr preferRelativeResize="0"/>
            <p:nvPr/>
          </p:nvPicPr>
          <p:blipFill rotWithShape="1">
            <a:blip r:embed="rId16">
              <a:alphaModFix/>
            </a:blip>
            <a:srcRect b="0" l="0" r="0" t="0"/>
            <a:stretch/>
          </p:blipFill>
          <p:spPr>
            <a:xfrm>
              <a:off x="6559455" y="526180"/>
              <a:ext cx="914400" cy="914400"/>
            </a:xfrm>
            <a:prstGeom prst="rect">
              <a:avLst/>
            </a:prstGeom>
            <a:noFill/>
            <a:ln>
              <a:noFill/>
            </a:ln>
          </p:spPr>
        </p:pic>
        <p:sp>
          <p:nvSpPr>
            <p:cNvPr id="704" name="Google Shape;704;p12"/>
            <p:cNvSpPr txBox="1"/>
            <p:nvPr/>
          </p:nvSpPr>
          <p:spPr>
            <a:xfrm>
              <a:off x="6299443" y="1409287"/>
              <a:ext cx="14344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Product Manager</a:t>
              </a:r>
              <a:endParaRPr b="1" sz="1800">
                <a:solidFill>
                  <a:schemeClr val="dk1"/>
                </a:solidFill>
                <a:latin typeface="Calibri"/>
                <a:ea typeface="Calibri"/>
                <a:cs typeface="Calibri"/>
                <a:sym typeface="Calibri"/>
              </a:endParaRPr>
            </a:p>
          </p:txBody>
        </p:sp>
      </p:grpSp>
      <p:sp>
        <p:nvSpPr>
          <p:cNvPr id="705" name="Google Shape;705;p12"/>
          <p:cNvSpPr/>
          <p:nvPr/>
        </p:nvSpPr>
        <p:spPr>
          <a:xfrm>
            <a:off x="5773643" y="1528416"/>
            <a:ext cx="200019" cy="329855"/>
          </a:xfrm>
          <a:prstGeom prst="downArrow">
            <a:avLst>
              <a:gd fmla="val 50000" name="adj1"/>
              <a:gd fmla="val 50000" name="adj2"/>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12"/>
          <p:cNvSpPr txBox="1"/>
          <p:nvPr>
            <p:ph idx="11" type="ftr"/>
          </p:nvPr>
        </p:nvSpPr>
        <p:spPr>
          <a:xfrm>
            <a:off x="3684598" y="649287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descr="Free Pictures Of People On Computers, Download Free Pictures Of People On  Computers png images, Free ClipArts on Clipart Library" id="707" name="Google Shape;707;p12"/>
          <p:cNvPicPr preferRelativeResize="0"/>
          <p:nvPr/>
        </p:nvPicPr>
        <p:blipFill rotWithShape="1">
          <a:blip r:embed="rId17">
            <a:alphaModFix/>
          </a:blip>
          <a:srcRect b="0" l="0" r="0" t="0"/>
          <a:stretch/>
        </p:blipFill>
        <p:spPr>
          <a:xfrm>
            <a:off x="5378789" y="4924057"/>
            <a:ext cx="547329" cy="5982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20"/>
          <p:cNvSpPr txBox="1"/>
          <p:nvPr>
            <p:ph type="title"/>
          </p:nvPr>
        </p:nvSpPr>
        <p:spPr>
          <a:xfrm>
            <a:off x="1070221" y="424550"/>
            <a:ext cx="9383697" cy="9708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6.7 Quá trình xây dựng USE CASE</a:t>
            </a:r>
            <a:endParaRPr>
              <a:latin typeface="Calibri"/>
              <a:ea typeface="Calibri"/>
              <a:cs typeface="Calibri"/>
              <a:sym typeface="Calibri"/>
            </a:endParaRPr>
          </a:p>
        </p:txBody>
      </p:sp>
      <p:sp>
        <p:nvSpPr>
          <p:cNvPr id="2411" name="Google Shape;2411;p120"/>
          <p:cNvSpPr txBox="1"/>
          <p:nvPr>
            <p:ph idx="1" type="body"/>
          </p:nvPr>
        </p:nvSpPr>
        <p:spPr>
          <a:xfrm>
            <a:off x="967666" y="1571348"/>
            <a:ext cx="9588808" cy="4536489"/>
          </a:xfrm>
          <a:prstGeom prst="rect">
            <a:avLst/>
          </a:prstGeom>
          <a:noFill/>
          <a:ln>
            <a:noFill/>
          </a:ln>
        </p:spPr>
        <p:txBody>
          <a:bodyPr anchorCtr="0" anchor="t" bIns="45700" lIns="0" spcFirstLastPara="1" rIns="0" wrap="square" tIns="45700">
            <a:normAutofit/>
          </a:bodyPr>
          <a:lstStyle/>
          <a:p>
            <a:pPr indent="-457188" lvl="0" marL="640064" rtl="0" algn="just">
              <a:lnSpc>
                <a:spcPct val="110000"/>
              </a:lnSpc>
              <a:spcBef>
                <a:spcPts val="0"/>
              </a:spcBef>
              <a:spcAft>
                <a:spcPts val="0"/>
              </a:spcAft>
              <a:buSzPts val="2800"/>
              <a:buChar char="❖"/>
            </a:pPr>
            <a:r>
              <a:rPr lang="en-US"/>
              <a:t>Xác định tác nhân: Ai sử dụng phần mềm</a:t>
            </a:r>
            <a:endParaRPr/>
          </a:p>
          <a:p>
            <a:pPr indent="-457188" lvl="0" marL="640064" rtl="0" algn="just">
              <a:lnSpc>
                <a:spcPct val="110000"/>
              </a:lnSpc>
              <a:spcBef>
                <a:spcPts val="1400"/>
              </a:spcBef>
              <a:spcAft>
                <a:spcPts val="0"/>
              </a:spcAft>
              <a:buSzPts val="2800"/>
              <a:buChar char="❖"/>
            </a:pPr>
            <a:r>
              <a:rPr lang="en-US"/>
              <a:t>Phát hiện use-case: Người dùng làm gì với phần mềm</a:t>
            </a:r>
            <a:endParaRPr/>
          </a:p>
          <a:p>
            <a:pPr indent="-457188" lvl="0" marL="640064" rtl="0" algn="just">
              <a:lnSpc>
                <a:spcPct val="110000"/>
              </a:lnSpc>
              <a:spcBef>
                <a:spcPts val="1400"/>
              </a:spcBef>
              <a:spcAft>
                <a:spcPts val="0"/>
              </a:spcAft>
              <a:buSzPts val="2800"/>
              <a:buChar char="❖"/>
            </a:pPr>
            <a:r>
              <a:rPr lang="en-US"/>
              <a:t>Xây dựng biểu đồ use-case</a:t>
            </a:r>
            <a:endParaRPr/>
          </a:p>
          <a:p>
            <a:pPr indent="-344478" lvl="1" marL="966763" rtl="0" algn="just">
              <a:lnSpc>
                <a:spcPct val="110000"/>
              </a:lnSpc>
              <a:spcBef>
                <a:spcPts val="400"/>
              </a:spcBef>
              <a:spcAft>
                <a:spcPts val="0"/>
              </a:spcAft>
              <a:buSzPts val="2400"/>
              <a:buChar char="▪"/>
            </a:pPr>
            <a:r>
              <a:rPr lang="en-US"/>
              <a:t>Xác định mối quan hệ giữa các use-case</a:t>
            </a:r>
            <a:endParaRPr/>
          </a:p>
          <a:p>
            <a:pPr indent="-344478" lvl="1" marL="966763" rtl="0" algn="just">
              <a:lnSpc>
                <a:spcPct val="110000"/>
              </a:lnSpc>
              <a:spcBef>
                <a:spcPts val="600"/>
              </a:spcBef>
              <a:spcAft>
                <a:spcPts val="0"/>
              </a:spcAft>
              <a:buSzPts val="2400"/>
              <a:buChar char="▪"/>
            </a:pPr>
            <a:r>
              <a:rPr lang="en-US"/>
              <a:t>Xác định mối quan hệ giữa tác nhân với use-case</a:t>
            </a:r>
            <a:endParaRPr/>
          </a:p>
          <a:p>
            <a:pPr indent="-457188" lvl="0" marL="640064" rtl="0" algn="just">
              <a:lnSpc>
                <a:spcPct val="110000"/>
              </a:lnSpc>
              <a:spcBef>
                <a:spcPts val="1600"/>
              </a:spcBef>
              <a:spcAft>
                <a:spcPts val="0"/>
              </a:spcAft>
              <a:buSzPts val="2800"/>
              <a:buChar char="❖"/>
            </a:pPr>
            <a:r>
              <a:rPr lang="en-US"/>
              <a:t>Đặc tả biểu đồ use-case</a:t>
            </a:r>
            <a:endParaRPr/>
          </a:p>
          <a:p>
            <a:pPr indent="0" lvl="0" marL="182875" rtl="0" algn="l">
              <a:lnSpc>
                <a:spcPct val="90000"/>
              </a:lnSpc>
              <a:spcBef>
                <a:spcPts val="1400"/>
              </a:spcBef>
              <a:spcAft>
                <a:spcPts val="0"/>
              </a:spcAft>
              <a:buSzPts val="2600"/>
              <a:buNone/>
            </a:pPr>
            <a:r>
              <a:t/>
            </a:r>
            <a:endParaRPr sz="2600">
              <a:latin typeface="Calibri"/>
              <a:ea typeface="Calibri"/>
              <a:cs typeface="Calibri"/>
              <a:sym typeface="Calibri"/>
            </a:endParaRPr>
          </a:p>
        </p:txBody>
      </p:sp>
      <p:sp>
        <p:nvSpPr>
          <p:cNvPr id="2412" name="Google Shape;2412;p12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2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6.8 Công cụ vẽ mô hình nghiệp vụ</a:t>
            </a:r>
            <a:endParaRPr/>
          </a:p>
        </p:txBody>
      </p:sp>
      <p:sp>
        <p:nvSpPr>
          <p:cNvPr id="2418" name="Google Shape;2418;p12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Ngôn ngữ:</a:t>
            </a:r>
            <a:endParaRPr/>
          </a:p>
          <a:p>
            <a:pPr indent="-344478" lvl="1" marL="966763" rtl="0" algn="l">
              <a:lnSpc>
                <a:spcPct val="90000"/>
              </a:lnSpc>
              <a:spcBef>
                <a:spcPts val="400"/>
              </a:spcBef>
              <a:spcAft>
                <a:spcPts val="0"/>
              </a:spcAft>
              <a:buSzPts val="2400"/>
              <a:buChar char="▪"/>
            </a:pPr>
            <a:r>
              <a:rPr lang="en-US"/>
              <a:t>UML (</a:t>
            </a:r>
            <a:r>
              <a:rPr i="0" lang="en-US">
                <a:solidFill>
                  <a:srgbClr val="5F6368"/>
                </a:solidFill>
                <a:latin typeface="arial"/>
                <a:ea typeface="arial"/>
                <a:cs typeface="arial"/>
                <a:sym typeface="arial"/>
              </a:rPr>
              <a:t>Unified Modeling Language)</a:t>
            </a:r>
            <a:endParaRPr/>
          </a:p>
          <a:p>
            <a:pPr indent="-344478" lvl="1" marL="966763" rtl="0" algn="l">
              <a:lnSpc>
                <a:spcPct val="90000"/>
              </a:lnSpc>
              <a:spcBef>
                <a:spcPts val="600"/>
              </a:spcBef>
              <a:spcAft>
                <a:spcPts val="0"/>
              </a:spcAft>
              <a:buSzPts val="2400"/>
              <a:buChar char="▪"/>
            </a:pPr>
            <a:r>
              <a:rPr lang="en-US"/>
              <a:t>BPMN (</a:t>
            </a:r>
            <a:r>
              <a:rPr b="0" i="0" lang="en-US">
                <a:solidFill>
                  <a:srgbClr val="4D5156"/>
                </a:solidFill>
                <a:latin typeface="arial"/>
                <a:ea typeface="arial"/>
                <a:cs typeface="arial"/>
                <a:sym typeface="arial"/>
              </a:rPr>
              <a:t>Business Process Modeling Notation)</a:t>
            </a:r>
            <a:endParaRPr/>
          </a:p>
          <a:p>
            <a:pPr indent="-457188" lvl="0" marL="640064" rtl="0" algn="l">
              <a:lnSpc>
                <a:spcPct val="90000"/>
              </a:lnSpc>
              <a:spcBef>
                <a:spcPts val="1600"/>
              </a:spcBef>
              <a:spcAft>
                <a:spcPts val="0"/>
              </a:spcAft>
              <a:buSzPts val="2800"/>
              <a:buChar char="❖"/>
            </a:pPr>
            <a:r>
              <a:rPr lang="en-US">
                <a:solidFill>
                  <a:srgbClr val="4D5156"/>
                </a:solidFill>
                <a:latin typeface="arial"/>
                <a:ea typeface="arial"/>
                <a:cs typeface="arial"/>
                <a:sym typeface="arial"/>
              </a:rPr>
              <a:t>Công cụ/ phần mềm vẽ</a:t>
            </a:r>
            <a:endParaRPr/>
          </a:p>
          <a:p>
            <a:pPr indent="-344478" lvl="1" marL="966763" rtl="0" algn="l">
              <a:lnSpc>
                <a:spcPct val="90000"/>
              </a:lnSpc>
              <a:spcBef>
                <a:spcPts val="400"/>
              </a:spcBef>
              <a:spcAft>
                <a:spcPts val="0"/>
              </a:spcAft>
              <a:buSzPts val="2400"/>
              <a:buChar char="▪"/>
            </a:pPr>
            <a:r>
              <a:rPr lang="en-US">
                <a:solidFill>
                  <a:srgbClr val="4D5156"/>
                </a:solidFill>
                <a:latin typeface="arial"/>
                <a:ea typeface="arial"/>
                <a:cs typeface="arial"/>
                <a:sym typeface="arial"/>
              </a:rPr>
              <a:t>Draw.io</a:t>
            </a:r>
            <a:endParaRPr/>
          </a:p>
          <a:p>
            <a:pPr indent="-344478" lvl="1" marL="966763" rtl="0" algn="l">
              <a:lnSpc>
                <a:spcPct val="90000"/>
              </a:lnSpc>
              <a:spcBef>
                <a:spcPts val="600"/>
              </a:spcBef>
              <a:spcAft>
                <a:spcPts val="0"/>
              </a:spcAft>
              <a:buSzPts val="2400"/>
              <a:buChar char="▪"/>
            </a:pPr>
            <a:r>
              <a:rPr lang="en-US">
                <a:solidFill>
                  <a:srgbClr val="4D5156"/>
                </a:solidFill>
                <a:latin typeface="arial"/>
                <a:ea typeface="arial"/>
                <a:cs typeface="arial"/>
                <a:sym typeface="arial"/>
              </a:rPr>
              <a:t>Visio</a:t>
            </a:r>
            <a:endParaRPr/>
          </a:p>
          <a:p>
            <a:pPr indent="-344478" lvl="1" marL="966763" rtl="0" algn="l">
              <a:lnSpc>
                <a:spcPct val="90000"/>
              </a:lnSpc>
              <a:spcBef>
                <a:spcPts val="600"/>
              </a:spcBef>
              <a:spcAft>
                <a:spcPts val="0"/>
              </a:spcAft>
              <a:buSzPts val="2400"/>
              <a:buChar char="▪"/>
            </a:pPr>
            <a:r>
              <a:rPr lang="en-US">
                <a:solidFill>
                  <a:srgbClr val="4D5156"/>
                </a:solidFill>
                <a:latin typeface="arial"/>
                <a:ea typeface="arial"/>
                <a:cs typeface="arial"/>
                <a:sym typeface="arial"/>
              </a:rPr>
              <a:t>Bizagi</a:t>
            </a:r>
            <a:endParaRPr/>
          </a:p>
          <a:p>
            <a:pPr indent="-344478" lvl="1" marL="966763" rtl="0" algn="l">
              <a:lnSpc>
                <a:spcPct val="90000"/>
              </a:lnSpc>
              <a:spcBef>
                <a:spcPts val="600"/>
              </a:spcBef>
              <a:spcAft>
                <a:spcPts val="0"/>
              </a:spcAft>
              <a:buSzPts val="2400"/>
              <a:buChar char="▪"/>
            </a:pPr>
            <a:r>
              <a:rPr lang="en-US">
                <a:solidFill>
                  <a:srgbClr val="4D5156"/>
                </a:solidFill>
                <a:latin typeface="arial"/>
                <a:ea typeface="arial"/>
                <a:cs typeface="arial"/>
                <a:sym typeface="arial"/>
              </a:rPr>
              <a:t>Dia</a:t>
            </a:r>
            <a:endParaRPr/>
          </a:p>
        </p:txBody>
      </p:sp>
      <p:sp>
        <p:nvSpPr>
          <p:cNvPr id="2419" name="Google Shape;2419;p12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3" name="Shape 2423"/>
        <p:cNvGrpSpPr/>
        <p:nvPr/>
      </p:nvGrpSpPr>
      <p:grpSpPr>
        <a:xfrm>
          <a:off x="0" y="0"/>
          <a:ext cx="0" cy="0"/>
          <a:chOff x="0" y="0"/>
          <a:chExt cx="0" cy="0"/>
        </a:xfrm>
      </p:grpSpPr>
      <p:sp>
        <p:nvSpPr>
          <p:cNvPr id="2424" name="Google Shape;2424;p122"/>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5" name="Google Shape;2425;p122"/>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22"/>
          <p:cNvSpPr txBox="1"/>
          <p:nvPr>
            <p:ph type="title"/>
          </p:nvPr>
        </p:nvSpPr>
        <p:spPr>
          <a:xfrm>
            <a:off x="492370"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6.9 UML</a:t>
            </a:r>
            <a:endParaRPr sz="3600">
              <a:solidFill>
                <a:srgbClr val="FFFFFF"/>
              </a:solidFill>
            </a:endParaRPr>
          </a:p>
        </p:txBody>
      </p:sp>
      <p:sp>
        <p:nvSpPr>
          <p:cNvPr id="2427" name="Google Shape;2427;p122"/>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22"/>
          <p:cNvSpPr txBox="1"/>
          <p:nvPr>
            <p:ph idx="1" type="body"/>
          </p:nvPr>
        </p:nvSpPr>
        <p:spPr>
          <a:xfrm>
            <a:off x="4742016" y="605896"/>
            <a:ext cx="6413663" cy="5646208"/>
          </a:xfrm>
          <a:prstGeom prst="rect">
            <a:avLst/>
          </a:prstGeom>
          <a:noFill/>
          <a:ln>
            <a:noFill/>
          </a:ln>
        </p:spPr>
        <p:txBody>
          <a:bodyPr anchorCtr="0" anchor="ctr" bIns="45700" lIns="0" spcFirstLastPara="1" rIns="0" wrap="square" tIns="45700">
            <a:normAutofit/>
          </a:bodyPr>
          <a:lstStyle/>
          <a:p>
            <a:pPr indent="-350838" lvl="0" marL="631825" rtl="0" algn="l">
              <a:lnSpc>
                <a:spcPct val="90000"/>
              </a:lnSpc>
              <a:spcBef>
                <a:spcPts val="0"/>
              </a:spcBef>
              <a:spcAft>
                <a:spcPts val="0"/>
              </a:spcAft>
              <a:buSzPts val="1800"/>
              <a:buFont typeface="Calibri"/>
              <a:buAutoNum type="arabicPeriod"/>
            </a:pPr>
            <a:r>
              <a:rPr b="0" i="0" lang="en-US" sz="1800">
                <a:latin typeface="Arial"/>
                <a:ea typeface="Arial"/>
                <a:cs typeface="Arial"/>
                <a:sym typeface="Arial"/>
              </a:rPr>
              <a:t>Sơ đồ lớp (</a:t>
            </a:r>
            <a:r>
              <a:rPr b="0" i="1" lang="en-US" sz="1800">
                <a:latin typeface="Arial"/>
                <a:ea typeface="Arial"/>
                <a:cs typeface="Arial"/>
                <a:sym typeface="Arial"/>
              </a:rPr>
              <a:t>Class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đối tượng (</a:t>
            </a:r>
            <a:r>
              <a:rPr b="0" i="1" lang="en-US" sz="1800">
                <a:latin typeface="Arial"/>
                <a:ea typeface="Arial"/>
                <a:cs typeface="Arial"/>
                <a:sym typeface="Arial"/>
              </a:rPr>
              <a:t>Object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tình huống sử dụng (</a:t>
            </a:r>
            <a:r>
              <a:rPr b="0" i="1" lang="en-US" sz="1800">
                <a:latin typeface="Arial"/>
                <a:ea typeface="Arial"/>
                <a:cs typeface="Arial"/>
                <a:sym typeface="Arial"/>
              </a:rPr>
              <a:t>Use Cases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trình tự (</a:t>
            </a:r>
            <a:r>
              <a:rPr b="0" i="1" lang="en-US" sz="1800">
                <a:latin typeface="Arial"/>
                <a:ea typeface="Arial"/>
                <a:cs typeface="Arial"/>
                <a:sym typeface="Arial"/>
              </a:rPr>
              <a:t>Sequence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cộng tác (</a:t>
            </a:r>
            <a:r>
              <a:rPr b="0" i="1" lang="en-US" sz="1800">
                <a:latin typeface="Arial"/>
                <a:ea typeface="Arial"/>
                <a:cs typeface="Arial"/>
                <a:sym typeface="Arial"/>
              </a:rPr>
              <a:t>Collaboration Diagram</a:t>
            </a:r>
            <a:r>
              <a:rPr b="0" i="0" lang="en-US" sz="1800">
                <a:latin typeface="Arial"/>
                <a:ea typeface="Arial"/>
                <a:cs typeface="Arial"/>
                <a:sym typeface="Arial"/>
              </a:rPr>
              <a:t> hay là </a:t>
            </a:r>
            <a:r>
              <a:rPr b="0" i="1" lang="en-US" sz="1800">
                <a:latin typeface="Arial"/>
                <a:ea typeface="Arial"/>
                <a:cs typeface="Arial"/>
                <a:sym typeface="Arial"/>
              </a:rPr>
              <a:t>Composite Structure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trạng thái (</a:t>
            </a:r>
            <a:r>
              <a:rPr b="0" i="1" lang="en-US" sz="1800">
                <a:latin typeface="Arial"/>
                <a:ea typeface="Arial"/>
                <a:cs typeface="Arial"/>
                <a:sym typeface="Arial"/>
              </a:rPr>
              <a:t>State Machine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thành phần (</a:t>
            </a:r>
            <a:r>
              <a:rPr b="0" i="1" lang="en-US" sz="1800">
                <a:latin typeface="Arial"/>
                <a:ea typeface="Arial"/>
                <a:cs typeface="Arial"/>
                <a:sym typeface="Arial"/>
              </a:rPr>
              <a:t>Component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hoạt động (</a:t>
            </a:r>
            <a:r>
              <a:rPr b="0" i="1" lang="en-US" sz="1800">
                <a:latin typeface="Arial"/>
                <a:ea typeface="Arial"/>
                <a:cs typeface="Arial"/>
                <a:sym typeface="Arial"/>
              </a:rPr>
              <a:t>Activity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triển khai (</a:t>
            </a:r>
            <a:r>
              <a:rPr b="0" i="1" lang="en-US" sz="1800">
                <a:latin typeface="Arial"/>
                <a:ea typeface="Arial"/>
                <a:cs typeface="Arial"/>
                <a:sym typeface="Arial"/>
              </a:rPr>
              <a:t>Deployment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gói (</a:t>
            </a:r>
            <a:r>
              <a:rPr b="0" i="1" lang="en-US" sz="1800">
                <a:latin typeface="Arial"/>
                <a:ea typeface="Arial"/>
                <a:cs typeface="Arial"/>
                <a:sym typeface="Arial"/>
              </a:rPr>
              <a:t>Package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liên lạc (</a:t>
            </a:r>
            <a:r>
              <a:rPr b="0" i="1" lang="en-US" sz="1800">
                <a:latin typeface="Arial"/>
                <a:ea typeface="Arial"/>
                <a:cs typeface="Arial"/>
                <a:sym typeface="Arial"/>
              </a:rPr>
              <a:t>Communication Diagram</a:t>
            </a:r>
            <a:r>
              <a:rPr b="0" i="0" lang="en-US" sz="1800">
                <a:latin typeface="Arial"/>
                <a:ea typeface="Arial"/>
                <a:cs typeface="Arial"/>
                <a:sym typeface="Arial"/>
              </a:rPr>
              <a:t>)</a:t>
            </a:r>
            <a:endParaRPr/>
          </a:p>
          <a:p>
            <a:pPr indent="-350838" lvl="0" marL="631825"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tương tác (</a:t>
            </a:r>
            <a:r>
              <a:rPr b="0" i="1" lang="en-US" sz="1800">
                <a:latin typeface="Arial"/>
                <a:ea typeface="Arial"/>
                <a:cs typeface="Arial"/>
                <a:sym typeface="Arial"/>
              </a:rPr>
              <a:t>Interaction Overview Diagram</a:t>
            </a:r>
            <a:r>
              <a:rPr b="0" i="0" lang="en-US" sz="1800">
                <a:latin typeface="Arial"/>
                <a:ea typeface="Arial"/>
                <a:cs typeface="Arial"/>
                <a:sym typeface="Arial"/>
              </a:rPr>
              <a:t> - UML 2.0)</a:t>
            </a:r>
            <a:endParaRPr/>
          </a:p>
          <a:p>
            <a:pPr indent="-457188" lvl="0" marL="640064" rtl="0" algn="l">
              <a:lnSpc>
                <a:spcPct val="90000"/>
              </a:lnSpc>
              <a:spcBef>
                <a:spcPts val="1400"/>
              </a:spcBef>
              <a:spcAft>
                <a:spcPts val="0"/>
              </a:spcAft>
              <a:buSzPts val="1800"/>
              <a:buFont typeface="Calibri"/>
              <a:buAutoNum type="arabicPeriod"/>
            </a:pPr>
            <a:r>
              <a:rPr b="0" i="0" lang="en-US" sz="1800">
                <a:latin typeface="Arial"/>
                <a:ea typeface="Arial"/>
                <a:cs typeface="Arial"/>
                <a:sym typeface="Arial"/>
              </a:rPr>
              <a:t>Sơ đồ phối hợp thời gian (</a:t>
            </a:r>
            <a:r>
              <a:rPr b="0" i="1" lang="en-US" sz="1800">
                <a:latin typeface="Arial"/>
                <a:ea typeface="Arial"/>
                <a:cs typeface="Arial"/>
                <a:sym typeface="Arial"/>
              </a:rPr>
              <a:t>Timing Diagram</a:t>
            </a:r>
            <a:r>
              <a:rPr b="0" i="0" lang="en-US" sz="1800">
                <a:latin typeface="Arial"/>
                <a:ea typeface="Arial"/>
                <a:cs typeface="Arial"/>
                <a:sym typeface="Arial"/>
              </a:rPr>
              <a:t> - UML 2.0</a:t>
            </a:r>
            <a:r>
              <a:rPr lang="en-US" sz="1800">
                <a:latin typeface="Arial"/>
                <a:ea typeface="Arial"/>
                <a:cs typeface="Arial"/>
                <a:sym typeface="Arial"/>
              </a:rPr>
              <a:t>)</a:t>
            </a:r>
            <a:endParaRPr b="0" i="0" sz="1800">
              <a:latin typeface="Arial"/>
              <a:ea typeface="Arial"/>
              <a:cs typeface="Arial"/>
              <a:sym typeface="Arial"/>
            </a:endParaRPr>
          </a:p>
        </p:txBody>
      </p:sp>
      <p:sp>
        <p:nvSpPr>
          <p:cNvPr id="2429" name="Google Shape;2429;p12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pic>
        <p:nvPicPr>
          <p:cNvPr id="2434" name="Google Shape;2434;p123"/>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2435" name="Google Shape;2435;p123"/>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15 phút</a:t>
            </a:r>
            <a:endParaRPr/>
          </a:p>
        </p:txBody>
      </p:sp>
      <p:sp>
        <p:nvSpPr>
          <p:cNvPr id="2436" name="Google Shape;2436;p123"/>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Giảng viên hướng dẫn vẽ USECASE</a:t>
            </a:r>
            <a:endParaRPr sz="1500" cap="none">
              <a:solidFill>
                <a:schemeClr val="dk1"/>
              </a:solidFill>
              <a:latin typeface="Calibri"/>
              <a:ea typeface="Calibri"/>
              <a:cs typeface="Calibri"/>
              <a:sym typeface="Calibri"/>
            </a:endParaRPr>
          </a:p>
        </p:txBody>
      </p:sp>
      <p:sp>
        <p:nvSpPr>
          <p:cNvPr id="2437" name="Google Shape;2437;p12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4" name="Shape 2444"/>
        <p:cNvGrpSpPr/>
        <p:nvPr/>
      </p:nvGrpSpPr>
      <p:grpSpPr>
        <a:xfrm>
          <a:off x="0" y="0"/>
          <a:ext cx="0" cy="0"/>
          <a:chOff x="0" y="0"/>
          <a:chExt cx="0" cy="0"/>
        </a:xfrm>
      </p:grpSpPr>
      <p:sp>
        <p:nvSpPr>
          <p:cNvPr id="2445" name="Google Shape;2445;p124"/>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6" name="Google Shape;2446;p124"/>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24"/>
          <p:cNvSpPr txBox="1"/>
          <p:nvPr>
            <p:ph type="title"/>
          </p:nvPr>
        </p:nvSpPr>
        <p:spPr>
          <a:xfrm>
            <a:off x="338023" y="516836"/>
            <a:ext cx="3547701" cy="69819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FFFFFF"/>
              </a:buClr>
              <a:buSzPct val="100000"/>
              <a:buFont typeface="Calibri"/>
              <a:buNone/>
            </a:pPr>
            <a:r>
              <a:rPr lang="en-US" sz="3600">
                <a:solidFill>
                  <a:srgbClr val="FFFFFF"/>
                </a:solidFill>
              </a:rPr>
              <a:t>6.10 Đặc tả Use case</a:t>
            </a:r>
            <a:endParaRPr/>
          </a:p>
        </p:txBody>
      </p:sp>
      <p:grpSp>
        <p:nvGrpSpPr>
          <p:cNvPr id="2448" name="Google Shape;2448;p124"/>
          <p:cNvGrpSpPr/>
          <p:nvPr/>
        </p:nvGrpSpPr>
        <p:grpSpPr>
          <a:xfrm>
            <a:off x="413346" y="1416536"/>
            <a:ext cx="3155204" cy="5108428"/>
            <a:chOff x="162825" y="1094"/>
            <a:chExt cx="3155204" cy="5108428"/>
          </a:xfrm>
        </p:grpSpPr>
        <p:sp>
          <p:nvSpPr>
            <p:cNvPr id="2449" name="Google Shape;2449;p124"/>
            <p:cNvSpPr/>
            <p:nvPr/>
          </p:nvSpPr>
          <p:spPr>
            <a:xfrm>
              <a:off x="162825" y="1094"/>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24"/>
            <p:cNvSpPr txBox="1"/>
            <p:nvPr/>
          </p:nvSpPr>
          <p:spPr>
            <a:xfrm>
              <a:off x="162825" y="1094"/>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Tên Use Case</a:t>
              </a:r>
              <a:endParaRPr/>
            </a:p>
          </p:txBody>
        </p:sp>
        <p:sp>
          <p:nvSpPr>
            <p:cNvPr id="2451" name="Google Shape;2451;p124"/>
            <p:cNvSpPr/>
            <p:nvPr/>
          </p:nvSpPr>
          <p:spPr>
            <a:xfrm>
              <a:off x="1815551" y="1094"/>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24"/>
            <p:cNvSpPr txBox="1"/>
            <p:nvPr/>
          </p:nvSpPr>
          <p:spPr>
            <a:xfrm>
              <a:off x="1815551" y="1094"/>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Tác nhân kích hoạt     </a:t>
              </a:r>
              <a:endParaRPr/>
            </a:p>
          </p:txBody>
        </p:sp>
        <p:sp>
          <p:nvSpPr>
            <p:cNvPr id="2453" name="Google Shape;2453;p124"/>
            <p:cNvSpPr/>
            <p:nvPr/>
          </p:nvSpPr>
          <p:spPr>
            <a:xfrm>
              <a:off x="162825" y="1052830"/>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24"/>
            <p:cNvSpPr txBox="1"/>
            <p:nvPr/>
          </p:nvSpPr>
          <p:spPr>
            <a:xfrm>
              <a:off x="162825" y="1052830"/>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Mô tả </a:t>
              </a:r>
              <a:endParaRPr/>
            </a:p>
          </p:txBody>
        </p:sp>
        <p:sp>
          <p:nvSpPr>
            <p:cNvPr id="2455" name="Google Shape;2455;p124"/>
            <p:cNvSpPr/>
            <p:nvPr/>
          </p:nvSpPr>
          <p:spPr>
            <a:xfrm>
              <a:off x="1815551" y="1052830"/>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4"/>
            <p:cNvSpPr txBox="1"/>
            <p:nvPr/>
          </p:nvSpPr>
          <p:spPr>
            <a:xfrm>
              <a:off x="1815551" y="1052830"/>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Điều kiện kích hoạt</a:t>
              </a:r>
              <a:endParaRPr/>
            </a:p>
          </p:txBody>
        </p:sp>
        <p:sp>
          <p:nvSpPr>
            <p:cNvPr id="2457" name="Google Shape;2457;p124"/>
            <p:cNvSpPr/>
            <p:nvPr/>
          </p:nvSpPr>
          <p:spPr>
            <a:xfrm>
              <a:off x="162825" y="2104565"/>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24"/>
            <p:cNvSpPr txBox="1"/>
            <p:nvPr/>
          </p:nvSpPr>
          <p:spPr>
            <a:xfrm>
              <a:off x="162825" y="2104565"/>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Điều kiện trước (điều kiện cần để UC thực hiện thành công)</a:t>
              </a:r>
              <a:endParaRPr/>
            </a:p>
          </p:txBody>
        </p:sp>
        <p:sp>
          <p:nvSpPr>
            <p:cNvPr id="2459" name="Google Shape;2459;p124"/>
            <p:cNvSpPr/>
            <p:nvPr/>
          </p:nvSpPr>
          <p:spPr>
            <a:xfrm>
              <a:off x="1815551" y="2104565"/>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24"/>
            <p:cNvSpPr txBox="1"/>
            <p:nvPr/>
          </p:nvSpPr>
          <p:spPr>
            <a:xfrm>
              <a:off x="1815551" y="2104565"/>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Điều kiện sau (xuất hiện sau  khi UC kết thúc) </a:t>
              </a:r>
              <a:endParaRPr/>
            </a:p>
          </p:txBody>
        </p:sp>
        <p:sp>
          <p:nvSpPr>
            <p:cNvPr id="2461" name="Google Shape;2461;p124"/>
            <p:cNvSpPr/>
            <p:nvPr/>
          </p:nvSpPr>
          <p:spPr>
            <a:xfrm>
              <a:off x="162825" y="3156300"/>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24"/>
            <p:cNvSpPr txBox="1"/>
            <p:nvPr/>
          </p:nvSpPr>
          <p:spPr>
            <a:xfrm>
              <a:off x="162825" y="3156300"/>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Luồng chính: luồng tương tác CHÍNH (đơn giản nhất) giữa các Actor và System để UC thành công</a:t>
              </a:r>
              <a:endParaRPr sz="1100">
                <a:solidFill>
                  <a:schemeClr val="lt1"/>
                </a:solidFill>
                <a:latin typeface="Calibri"/>
                <a:ea typeface="Calibri"/>
                <a:cs typeface="Calibri"/>
                <a:sym typeface="Calibri"/>
              </a:endParaRPr>
            </a:p>
          </p:txBody>
        </p:sp>
        <p:sp>
          <p:nvSpPr>
            <p:cNvPr id="2463" name="Google Shape;2463;p124"/>
            <p:cNvSpPr/>
            <p:nvPr/>
          </p:nvSpPr>
          <p:spPr>
            <a:xfrm>
              <a:off x="1815551" y="3156300"/>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24"/>
            <p:cNvSpPr txBox="1"/>
            <p:nvPr/>
          </p:nvSpPr>
          <p:spPr>
            <a:xfrm>
              <a:off x="1815551" y="3156300"/>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Luồng rẽ nhánh: luồng tương tác THAY THẾ giữa các Actor và System để UC thành công.</a:t>
              </a:r>
              <a:endParaRPr sz="1100">
                <a:solidFill>
                  <a:schemeClr val="lt1"/>
                </a:solidFill>
                <a:latin typeface="Calibri"/>
                <a:ea typeface="Calibri"/>
                <a:cs typeface="Calibri"/>
                <a:sym typeface="Calibri"/>
              </a:endParaRPr>
            </a:p>
          </p:txBody>
        </p:sp>
        <p:sp>
          <p:nvSpPr>
            <p:cNvPr id="2465" name="Google Shape;2465;p124"/>
            <p:cNvSpPr/>
            <p:nvPr/>
          </p:nvSpPr>
          <p:spPr>
            <a:xfrm>
              <a:off x="989188" y="4208035"/>
              <a:ext cx="1502478" cy="901487"/>
            </a:xfrm>
            <a:prstGeom prst="rect">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4"/>
            <p:cNvSpPr txBox="1"/>
            <p:nvPr/>
          </p:nvSpPr>
          <p:spPr>
            <a:xfrm>
              <a:off x="989188" y="4208035"/>
              <a:ext cx="1502478" cy="901487"/>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None/>
              </a:pPr>
              <a:r>
                <a:rPr lang="en-US" sz="1100">
                  <a:solidFill>
                    <a:schemeClr val="lt1"/>
                  </a:solidFill>
                  <a:latin typeface="Calibri"/>
                  <a:ea typeface="Calibri"/>
                  <a:cs typeface="Calibri"/>
                  <a:sym typeface="Calibri"/>
                </a:rPr>
                <a:t>Luồng ngoại lệ: nguồn tương tác NGOẠI LỆ  giữa các Actor và System để UC thất bại</a:t>
              </a:r>
              <a:endParaRPr sz="1100">
                <a:solidFill>
                  <a:schemeClr val="lt1"/>
                </a:solidFill>
                <a:latin typeface="Calibri"/>
                <a:ea typeface="Calibri"/>
                <a:cs typeface="Calibri"/>
                <a:sym typeface="Calibri"/>
              </a:endParaRPr>
            </a:p>
          </p:txBody>
        </p:sp>
      </p:grpSp>
      <p:sp>
        <p:nvSpPr>
          <p:cNvPr id="2467" name="Google Shape;2467;p124"/>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n trang 12/09/2020 12:00:00 SA Phân tích thiết kế hệ thống 1. Tác nhân hệ  thống Từ các mô tả trên ta có các tác nhân của hệ thống như sau: a. Người  quản trị: là người quản trị hệ thống, có thể chỉnh sửa tất cả các thông tin  của người dùng, số liệu KTTV ..." id="2468" name="Google Shape;2468;p124"/>
          <p:cNvPicPr preferRelativeResize="0"/>
          <p:nvPr/>
        </p:nvPicPr>
        <p:blipFill rotWithShape="1">
          <a:blip r:embed="rId3">
            <a:alphaModFix/>
          </a:blip>
          <a:srcRect b="0" l="0" r="0" t="0"/>
          <a:stretch/>
        </p:blipFill>
        <p:spPr>
          <a:xfrm>
            <a:off x="4412773" y="1989159"/>
            <a:ext cx="7158339" cy="3105150"/>
          </a:xfrm>
          <a:prstGeom prst="rect">
            <a:avLst/>
          </a:prstGeom>
          <a:noFill/>
          <a:ln>
            <a:noFill/>
          </a:ln>
        </p:spPr>
      </p:pic>
      <p:sp>
        <p:nvSpPr>
          <p:cNvPr id="2469" name="Google Shape;2469;p124"/>
          <p:cNvSpPr txBox="1"/>
          <p:nvPr/>
        </p:nvSpPr>
        <p:spPr>
          <a:xfrm>
            <a:off x="4371584" y="5361140"/>
            <a:ext cx="75058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Ví dụ: Giảng viên cùng 1 học viên mô tả 1 USECASE</a:t>
            </a:r>
            <a:endParaRPr/>
          </a:p>
        </p:txBody>
      </p:sp>
      <p:sp>
        <p:nvSpPr>
          <p:cNvPr id="2470" name="Google Shape;2470;p12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4" name="Shape 2474"/>
        <p:cNvGrpSpPr/>
        <p:nvPr/>
      </p:nvGrpSpPr>
      <p:grpSpPr>
        <a:xfrm>
          <a:off x="0" y="0"/>
          <a:ext cx="0" cy="0"/>
          <a:chOff x="0" y="0"/>
          <a:chExt cx="0" cy="0"/>
        </a:xfrm>
      </p:grpSpPr>
      <p:sp>
        <p:nvSpPr>
          <p:cNvPr id="2475" name="Google Shape;2475;p125"/>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25"/>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7" name="Google Shape;2477;p125"/>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478" name="Google Shape;2478;p125"/>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9" name="Google Shape;2479;p125"/>
          <p:cNvSpPr txBox="1"/>
          <p:nvPr>
            <p:ph type="title"/>
          </p:nvPr>
        </p:nvSpPr>
        <p:spPr>
          <a:xfrm>
            <a:off x="6096000" y="457199"/>
            <a:ext cx="5915487" cy="1538925"/>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7. MÔ HÌNH HOẠT ĐỘNG</a:t>
            </a:r>
            <a:br>
              <a:rPr b="1" lang="en-US"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p:txBody>
      </p:sp>
      <p:cxnSp>
        <p:nvCxnSpPr>
          <p:cNvPr id="2480" name="Google Shape;2480;p125"/>
          <p:cNvCxnSpPr/>
          <p:nvPr/>
        </p:nvCxnSpPr>
        <p:spPr>
          <a:xfrm>
            <a:off x="8209305" y="4343400"/>
            <a:ext cx="32004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481" name="Google Shape;2481;p125"/>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2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3" name="Google Shape;2483;p125"/>
          <p:cNvGrpSpPr/>
          <p:nvPr/>
        </p:nvGrpSpPr>
        <p:grpSpPr>
          <a:xfrm>
            <a:off x="6899737" y="1783176"/>
            <a:ext cx="5111750" cy="795337"/>
            <a:chOff x="1296" y="1824"/>
            <a:chExt cx="3076" cy="432"/>
          </a:xfrm>
        </p:grpSpPr>
        <p:sp>
          <p:nvSpPr>
            <p:cNvPr id="2484" name="Google Shape;2484;p125"/>
            <p:cNvSpPr/>
            <p:nvPr/>
          </p:nvSpPr>
          <p:spPr>
            <a:xfrm>
              <a:off x="1536" y="1899"/>
              <a:ext cx="2736" cy="288"/>
            </a:xfrm>
            <a:prstGeom prst="roundRect">
              <a:avLst>
                <a:gd fmla="val 16667" name="adj"/>
              </a:avLst>
            </a:prstGeom>
            <a:gradFill>
              <a:gsLst>
                <a:gs pos="0">
                  <a:srgbClr val="E8EFE6"/>
                </a:gs>
                <a:gs pos="100000">
                  <a:schemeClr val="accent2"/>
                </a:gs>
              </a:gsLst>
              <a:lin ang="1890000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5" name="Google Shape;2485;p125"/>
            <p:cNvSpPr/>
            <p:nvPr/>
          </p:nvSpPr>
          <p:spPr>
            <a:xfrm>
              <a:off x="1296" y="1824"/>
              <a:ext cx="432" cy="432"/>
            </a:xfrm>
            <a:prstGeom prst="diamond">
              <a:avLst/>
            </a:prstGeom>
            <a:solidFill>
              <a:schemeClr val="accent2"/>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6" name="Google Shape;2486;p125"/>
            <p:cNvSpPr txBox="1"/>
            <p:nvPr/>
          </p:nvSpPr>
          <p:spPr>
            <a:xfrm>
              <a:off x="1792" y="1934"/>
              <a:ext cx="2580" cy="2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Giới thiệu biểu đồ hoạt động</a:t>
              </a:r>
              <a:endParaRPr/>
            </a:p>
          </p:txBody>
        </p:sp>
        <p:sp>
          <p:nvSpPr>
            <p:cNvPr id="2487" name="Google Shape;2487;p125"/>
            <p:cNvSpPr txBox="1"/>
            <p:nvPr/>
          </p:nvSpPr>
          <p:spPr>
            <a:xfrm>
              <a:off x="1393" y="1886"/>
              <a:ext cx="22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1</a:t>
              </a:r>
              <a:endParaRPr/>
            </a:p>
          </p:txBody>
        </p:sp>
      </p:grpSp>
      <p:grpSp>
        <p:nvGrpSpPr>
          <p:cNvPr id="2488" name="Google Shape;2488;p125"/>
          <p:cNvGrpSpPr/>
          <p:nvPr/>
        </p:nvGrpSpPr>
        <p:grpSpPr>
          <a:xfrm>
            <a:off x="6871665" y="2663133"/>
            <a:ext cx="5040312" cy="795337"/>
            <a:chOff x="1296" y="1824"/>
            <a:chExt cx="3033" cy="432"/>
          </a:xfrm>
        </p:grpSpPr>
        <p:sp>
          <p:nvSpPr>
            <p:cNvPr id="2489" name="Google Shape;2489;p125"/>
            <p:cNvSpPr/>
            <p:nvPr/>
          </p:nvSpPr>
          <p:spPr>
            <a:xfrm>
              <a:off x="1536" y="1899"/>
              <a:ext cx="2736" cy="288"/>
            </a:xfrm>
            <a:prstGeom prst="roundRect">
              <a:avLst>
                <a:gd fmla="val 16667" name="adj"/>
              </a:avLst>
            </a:prstGeom>
            <a:gradFill>
              <a:gsLst>
                <a:gs pos="0">
                  <a:srgbClr val="E6E8E7"/>
                </a:gs>
                <a:gs pos="3000">
                  <a:srgbClr val="E6E8E7"/>
                </a:gs>
                <a:gs pos="100000">
                  <a:srgbClr val="7F7F7F"/>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0" name="Google Shape;2490;p125"/>
            <p:cNvSpPr/>
            <p:nvPr/>
          </p:nvSpPr>
          <p:spPr>
            <a:xfrm>
              <a:off x="1296" y="1824"/>
              <a:ext cx="432" cy="432"/>
            </a:xfrm>
            <a:prstGeom prst="diamond">
              <a:avLst/>
            </a:prstGeom>
            <a:solidFill>
              <a:schemeClr val="hlink"/>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1" name="Google Shape;2491;p125"/>
            <p:cNvSpPr txBox="1"/>
            <p:nvPr/>
          </p:nvSpPr>
          <p:spPr>
            <a:xfrm>
              <a:off x="1824" y="1934"/>
              <a:ext cx="2505"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700"/>
                <a:buFont typeface="Arial"/>
                <a:buNone/>
              </a:pPr>
              <a:r>
                <a:rPr b="1" lang="en-US" sz="1700">
                  <a:solidFill>
                    <a:schemeClr val="dk1"/>
                  </a:solidFill>
                  <a:latin typeface="Arial"/>
                  <a:ea typeface="Arial"/>
                  <a:cs typeface="Arial"/>
                  <a:sym typeface="Arial"/>
                </a:rPr>
                <a:t>Ưu nhược điểm</a:t>
              </a:r>
              <a:endParaRPr/>
            </a:p>
          </p:txBody>
        </p:sp>
        <p:sp>
          <p:nvSpPr>
            <p:cNvPr id="2492" name="Google Shape;2492;p125"/>
            <p:cNvSpPr txBox="1"/>
            <p:nvPr/>
          </p:nvSpPr>
          <p:spPr>
            <a:xfrm>
              <a:off x="1397" y="1886"/>
              <a:ext cx="214" cy="2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2</a:t>
              </a:r>
              <a:endParaRPr/>
            </a:p>
          </p:txBody>
        </p:sp>
      </p:grpSp>
      <p:grpSp>
        <p:nvGrpSpPr>
          <p:cNvPr id="2493" name="Google Shape;2493;p125"/>
          <p:cNvGrpSpPr/>
          <p:nvPr/>
        </p:nvGrpSpPr>
        <p:grpSpPr>
          <a:xfrm>
            <a:off x="6871665" y="3495723"/>
            <a:ext cx="4945062" cy="685800"/>
            <a:chOff x="1296" y="1824"/>
            <a:chExt cx="2976" cy="432"/>
          </a:xfrm>
        </p:grpSpPr>
        <p:sp>
          <p:nvSpPr>
            <p:cNvPr id="2494" name="Google Shape;2494;p125"/>
            <p:cNvSpPr/>
            <p:nvPr/>
          </p:nvSpPr>
          <p:spPr>
            <a:xfrm>
              <a:off x="1536" y="1899"/>
              <a:ext cx="2736" cy="288"/>
            </a:xfrm>
            <a:prstGeom prst="roundRect">
              <a:avLst>
                <a:gd fmla="val 16667" name="adj"/>
              </a:avLst>
            </a:prstGeom>
            <a:gradFill>
              <a:gsLst>
                <a:gs pos="0">
                  <a:srgbClr val="E6E8E7"/>
                </a:gs>
                <a:gs pos="100000">
                  <a:srgbClr val="0070C0"/>
                </a:gs>
              </a:gsLst>
              <a:lin ang="0" scaled="0"/>
            </a:gradFill>
            <a:ln cap="flat" cmpd="sng" w="12700">
              <a:solidFill>
                <a:schemeClr val="lt1"/>
              </a:solidFill>
              <a:prstDash val="solid"/>
              <a:round/>
              <a:headEnd len="sm" w="sm" type="none"/>
              <a:tailEnd len="sm" w="sm" type="none"/>
            </a:ln>
            <a:effectLst>
              <a:outerShdw rotWithShape="0" algn="ctr" dir="2388334" dist="9919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5" name="Google Shape;2495;p125"/>
            <p:cNvSpPr/>
            <p:nvPr/>
          </p:nvSpPr>
          <p:spPr>
            <a:xfrm>
              <a:off x="1296" y="1824"/>
              <a:ext cx="432" cy="432"/>
            </a:xfrm>
            <a:prstGeom prst="diamond">
              <a:avLst/>
            </a:prstGeom>
            <a:solidFill>
              <a:srgbClr val="00B0F0"/>
            </a:solidFill>
            <a:ln cap="flat" cmpd="sng" w="25400">
              <a:solidFill>
                <a:schemeClr val="lt1"/>
              </a:solidFill>
              <a:prstDash val="solid"/>
              <a:miter lim="800000"/>
              <a:headEnd len="sm" w="sm" type="none"/>
              <a:tailEnd len="sm" w="sm" type="none"/>
            </a:ln>
            <a:effectLst>
              <a:outerShdw rotWithShape="0" algn="ctr" dir="2212194" dist="63500">
                <a:srgbClr val="333333">
                  <a:alpha val="49803"/>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6" name="Google Shape;2496;p125"/>
            <p:cNvSpPr txBox="1"/>
            <p:nvPr/>
          </p:nvSpPr>
          <p:spPr>
            <a:xfrm>
              <a:off x="1824" y="1934"/>
              <a:ext cx="2448"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Cách xây dựng</a:t>
              </a:r>
              <a:endParaRPr/>
            </a:p>
          </p:txBody>
        </p:sp>
        <p:sp>
          <p:nvSpPr>
            <p:cNvPr id="2497" name="Google Shape;2497;p125"/>
            <p:cNvSpPr txBox="1"/>
            <p:nvPr/>
          </p:nvSpPr>
          <p:spPr>
            <a:xfrm>
              <a:off x="1397" y="1886"/>
              <a:ext cx="214" cy="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3</a:t>
              </a:r>
              <a:endParaRPr/>
            </a:p>
          </p:txBody>
        </p:sp>
      </p:grpSp>
      <p:pic>
        <p:nvPicPr>
          <p:cNvPr id="2498" name="Google Shape;2498;p125"/>
          <p:cNvPicPr preferRelativeResize="0"/>
          <p:nvPr/>
        </p:nvPicPr>
        <p:blipFill rotWithShape="1">
          <a:blip r:embed="rId3">
            <a:alphaModFix/>
          </a:blip>
          <a:srcRect b="0" l="0" r="0" t="0"/>
          <a:stretch/>
        </p:blipFill>
        <p:spPr>
          <a:xfrm>
            <a:off x="1623955" y="1474001"/>
            <a:ext cx="4816257" cy="3490262"/>
          </a:xfrm>
          <a:prstGeom prst="rect">
            <a:avLst/>
          </a:prstGeom>
          <a:noFill/>
          <a:ln>
            <a:noFill/>
          </a:ln>
        </p:spPr>
      </p:pic>
      <p:sp>
        <p:nvSpPr>
          <p:cNvPr id="2499" name="Google Shape;2499;p12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3"/>
                                        </p:tgtEl>
                                        <p:attrNameLst>
                                          <p:attrName>style.visibility</p:attrName>
                                        </p:attrNameLst>
                                      </p:cBhvr>
                                      <p:to>
                                        <p:strVal val="visible"/>
                                      </p:to>
                                    </p:set>
                                    <p:animEffect filter="fade" transition="in">
                                      <p:cBhvr>
                                        <p:cTn dur="500"/>
                                        <p:tgtEl>
                                          <p:spTgt spid="24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500"/>
                                        <p:tgtEl>
                                          <p:spTgt spid="24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500"/>
                                        <p:tgtEl>
                                          <p:spTgt spid="2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2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 Biểu đồ hoạt động </a:t>
            </a:r>
            <a:r>
              <a:rPr lang="en-US">
                <a:solidFill>
                  <a:schemeClr val="dk2"/>
                </a:solidFill>
              </a:rPr>
              <a:t>(Activity diagram)</a:t>
            </a:r>
            <a:endParaRPr/>
          </a:p>
        </p:txBody>
      </p:sp>
      <p:sp>
        <p:nvSpPr>
          <p:cNvPr id="2508" name="Google Shape;2508;p126"/>
          <p:cNvSpPr txBox="1"/>
          <p:nvPr>
            <p:ph idx="1" type="body"/>
          </p:nvPr>
        </p:nvSpPr>
        <p:spPr>
          <a:xfrm>
            <a:off x="1097279" y="1683025"/>
            <a:ext cx="10340215" cy="4627833"/>
          </a:xfrm>
          <a:prstGeom prst="rect">
            <a:avLst/>
          </a:prstGeom>
          <a:noFill/>
          <a:ln>
            <a:noFill/>
          </a:ln>
        </p:spPr>
        <p:txBody>
          <a:bodyPr anchorCtr="0" anchor="t" bIns="45700" lIns="0" spcFirstLastPara="1" rIns="0" wrap="square" tIns="45700">
            <a:normAutofit lnSpcReduction="10000"/>
          </a:bodyPr>
          <a:lstStyle/>
          <a:p>
            <a:pPr indent="-457188" lvl="0" marL="640064" rtl="0" algn="l">
              <a:lnSpc>
                <a:spcPct val="150000"/>
              </a:lnSpc>
              <a:spcBef>
                <a:spcPts val="0"/>
              </a:spcBef>
              <a:spcAft>
                <a:spcPts val="0"/>
              </a:spcAft>
              <a:buSzPts val="2800"/>
              <a:buChar char="❖"/>
            </a:pPr>
            <a:r>
              <a:rPr lang="en-US"/>
              <a:t>Là biểu đồ biểu diễn luồng đi từ hoạt động này sang hoạt động khác</a:t>
            </a:r>
            <a:endParaRPr/>
          </a:p>
          <a:p>
            <a:pPr indent="-457188" lvl="0" marL="640064" rtl="0" algn="l">
              <a:lnSpc>
                <a:spcPct val="150000"/>
              </a:lnSpc>
              <a:spcBef>
                <a:spcPts val="1400"/>
              </a:spcBef>
              <a:spcAft>
                <a:spcPts val="0"/>
              </a:spcAft>
              <a:buSzPts val="2800"/>
              <a:buChar char="❖"/>
            </a:pPr>
            <a:r>
              <a:rPr lang="en-US"/>
              <a:t>Sử dụng để biểu diễn </a:t>
            </a:r>
            <a:endParaRPr/>
          </a:p>
          <a:p>
            <a:pPr indent="-344478" lvl="1" marL="966763" rtl="0" algn="l">
              <a:lnSpc>
                <a:spcPct val="150000"/>
              </a:lnSpc>
              <a:spcBef>
                <a:spcPts val="400"/>
              </a:spcBef>
              <a:spcAft>
                <a:spcPts val="0"/>
              </a:spcAft>
              <a:buSzPts val="2400"/>
              <a:buChar char="▪"/>
            </a:pPr>
            <a:r>
              <a:rPr lang="en-US"/>
              <a:t>Quy trình nghiệp vụ thực tế</a:t>
            </a:r>
            <a:endParaRPr/>
          </a:p>
          <a:p>
            <a:pPr indent="-344478" lvl="1" marL="966763" rtl="0" algn="l">
              <a:lnSpc>
                <a:spcPct val="150000"/>
              </a:lnSpc>
              <a:spcBef>
                <a:spcPts val="600"/>
              </a:spcBef>
              <a:spcAft>
                <a:spcPts val="0"/>
              </a:spcAft>
              <a:buSzPts val="2400"/>
              <a:buChar char="▪"/>
            </a:pPr>
            <a:r>
              <a:rPr lang="en-US"/>
              <a:t>Tiến trình tương tác giữa người dùng và hệ thống/component-component</a:t>
            </a:r>
            <a:endParaRPr/>
          </a:p>
          <a:p>
            <a:pPr indent="-344478" lvl="1" marL="966763" rtl="0" algn="l">
              <a:lnSpc>
                <a:spcPct val="150000"/>
              </a:lnSpc>
              <a:spcBef>
                <a:spcPts val="600"/>
              </a:spcBef>
              <a:spcAft>
                <a:spcPts val="0"/>
              </a:spcAft>
              <a:buSzPts val="2400"/>
              <a:buChar char="▪"/>
            </a:pPr>
            <a:r>
              <a:rPr lang="en-US"/>
              <a:t>Thuật toán/ thủ tục logic phức tạp,…</a:t>
            </a:r>
            <a:endParaRPr/>
          </a:p>
          <a:p>
            <a:pPr indent="-457188" lvl="0" marL="640064" rtl="0" algn="l">
              <a:lnSpc>
                <a:spcPct val="150000"/>
              </a:lnSpc>
              <a:spcBef>
                <a:spcPts val="1600"/>
              </a:spcBef>
              <a:spcAft>
                <a:spcPts val="0"/>
              </a:spcAft>
              <a:buSzPts val="2800"/>
              <a:buChar char="❖"/>
            </a:pPr>
            <a:r>
              <a:rPr lang="en-US"/>
              <a:t>Tương tự followChart nhưng không phải là followchart</a:t>
            </a:r>
            <a:endParaRPr/>
          </a:p>
          <a:p>
            <a:pPr indent="-192078" lvl="1" marL="966763" rtl="0" algn="l">
              <a:lnSpc>
                <a:spcPct val="150000"/>
              </a:lnSpc>
              <a:spcBef>
                <a:spcPts val="400"/>
              </a:spcBef>
              <a:spcAft>
                <a:spcPts val="0"/>
              </a:spcAft>
              <a:buSzPts val="2400"/>
              <a:buNone/>
            </a:pPr>
            <a:r>
              <a:t/>
            </a:r>
            <a:endParaRPr/>
          </a:p>
          <a:p>
            <a:pPr indent="-279388" lvl="0" marL="640064" rtl="0" algn="l">
              <a:lnSpc>
                <a:spcPct val="150000"/>
              </a:lnSpc>
              <a:spcBef>
                <a:spcPts val="1600"/>
              </a:spcBef>
              <a:spcAft>
                <a:spcPts val="0"/>
              </a:spcAft>
              <a:buSzPts val="2800"/>
              <a:buNone/>
            </a:pPr>
            <a:r>
              <a:t/>
            </a:r>
            <a:endParaRPr>
              <a:latin typeface="Calibri"/>
              <a:ea typeface="Calibri"/>
              <a:cs typeface="Calibri"/>
              <a:sym typeface="Calibri"/>
            </a:endParaRPr>
          </a:p>
          <a:p>
            <a:pPr indent="-279388" lvl="0" marL="640064" rtl="0" algn="l">
              <a:lnSpc>
                <a:spcPct val="150000"/>
              </a:lnSpc>
              <a:spcBef>
                <a:spcPts val="1400"/>
              </a:spcBef>
              <a:spcAft>
                <a:spcPts val="0"/>
              </a:spcAft>
              <a:buSzPts val="2800"/>
              <a:buNone/>
            </a:pPr>
            <a:r>
              <a:t/>
            </a:r>
            <a:endParaRPr/>
          </a:p>
          <a:p>
            <a:pPr indent="-279388" lvl="0" marL="640064" rtl="0" algn="l">
              <a:lnSpc>
                <a:spcPct val="90000"/>
              </a:lnSpc>
              <a:spcBef>
                <a:spcPts val="1400"/>
              </a:spcBef>
              <a:spcAft>
                <a:spcPts val="0"/>
              </a:spcAft>
              <a:buSzPts val="2800"/>
              <a:buNone/>
            </a:pPr>
            <a:r>
              <a:t/>
            </a:r>
            <a:endParaRPr/>
          </a:p>
        </p:txBody>
      </p:sp>
      <p:sp>
        <p:nvSpPr>
          <p:cNvPr id="2509" name="Google Shape;2509;p12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2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7.1.2 Ký pháp Activity Diagram</a:t>
            </a:r>
            <a:endParaRPr/>
          </a:p>
        </p:txBody>
      </p:sp>
      <p:sp>
        <p:nvSpPr>
          <p:cNvPr id="2515" name="Google Shape;2515;p127"/>
          <p:cNvSpPr txBox="1"/>
          <p:nvPr>
            <p:ph idx="1" type="body"/>
          </p:nvPr>
        </p:nvSpPr>
        <p:spPr>
          <a:xfrm>
            <a:off x="1179774" y="1311966"/>
            <a:ext cx="9975906" cy="492878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t>Ký hiệu Khởi đầu và kết thúc (Initial/end)</a:t>
            </a:r>
            <a:endParaRPr/>
          </a:p>
          <a:p>
            <a:pPr indent="-344478" lvl="1" marL="966763" rtl="0" algn="l">
              <a:lnSpc>
                <a:spcPct val="150000"/>
              </a:lnSpc>
              <a:spcBef>
                <a:spcPts val="400"/>
              </a:spcBef>
              <a:spcAft>
                <a:spcPts val="0"/>
              </a:spcAft>
              <a:buSzPts val="2200"/>
              <a:buChar char="▪"/>
            </a:pPr>
            <a:r>
              <a:rPr lang="en-US" sz="2200"/>
              <a:t>Mô tả trạng thái bắt đầu và kết thúc của hoạt động</a:t>
            </a:r>
            <a:endParaRPr sz="2200"/>
          </a:p>
          <a:p>
            <a:pPr indent="-457188" lvl="0" marL="640064" rtl="0" algn="l">
              <a:lnSpc>
                <a:spcPct val="150000"/>
              </a:lnSpc>
              <a:spcBef>
                <a:spcPts val="1600"/>
              </a:spcBef>
              <a:spcAft>
                <a:spcPts val="0"/>
              </a:spcAft>
              <a:buSzPts val="2400"/>
              <a:buChar char="❖"/>
            </a:pPr>
            <a:r>
              <a:rPr lang="en-US" sz="2400"/>
              <a:t>Ký hiệu Hành động (action)</a:t>
            </a:r>
            <a:endParaRPr/>
          </a:p>
          <a:p>
            <a:pPr indent="-344478" lvl="1" marL="966763" rtl="0" algn="l">
              <a:lnSpc>
                <a:spcPct val="150000"/>
              </a:lnSpc>
              <a:spcBef>
                <a:spcPts val="400"/>
              </a:spcBef>
              <a:spcAft>
                <a:spcPts val="0"/>
              </a:spcAft>
              <a:buSzPts val="2200"/>
              <a:buChar char="▪"/>
            </a:pPr>
            <a:r>
              <a:rPr lang="en-US" sz="2200"/>
              <a:t>Một hoạt động gồm một chuỗi các hành động</a:t>
            </a:r>
            <a:endParaRPr sz="2200"/>
          </a:p>
          <a:p>
            <a:pPr indent="-344478" lvl="1" marL="966763" rtl="0" algn="l">
              <a:lnSpc>
                <a:spcPct val="150000"/>
              </a:lnSpc>
              <a:spcBef>
                <a:spcPts val="600"/>
              </a:spcBef>
              <a:spcAft>
                <a:spcPts val="0"/>
              </a:spcAft>
              <a:buSzPts val="2200"/>
              <a:buChar char="▪"/>
            </a:pPr>
            <a:r>
              <a:rPr lang="en-US" sz="2200"/>
              <a:t>Để rõ ràng thường sử dụng 1 đầu vào, 1 đầu ra cho mỗi hành động</a:t>
            </a:r>
            <a:endParaRPr sz="2200"/>
          </a:p>
        </p:txBody>
      </p:sp>
      <p:grpSp>
        <p:nvGrpSpPr>
          <p:cNvPr id="2516" name="Google Shape;2516;p127"/>
          <p:cNvGrpSpPr/>
          <p:nvPr/>
        </p:nvGrpSpPr>
        <p:grpSpPr>
          <a:xfrm>
            <a:off x="8773018" y="3166308"/>
            <a:ext cx="3276600" cy="3028950"/>
            <a:chOff x="288" y="1440"/>
            <a:chExt cx="2064" cy="1908"/>
          </a:xfrm>
        </p:grpSpPr>
        <p:sp>
          <p:nvSpPr>
            <p:cNvPr id="2517" name="Google Shape;2517;p127"/>
            <p:cNvSpPr/>
            <p:nvPr/>
          </p:nvSpPr>
          <p:spPr>
            <a:xfrm>
              <a:off x="1285" y="1440"/>
              <a:ext cx="135" cy="135"/>
            </a:xfrm>
            <a:prstGeom prst="ellipse">
              <a:avLst/>
            </a:prstGeom>
            <a:solidFill>
              <a:srgbClr val="000000"/>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18" name="Google Shape;2518;p127"/>
            <p:cNvSpPr/>
            <p:nvPr/>
          </p:nvSpPr>
          <p:spPr>
            <a:xfrm>
              <a:off x="1356" y="1575"/>
              <a:ext cx="36" cy="211"/>
            </a:xfrm>
            <a:custGeom>
              <a:rect b="b" l="l" r="r" t="t"/>
              <a:pathLst>
                <a:path extrusionOk="0" h="30" w="5">
                  <a:moveTo>
                    <a:pt x="0" y="0"/>
                  </a:moveTo>
                  <a:lnTo>
                    <a:pt x="0" y="30"/>
                  </a:lnTo>
                  <a:lnTo>
                    <a:pt x="5" y="19"/>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19" name="Google Shape;2519;p127"/>
            <p:cNvCxnSpPr/>
            <p:nvPr/>
          </p:nvCxnSpPr>
          <p:spPr>
            <a:xfrm rot="10800000">
              <a:off x="1320" y="1708"/>
              <a:ext cx="36" cy="78"/>
            </a:xfrm>
            <a:prstGeom prst="straightConnector1">
              <a:avLst/>
            </a:prstGeom>
            <a:noFill/>
            <a:ln cap="flat" cmpd="sng" w="9525">
              <a:solidFill>
                <a:srgbClr val="990033"/>
              </a:solidFill>
              <a:prstDash val="solid"/>
              <a:round/>
              <a:headEnd len="med" w="med" type="none"/>
              <a:tailEnd len="med" w="med" type="none"/>
            </a:ln>
          </p:spPr>
        </p:cxnSp>
        <p:sp>
          <p:nvSpPr>
            <p:cNvPr id="2520" name="Google Shape;2520;p127"/>
            <p:cNvSpPr/>
            <p:nvPr/>
          </p:nvSpPr>
          <p:spPr>
            <a:xfrm>
              <a:off x="922" y="1793"/>
              <a:ext cx="869" cy="269"/>
            </a:xfrm>
            <a:custGeom>
              <a:rect b="b" l="l" r="r" t="t"/>
              <a:pathLst>
                <a:path extrusionOk="0" h="228" w="729">
                  <a:moveTo>
                    <a:pt x="84" y="0"/>
                  </a:moveTo>
                  <a:lnTo>
                    <a:pt x="48" y="24"/>
                  </a:lnTo>
                  <a:lnTo>
                    <a:pt x="18" y="54"/>
                  </a:lnTo>
                  <a:lnTo>
                    <a:pt x="6" y="84"/>
                  </a:lnTo>
                  <a:lnTo>
                    <a:pt x="0" y="114"/>
                  </a:lnTo>
                  <a:lnTo>
                    <a:pt x="6" y="144"/>
                  </a:lnTo>
                  <a:lnTo>
                    <a:pt x="18" y="174"/>
                  </a:lnTo>
                  <a:lnTo>
                    <a:pt x="48" y="204"/>
                  </a:lnTo>
                  <a:lnTo>
                    <a:pt x="84" y="228"/>
                  </a:lnTo>
                  <a:lnTo>
                    <a:pt x="645" y="228"/>
                  </a:lnTo>
                  <a:lnTo>
                    <a:pt x="681" y="204"/>
                  </a:lnTo>
                  <a:lnTo>
                    <a:pt x="711" y="174"/>
                  </a:lnTo>
                  <a:lnTo>
                    <a:pt x="723" y="144"/>
                  </a:lnTo>
                  <a:lnTo>
                    <a:pt x="729" y="114"/>
                  </a:lnTo>
                  <a:lnTo>
                    <a:pt x="723" y="84"/>
                  </a:lnTo>
                  <a:lnTo>
                    <a:pt x="711" y="54"/>
                  </a:lnTo>
                  <a:lnTo>
                    <a:pt x="681" y="24"/>
                  </a:lnTo>
                  <a:lnTo>
                    <a:pt x="645" y="0"/>
                  </a:lnTo>
                  <a:lnTo>
                    <a:pt x="84" y="0"/>
                  </a:lnTo>
                  <a:close/>
                </a:path>
              </a:pathLst>
            </a:custGeom>
            <a:solidFill>
              <a:srgbClr val="FFFFCC"/>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127"/>
            <p:cNvSpPr/>
            <p:nvPr/>
          </p:nvSpPr>
          <p:spPr>
            <a:xfrm>
              <a:off x="1085" y="1852"/>
              <a:ext cx="568" cy="1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Khởi động xe</a:t>
              </a:r>
              <a:endParaRPr sz="1200">
                <a:solidFill>
                  <a:schemeClr val="folHlink"/>
                </a:solidFill>
                <a:latin typeface="Arial"/>
                <a:ea typeface="Arial"/>
                <a:cs typeface="Arial"/>
                <a:sym typeface="Arial"/>
              </a:endParaRPr>
            </a:p>
          </p:txBody>
        </p:sp>
        <p:sp>
          <p:nvSpPr>
            <p:cNvPr id="2522" name="Google Shape;2522;p127"/>
            <p:cNvSpPr/>
            <p:nvPr/>
          </p:nvSpPr>
          <p:spPr>
            <a:xfrm>
              <a:off x="1356" y="1575"/>
              <a:ext cx="36" cy="211"/>
            </a:xfrm>
            <a:custGeom>
              <a:rect b="b" l="l" r="r" t="t"/>
              <a:pathLst>
                <a:path extrusionOk="0" h="30" w="5">
                  <a:moveTo>
                    <a:pt x="0" y="0"/>
                  </a:moveTo>
                  <a:lnTo>
                    <a:pt x="0" y="30"/>
                  </a:lnTo>
                  <a:lnTo>
                    <a:pt x="5" y="19"/>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23" name="Google Shape;2523;p127"/>
            <p:cNvCxnSpPr/>
            <p:nvPr/>
          </p:nvCxnSpPr>
          <p:spPr>
            <a:xfrm rot="10800000">
              <a:off x="1320" y="1708"/>
              <a:ext cx="36" cy="78"/>
            </a:xfrm>
            <a:prstGeom prst="straightConnector1">
              <a:avLst/>
            </a:prstGeom>
            <a:noFill/>
            <a:ln cap="flat" cmpd="sng" w="9525">
              <a:solidFill>
                <a:srgbClr val="990033"/>
              </a:solidFill>
              <a:prstDash val="solid"/>
              <a:round/>
              <a:headEnd len="med" w="med" type="none"/>
              <a:tailEnd len="med" w="med" type="none"/>
            </a:ln>
          </p:spPr>
        </p:cxnSp>
        <p:sp>
          <p:nvSpPr>
            <p:cNvPr id="2524" name="Google Shape;2524;p127"/>
            <p:cNvSpPr/>
            <p:nvPr/>
          </p:nvSpPr>
          <p:spPr>
            <a:xfrm>
              <a:off x="1356" y="2069"/>
              <a:ext cx="36" cy="191"/>
            </a:xfrm>
            <a:custGeom>
              <a:rect b="b" l="l" r="r" t="t"/>
              <a:pathLst>
                <a:path extrusionOk="0" h="27" w="5">
                  <a:moveTo>
                    <a:pt x="0" y="0"/>
                  </a:moveTo>
                  <a:lnTo>
                    <a:pt x="0" y="27"/>
                  </a:lnTo>
                  <a:lnTo>
                    <a:pt x="5" y="16"/>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25" name="Google Shape;2525;p127"/>
            <p:cNvCxnSpPr/>
            <p:nvPr/>
          </p:nvCxnSpPr>
          <p:spPr>
            <a:xfrm rot="10800000">
              <a:off x="1320" y="2182"/>
              <a:ext cx="36" cy="78"/>
            </a:xfrm>
            <a:prstGeom prst="straightConnector1">
              <a:avLst/>
            </a:prstGeom>
            <a:noFill/>
            <a:ln cap="flat" cmpd="sng" w="9525">
              <a:solidFill>
                <a:srgbClr val="990033"/>
              </a:solidFill>
              <a:prstDash val="solid"/>
              <a:round/>
              <a:headEnd len="med" w="med" type="none"/>
              <a:tailEnd len="med" w="med" type="none"/>
            </a:ln>
          </p:spPr>
        </p:cxnSp>
        <p:sp>
          <p:nvSpPr>
            <p:cNvPr id="2526" name="Google Shape;2526;p127"/>
            <p:cNvSpPr/>
            <p:nvPr/>
          </p:nvSpPr>
          <p:spPr>
            <a:xfrm>
              <a:off x="1356" y="1575"/>
              <a:ext cx="36" cy="211"/>
            </a:xfrm>
            <a:custGeom>
              <a:rect b="b" l="l" r="r" t="t"/>
              <a:pathLst>
                <a:path extrusionOk="0" h="30" w="5">
                  <a:moveTo>
                    <a:pt x="0" y="0"/>
                  </a:moveTo>
                  <a:lnTo>
                    <a:pt x="0" y="30"/>
                  </a:lnTo>
                  <a:lnTo>
                    <a:pt x="5" y="19"/>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27" name="Google Shape;2527;p127"/>
            <p:cNvCxnSpPr/>
            <p:nvPr/>
          </p:nvCxnSpPr>
          <p:spPr>
            <a:xfrm rot="10800000">
              <a:off x="1320" y="1708"/>
              <a:ext cx="36" cy="78"/>
            </a:xfrm>
            <a:prstGeom prst="straightConnector1">
              <a:avLst/>
            </a:prstGeom>
            <a:noFill/>
            <a:ln cap="flat" cmpd="sng" w="9525">
              <a:solidFill>
                <a:srgbClr val="990033"/>
              </a:solidFill>
              <a:prstDash val="solid"/>
              <a:round/>
              <a:headEnd len="med" w="med" type="none"/>
              <a:tailEnd len="med" w="med" type="none"/>
            </a:ln>
          </p:spPr>
        </p:cxnSp>
        <p:sp>
          <p:nvSpPr>
            <p:cNvPr id="2528" name="Google Shape;2528;p127"/>
            <p:cNvSpPr/>
            <p:nvPr/>
          </p:nvSpPr>
          <p:spPr>
            <a:xfrm>
              <a:off x="1185" y="2260"/>
              <a:ext cx="328" cy="155"/>
            </a:xfrm>
            <a:custGeom>
              <a:rect b="b" l="l" r="r" t="t"/>
              <a:pathLst>
                <a:path extrusionOk="0" h="131" w="275">
                  <a:moveTo>
                    <a:pt x="0" y="72"/>
                  </a:moveTo>
                  <a:lnTo>
                    <a:pt x="143" y="0"/>
                  </a:lnTo>
                  <a:lnTo>
                    <a:pt x="275" y="72"/>
                  </a:lnTo>
                  <a:lnTo>
                    <a:pt x="143" y="131"/>
                  </a:lnTo>
                  <a:lnTo>
                    <a:pt x="0" y="72"/>
                  </a:lnTo>
                  <a:close/>
                </a:path>
              </a:pathLst>
            </a:custGeom>
            <a:solidFill>
              <a:srgbClr val="FFFFCC"/>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127"/>
            <p:cNvSpPr/>
            <p:nvPr/>
          </p:nvSpPr>
          <p:spPr>
            <a:xfrm>
              <a:off x="1356" y="2069"/>
              <a:ext cx="36" cy="191"/>
            </a:xfrm>
            <a:custGeom>
              <a:rect b="b" l="l" r="r" t="t"/>
              <a:pathLst>
                <a:path extrusionOk="0" h="27" w="5">
                  <a:moveTo>
                    <a:pt x="0" y="0"/>
                  </a:moveTo>
                  <a:lnTo>
                    <a:pt x="0" y="27"/>
                  </a:lnTo>
                  <a:lnTo>
                    <a:pt x="5" y="16"/>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30" name="Google Shape;2530;p127"/>
            <p:cNvCxnSpPr/>
            <p:nvPr/>
          </p:nvCxnSpPr>
          <p:spPr>
            <a:xfrm rot="10800000">
              <a:off x="1320" y="2182"/>
              <a:ext cx="36" cy="78"/>
            </a:xfrm>
            <a:prstGeom prst="straightConnector1">
              <a:avLst/>
            </a:prstGeom>
            <a:noFill/>
            <a:ln cap="flat" cmpd="sng" w="9525">
              <a:solidFill>
                <a:srgbClr val="990033"/>
              </a:solidFill>
              <a:prstDash val="solid"/>
              <a:round/>
              <a:headEnd len="med" w="med" type="none"/>
              <a:tailEnd len="med" w="med" type="none"/>
            </a:ln>
          </p:spPr>
        </p:cxnSp>
        <p:sp>
          <p:nvSpPr>
            <p:cNvPr id="2531" name="Google Shape;2531;p127"/>
            <p:cNvSpPr/>
            <p:nvPr/>
          </p:nvSpPr>
          <p:spPr>
            <a:xfrm>
              <a:off x="288" y="2634"/>
              <a:ext cx="869" cy="262"/>
            </a:xfrm>
            <a:custGeom>
              <a:rect b="b" l="l" r="r" t="t"/>
              <a:pathLst>
                <a:path extrusionOk="0" h="222" w="729">
                  <a:moveTo>
                    <a:pt x="84" y="0"/>
                  </a:moveTo>
                  <a:lnTo>
                    <a:pt x="48" y="24"/>
                  </a:lnTo>
                  <a:lnTo>
                    <a:pt x="24" y="54"/>
                  </a:lnTo>
                  <a:lnTo>
                    <a:pt x="6" y="78"/>
                  </a:lnTo>
                  <a:lnTo>
                    <a:pt x="0" y="114"/>
                  </a:lnTo>
                  <a:lnTo>
                    <a:pt x="6" y="144"/>
                  </a:lnTo>
                  <a:lnTo>
                    <a:pt x="24" y="168"/>
                  </a:lnTo>
                  <a:lnTo>
                    <a:pt x="48" y="198"/>
                  </a:lnTo>
                  <a:lnTo>
                    <a:pt x="84" y="222"/>
                  </a:lnTo>
                  <a:lnTo>
                    <a:pt x="645" y="222"/>
                  </a:lnTo>
                  <a:lnTo>
                    <a:pt x="681" y="198"/>
                  </a:lnTo>
                  <a:lnTo>
                    <a:pt x="711" y="168"/>
                  </a:lnTo>
                  <a:lnTo>
                    <a:pt x="723" y="144"/>
                  </a:lnTo>
                  <a:lnTo>
                    <a:pt x="729" y="114"/>
                  </a:lnTo>
                  <a:lnTo>
                    <a:pt x="723" y="78"/>
                  </a:lnTo>
                  <a:lnTo>
                    <a:pt x="711" y="54"/>
                  </a:lnTo>
                  <a:lnTo>
                    <a:pt x="681" y="24"/>
                  </a:lnTo>
                  <a:lnTo>
                    <a:pt x="645" y="0"/>
                  </a:lnTo>
                  <a:lnTo>
                    <a:pt x="84" y="0"/>
                  </a:lnTo>
                  <a:close/>
                </a:path>
              </a:pathLst>
            </a:custGeom>
            <a:solidFill>
              <a:srgbClr val="FFFFCC"/>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127"/>
            <p:cNvSpPr/>
            <p:nvPr/>
          </p:nvSpPr>
          <p:spPr>
            <a:xfrm>
              <a:off x="593" y="2709"/>
              <a:ext cx="255" cy="1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Lái xe</a:t>
              </a:r>
              <a:endParaRPr/>
            </a:p>
          </p:txBody>
        </p:sp>
        <p:sp>
          <p:nvSpPr>
            <p:cNvPr id="2533" name="Google Shape;2533;p127"/>
            <p:cNvSpPr/>
            <p:nvPr/>
          </p:nvSpPr>
          <p:spPr>
            <a:xfrm>
              <a:off x="716" y="2345"/>
              <a:ext cx="469" cy="282"/>
            </a:xfrm>
            <a:custGeom>
              <a:rect b="b" l="l" r="r" t="t"/>
              <a:pathLst>
                <a:path extrusionOk="0" h="40" w="66">
                  <a:moveTo>
                    <a:pt x="66" y="0"/>
                  </a:moveTo>
                  <a:lnTo>
                    <a:pt x="0" y="0"/>
                  </a:lnTo>
                  <a:lnTo>
                    <a:pt x="0" y="40"/>
                  </a:lnTo>
                  <a:lnTo>
                    <a:pt x="5"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34" name="Google Shape;2534;p127"/>
            <p:cNvCxnSpPr/>
            <p:nvPr/>
          </p:nvCxnSpPr>
          <p:spPr>
            <a:xfrm rot="10800000">
              <a:off x="680" y="2542"/>
              <a:ext cx="36" cy="85"/>
            </a:xfrm>
            <a:prstGeom prst="straightConnector1">
              <a:avLst/>
            </a:prstGeom>
            <a:noFill/>
            <a:ln cap="flat" cmpd="sng" w="9525">
              <a:solidFill>
                <a:srgbClr val="990033"/>
              </a:solidFill>
              <a:prstDash val="solid"/>
              <a:round/>
              <a:headEnd len="med" w="med" type="none"/>
              <a:tailEnd len="med" w="med" type="none"/>
            </a:ln>
          </p:spPr>
        </p:cxnSp>
        <p:sp>
          <p:nvSpPr>
            <p:cNvPr id="2535" name="Google Shape;2535;p127"/>
            <p:cNvSpPr/>
            <p:nvPr/>
          </p:nvSpPr>
          <p:spPr>
            <a:xfrm>
              <a:off x="901" y="2903"/>
              <a:ext cx="356" cy="275"/>
            </a:xfrm>
            <a:custGeom>
              <a:rect b="b" l="l" r="r" t="t"/>
              <a:pathLst>
                <a:path extrusionOk="0" h="39" w="50">
                  <a:moveTo>
                    <a:pt x="0" y="0"/>
                  </a:moveTo>
                  <a:lnTo>
                    <a:pt x="50" y="39"/>
                  </a:lnTo>
                  <a:lnTo>
                    <a:pt x="44"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36" name="Google Shape;2536;p127"/>
            <p:cNvCxnSpPr/>
            <p:nvPr/>
          </p:nvCxnSpPr>
          <p:spPr>
            <a:xfrm rot="10800000">
              <a:off x="1178" y="3157"/>
              <a:ext cx="79" cy="21"/>
            </a:xfrm>
            <a:prstGeom prst="straightConnector1">
              <a:avLst/>
            </a:prstGeom>
            <a:noFill/>
            <a:ln cap="flat" cmpd="sng" w="9525">
              <a:solidFill>
                <a:srgbClr val="990033"/>
              </a:solidFill>
              <a:prstDash val="solid"/>
              <a:round/>
              <a:headEnd len="med" w="med" type="none"/>
              <a:tailEnd len="med" w="med" type="none"/>
            </a:ln>
          </p:spPr>
        </p:cxnSp>
        <p:sp>
          <p:nvSpPr>
            <p:cNvPr id="2537" name="Google Shape;2537;p127"/>
            <p:cNvSpPr/>
            <p:nvPr/>
          </p:nvSpPr>
          <p:spPr>
            <a:xfrm>
              <a:off x="1492" y="2634"/>
              <a:ext cx="860" cy="262"/>
            </a:xfrm>
            <a:custGeom>
              <a:rect b="b" l="l" r="r" t="t"/>
              <a:pathLst>
                <a:path extrusionOk="0" h="222" w="722">
                  <a:moveTo>
                    <a:pt x="77" y="0"/>
                  </a:moveTo>
                  <a:lnTo>
                    <a:pt x="42" y="24"/>
                  </a:lnTo>
                  <a:lnTo>
                    <a:pt x="18" y="54"/>
                  </a:lnTo>
                  <a:lnTo>
                    <a:pt x="0" y="78"/>
                  </a:lnTo>
                  <a:lnTo>
                    <a:pt x="0" y="114"/>
                  </a:lnTo>
                  <a:lnTo>
                    <a:pt x="0" y="144"/>
                  </a:lnTo>
                  <a:lnTo>
                    <a:pt x="18" y="168"/>
                  </a:lnTo>
                  <a:lnTo>
                    <a:pt x="42" y="198"/>
                  </a:lnTo>
                  <a:lnTo>
                    <a:pt x="77" y="222"/>
                  </a:lnTo>
                  <a:lnTo>
                    <a:pt x="639" y="222"/>
                  </a:lnTo>
                  <a:lnTo>
                    <a:pt x="675" y="198"/>
                  </a:lnTo>
                  <a:lnTo>
                    <a:pt x="705" y="168"/>
                  </a:lnTo>
                  <a:lnTo>
                    <a:pt x="716" y="144"/>
                  </a:lnTo>
                  <a:lnTo>
                    <a:pt x="722" y="114"/>
                  </a:lnTo>
                  <a:lnTo>
                    <a:pt x="716" y="78"/>
                  </a:lnTo>
                  <a:lnTo>
                    <a:pt x="705" y="54"/>
                  </a:lnTo>
                  <a:lnTo>
                    <a:pt x="675" y="24"/>
                  </a:lnTo>
                  <a:lnTo>
                    <a:pt x="639" y="0"/>
                  </a:lnTo>
                  <a:lnTo>
                    <a:pt x="77" y="0"/>
                  </a:lnTo>
                  <a:close/>
                </a:path>
              </a:pathLst>
            </a:custGeom>
            <a:solidFill>
              <a:srgbClr val="FFFFCC"/>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127"/>
            <p:cNvSpPr/>
            <p:nvPr/>
          </p:nvSpPr>
          <p:spPr>
            <a:xfrm>
              <a:off x="1699" y="2641"/>
              <a:ext cx="490" cy="2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Đi xe buýt,</a:t>
              </a:r>
              <a:endParaRPr/>
            </a:p>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taxi, xe đạp</a:t>
              </a:r>
              <a:endParaRPr sz="1200">
                <a:solidFill>
                  <a:schemeClr val="folHlink"/>
                </a:solidFill>
                <a:latin typeface="Arial"/>
                <a:ea typeface="Arial"/>
                <a:cs typeface="Arial"/>
                <a:sym typeface="Arial"/>
              </a:endParaRPr>
            </a:p>
          </p:txBody>
        </p:sp>
        <p:sp>
          <p:nvSpPr>
            <p:cNvPr id="2539" name="Google Shape;2539;p127"/>
            <p:cNvSpPr/>
            <p:nvPr/>
          </p:nvSpPr>
          <p:spPr>
            <a:xfrm>
              <a:off x="1527" y="2345"/>
              <a:ext cx="427" cy="282"/>
            </a:xfrm>
            <a:custGeom>
              <a:rect b="b" l="l" r="r" t="t"/>
              <a:pathLst>
                <a:path extrusionOk="0" h="40" w="60">
                  <a:moveTo>
                    <a:pt x="0" y="0"/>
                  </a:moveTo>
                  <a:lnTo>
                    <a:pt x="54" y="0"/>
                  </a:lnTo>
                  <a:lnTo>
                    <a:pt x="55" y="40"/>
                  </a:lnTo>
                  <a:lnTo>
                    <a:pt x="60"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40" name="Google Shape;2540;p127"/>
            <p:cNvCxnSpPr/>
            <p:nvPr/>
          </p:nvCxnSpPr>
          <p:spPr>
            <a:xfrm rot="10800000">
              <a:off x="1882" y="2542"/>
              <a:ext cx="36" cy="85"/>
            </a:xfrm>
            <a:prstGeom prst="straightConnector1">
              <a:avLst/>
            </a:prstGeom>
            <a:noFill/>
            <a:ln cap="flat" cmpd="sng" w="9525">
              <a:solidFill>
                <a:srgbClr val="990033"/>
              </a:solidFill>
              <a:prstDash val="solid"/>
              <a:round/>
              <a:headEnd len="med" w="med" type="none"/>
              <a:tailEnd len="med" w="med" type="none"/>
            </a:ln>
          </p:spPr>
        </p:cxnSp>
        <p:sp>
          <p:nvSpPr>
            <p:cNvPr id="2541" name="Google Shape;2541;p127"/>
            <p:cNvSpPr/>
            <p:nvPr/>
          </p:nvSpPr>
          <p:spPr>
            <a:xfrm>
              <a:off x="1449" y="2903"/>
              <a:ext cx="306" cy="268"/>
            </a:xfrm>
            <a:custGeom>
              <a:rect b="b" l="l" r="r" t="t"/>
              <a:pathLst>
                <a:path extrusionOk="0" h="38" w="43">
                  <a:moveTo>
                    <a:pt x="43" y="0"/>
                  </a:moveTo>
                  <a:lnTo>
                    <a:pt x="0" y="38"/>
                  </a:lnTo>
                  <a:lnTo>
                    <a:pt x="12" y="34"/>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42" name="Google Shape;2542;p127"/>
            <p:cNvCxnSpPr/>
            <p:nvPr/>
          </p:nvCxnSpPr>
          <p:spPr>
            <a:xfrm flipH="1" rot="10800000">
              <a:off x="1449" y="3094"/>
              <a:ext cx="43" cy="77"/>
            </a:xfrm>
            <a:prstGeom prst="straightConnector1">
              <a:avLst/>
            </a:prstGeom>
            <a:noFill/>
            <a:ln cap="flat" cmpd="sng" w="9525">
              <a:solidFill>
                <a:srgbClr val="990033"/>
              </a:solidFill>
              <a:prstDash val="solid"/>
              <a:round/>
              <a:headEnd len="med" w="med" type="none"/>
              <a:tailEnd len="med" w="med" type="none"/>
            </a:ln>
          </p:spPr>
        </p:cxnSp>
        <p:sp>
          <p:nvSpPr>
            <p:cNvPr id="2543" name="Google Shape;2543;p127"/>
            <p:cNvSpPr/>
            <p:nvPr/>
          </p:nvSpPr>
          <p:spPr>
            <a:xfrm>
              <a:off x="1257" y="3157"/>
              <a:ext cx="192" cy="191"/>
            </a:xfrm>
            <a:prstGeom prst="ellipse">
              <a:avLst/>
            </a:prstGeom>
            <a:no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4" name="Google Shape;2544;p127"/>
            <p:cNvSpPr/>
            <p:nvPr/>
          </p:nvSpPr>
          <p:spPr>
            <a:xfrm>
              <a:off x="1285" y="3185"/>
              <a:ext cx="135" cy="135"/>
            </a:xfrm>
            <a:prstGeom prst="ellipse">
              <a:avLst/>
            </a:prstGeom>
            <a:solidFill>
              <a:srgbClr val="000000"/>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45" name="Google Shape;2545;p127"/>
            <p:cNvSpPr/>
            <p:nvPr/>
          </p:nvSpPr>
          <p:spPr>
            <a:xfrm>
              <a:off x="901" y="2903"/>
              <a:ext cx="356" cy="275"/>
            </a:xfrm>
            <a:custGeom>
              <a:rect b="b" l="l" r="r" t="t"/>
              <a:pathLst>
                <a:path extrusionOk="0" h="39" w="50">
                  <a:moveTo>
                    <a:pt x="0" y="0"/>
                  </a:moveTo>
                  <a:lnTo>
                    <a:pt x="50" y="39"/>
                  </a:lnTo>
                  <a:lnTo>
                    <a:pt x="44"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46" name="Google Shape;2546;p127"/>
            <p:cNvCxnSpPr/>
            <p:nvPr/>
          </p:nvCxnSpPr>
          <p:spPr>
            <a:xfrm rot="10800000">
              <a:off x="1178" y="3157"/>
              <a:ext cx="79" cy="21"/>
            </a:xfrm>
            <a:prstGeom prst="straightConnector1">
              <a:avLst/>
            </a:prstGeom>
            <a:noFill/>
            <a:ln cap="flat" cmpd="sng" w="9525">
              <a:solidFill>
                <a:srgbClr val="990033"/>
              </a:solidFill>
              <a:prstDash val="solid"/>
              <a:round/>
              <a:headEnd len="med" w="med" type="none"/>
              <a:tailEnd len="med" w="med" type="none"/>
            </a:ln>
          </p:spPr>
        </p:cxnSp>
        <p:sp>
          <p:nvSpPr>
            <p:cNvPr id="2547" name="Google Shape;2547;p127"/>
            <p:cNvSpPr/>
            <p:nvPr/>
          </p:nvSpPr>
          <p:spPr>
            <a:xfrm>
              <a:off x="1449" y="2903"/>
              <a:ext cx="306" cy="268"/>
            </a:xfrm>
            <a:custGeom>
              <a:rect b="b" l="l" r="r" t="t"/>
              <a:pathLst>
                <a:path extrusionOk="0" h="38" w="43">
                  <a:moveTo>
                    <a:pt x="43" y="0"/>
                  </a:moveTo>
                  <a:lnTo>
                    <a:pt x="0" y="38"/>
                  </a:lnTo>
                  <a:lnTo>
                    <a:pt x="12" y="34"/>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48" name="Google Shape;2548;p127"/>
            <p:cNvCxnSpPr/>
            <p:nvPr/>
          </p:nvCxnSpPr>
          <p:spPr>
            <a:xfrm flipH="1" rot="10800000">
              <a:off x="1449" y="3094"/>
              <a:ext cx="43" cy="77"/>
            </a:xfrm>
            <a:prstGeom prst="straightConnector1">
              <a:avLst/>
            </a:prstGeom>
            <a:noFill/>
            <a:ln cap="flat" cmpd="sng" w="9525">
              <a:solidFill>
                <a:srgbClr val="990033"/>
              </a:solidFill>
              <a:prstDash val="solid"/>
              <a:round/>
              <a:headEnd len="med" w="med" type="none"/>
              <a:tailEnd len="med" w="med" type="none"/>
            </a:ln>
          </p:spPr>
        </p:cxnSp>
        <p:sp>
          <p:nvSpPr>
            <p:cNvPr id="2549" name="Google Shape;2549;p127"/>
            <p:cNvSpPr/>
            <p:nvPr/>
          </p:nvSpPr>
          <p:spPr>
            <a:xfrm>
              <a:off x="901" y="2903"/>
              <a:ext cx="356" cy="275"/>
            </a:xfrm>
            <a:custGeom>
              <a:rect b="b" l="l" r="r" t="t"/>
              <a:pathLst>
                <a:path extrusionOk="0" h="39" w="50">
                  <a:moveTo>
                    <a:pt x="0" y="0"/>
                  </a:moveTo>
                  <a:lnTo>
                    <a:pt x="50" y="39"/>
                  </a:lnTo>
                  <a:lnTo>
                    <a:pt x="44"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50" name="Google Shape;2550;p127"/>
            <p:cNvCxnSpPr/>
            <p:nvPr/>
          </p:nvCxnSpPr>
          <p:spPr>
            <a:xfrm rot="10800000">
              <a:off x="1178" y="3157"/>
              <a:ext cx="79" cy="21"/>
            </a:xfrm>
            <a:prstGeom prst="straightConnector1">
              <a:avLst/>
            </a:prstGeom>
            <a:noFill/>
            <a:ln cap="flat" cmpd="sng" w="9525">
              <a:solidFill>
                <a:srgbClr val="990033"/>
              </a:solidFill>
              <a:prstDash val="solid"/>
              <a:round/>
              <a:headEnd len="med" w="med" type="none"/>
              <a:tailEnd len="med" w="med" type="none"/>
            </a:ln>
          </p:spPr>
        </p:cxnSp>
        <p:sp>
          <p:nvSpPr>
            <p:cNvPr id="2551" name="Google Shape;2551;p127"/>
            <p:cNvSpPr/>
            <p:nvPr/>
          </p:nvSpPr>
          <p:spPr>
            <a:xfrm>
              <a:off x="1449" y="2903"/>
              <a:ext cx="306" cy="268"/>
            </a:xfrm>
            <a:custGeom>
              <a:rect b="b" l="l" r="r" t="t"/>
              <a:pathLst>
                <a:path extrusionOk="0" h="38" w="43">
                  <a:moveTo>
                    <a:pt x="43" y="0"/>
                  </a:moveTo>
                  <a:lnTo>
                    <a:pt x="0" y="38"/>
                  </a:lnTo>
                  <a:lnTo>
                    <a:pt x="12" y="34"/>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52" name="Google Shape;2552;p127"/>
            <p:cNvCxnSpPr/>
            <p:nvPr/>
          </p:nvCxnSpPr>
          <p:spPr>
            <a:xfrm flipH="1" rot="10800000">
              <a:off x="1449" y="3094"/>
              <a:ext cx="43" cy="77"/>
            </a:xfrm>
            <a:prstGeom prst="straightConnector1">
              <a:avLst/>
            </a:prstGeom>
            <a:noFill/>
            <a:ln cap="flat" cmpd="sng" w="9525">
              <a:solidFill>
                <a:srgbClr val="990033"/>
              </a:solidFill>
              <a:prstDash val="solid"/>
              <a:round/>
              <a:headEnd len="med" w="med" type="none"/>
              <a:tailEnd len="med" w="med" type="none"/>
            </a:ln>
          </p:spPr>
        </p:cxnSp>
        <p:sp>
          <p:nvSpPr>
            <p:cNvPr id="2553" name="Google Shape;2553;p127"/>
            <p:cNvSpPr/>
            <p:nvPr/>
          </p:nvSpPr>
          <p:spPr>
            <a:xfrm>
              <a:off x="716" y="2345"/>
              <a:ext cx="469" cy="282"/>
            </a:xfrm>
            <a:custGeom>
              <a:rect b="b" l="l" r="r" t="t"/>
              <a:pathLst>
                <a:path extrusionOk="0" h="40" w="66">
                  <a:moveTo>
                    <a:pt x="66" y="0"/>
                  </a:moveTo>
                  <a:lnTo>
                    <a:pt x="0" y="0"/>
                  </a:lnTo>
                  <a:lnTo>
                    <a:pt x="0" y="40"/>
                  </a:lnTo>
                  <a:lnTo>
                    <a:pt x="5"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54" name="Google Shape;2554;p127"/>
            <p:cNvCxnSpPr/>
            <p:nvPr/>
          </p:nvCxnSpPr>
          <p:spPr>
            <a:xfrm rot="10800000">
              <a:off x="680" y="2542"/>
              <a:ext cx="36" cy="85"/>
            </a:xfrm>
            <a:prstGeom prst="straightConnector1">
              <a:avLst/>
            </a:prstGeom>
            <a:noFill/>
            <a:ln cap="flat" cmpd="sng" w="9525">
              <a:solidFill>
                <a:srgbClr val="990033"/>
              </a:solidFill>
              <a:prstDash val="solid"/>
              <a:round/>
              <a:headEnd len="med" w="med" type="none"/>
              <a:tailEnd len="med" w="med" type="none"/>
            </a:ln>
          </p:spPr>
        </p:cxnSp>
        <p:sp>
          <p:nvSpPr>
            <p:cNvPr id="2555" name="Google Shape;2555;p127"/>
            <p:cNvSpPr/>
            <p:nvPr/>
          </p:nvSpPr>
          <p:spPr>
            <a:xfrm>
              <a:off x="681" y="2182"/>
              <a:ext cx="522" cy="11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 Còn xăng ]</a:t>
              </a:r>
              <a:endParaRPr/>
            </a:p>
          </p:txBody>
        </p:sp>
        <p:sp>
          <p:nvSpPr>
            <p:cNvPr id="2556" name="Google Shape;2556;p127"/>
            <p:cNvSpPr/>
            <p:nvPr/>
          </p:nvSpPr>
          <p:spPr>
            <a:xfrm>
              <a:off x="1527" y="2345"/>
              <a:ext cx="427" cy="282"/>
            </a:xfrm>
            <a:custGeom>
              <a:rect b="b" l="l" r="r" t="t"/>
              <a:pathLst>
                <a:path extrusionOk="0" h="40" w="60">
                  <a:moveTo>
                    <a:pt x="0" y="0"/>
                  </a:moveTo>
                  <a:lnTo>
                    <a:pt x="54" y="0"/>
                  </a:lnTo>
                  <a:lnTo>
                    <a:pt x="55" y="40"/>
                  </a:lnTo>
                  <a:lnTo>
                    <a:pt x="60" y="28"/>
                  </a:lnTo>
                </a:path>
              </a:pathLst>
            </a:custGeom>
            <a:noFill/>
            <a:ln cap="flat" cmpd="sng" w="9525">
              <a:solidFill>
                <a:srgbClr val="99003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57" name="Google Shape;2557;p127"/>
            <p:cNvCxnSpPr/>
            <p:nvPr/>
          </p:nvCxnSpPr>
          <p:spPr>
            <a:xfrm rot="10800000">
              <a:off x="1882" y="2542"/>
              <a:ext cx="36" cy="85"/>
            </a:xfrm>
            <a:prstGeom prst="straightConnector1">
              <a:avLst/>
            </a:prstGeom>
            <a:noFill/>
            <a:ln cap="flat" cmpd="sng" w="9525">
              <a:solidFill>
                <a:srgbClr val="990033"/>
              </a:solidFill>
              <a:prstDash val="solid"/>
              <a:round/>
              <a:headEnd len="med" w="med" type="none"/>
              <a:tailEnd len="med" w="med" type="none"/>
            </a:ln>
          </p:spPr>
        </p:cxnSp>
        <p:sp>
          <p:nvSpPr>
            <p:cNvPr id="2558" name="Google Shape;2558;p127"/>
            <p:cNvSpPr/>
            <p:nvPr/>
          </p:nvSpPr>
          <p:spPr>
            <a:xfrm>
              <a:off x="1623" y="2189"/>
              <a:ext cx="491" cy="1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folHlink"/>
                </a:buClr>
                <a:buSzPts val="1200"/>
                <a:buFont typeface="Arial"/>
                <a:buNone/>
              </a:pPr>
              <a:r>
                <a:rPr lang="en-US" sz="1200">
                  <a:solidFill>
                    <a:schemeClr val="folHlink"/>
                  </a:solidFill>
                  <a:latin typeface="Arial"/>
                  <a:ea typeface="Arial"/>
                  <a:cs typeface="Arial"/>
                  <a:sym typeface="Arial"/>
                </a:rPr>
                <a:t>[ Hết xăng ]</a:t>
              </a:r>
              <a:endParaRPr/>
            </a:p>
          </p:txBody>
        </p:sp>
      </p:grpSp>
      <p:pic>
        <p:nvPicPr>
          <p:cNvPr id="2559" name="Google Shape;2559;p127"/>
          <p:cNvPicPr preferRelativeResize="0"/>
          <p:nvPr/>
        </p:nvPicPr>
        <p:blipFill rotWithShape="1">
          <a:blip r:embed="rId3">
            <a:alphaModFix/>
          </a:blip>
          <a:srcRect b="0" l="0" r="0" t="0"/>
          <a:stretch/>
        </p:blipFill>
        <p:spPr>
          <a:xfrm>
            <a:off x="7569720" y="2672943"/>
            <a:ext cx="1079604" cy="745441"/>
          </a:xfrm>
          <a:prstGeom prst="rect">
            <a:avLst/>
          </a:prstGeom>
          <a:noFill/>
          <a:ln>
            <a:noFill/>
          </a:ln>
        </p:spPr>
      </p:pic>
      <p:pic>
        <p:nvPicPr>
          <p:cNvPr id="2560" name="Google Shape;2560;p127"/>
          <p:cNvPicPr preferRelativeResize="0"/>
          <p:nvPr/>
        </p:nvPicPr>
        <p:blipFill rotWithShape="1">
          <a:blip r:embed="rId4">
            <a:alphaModFix/>
          </a:blip>
          <a:srcRect b="0" l="0" r="0" t="0"/>
          <a:stretch/>
        </p:blipFill>
        <p:spPr>
          <a:xfrm>
            <a:off x="9182970" y="1494591"/>
            <a:ext cx="848057" cy="520949"/>
          </a:xfrm>
          <a:prstGeom prst="rect">
            <a:avLst/>
          </a:prstGeom>
          <a:noFill/>
          <a:ln>
            <a:noFill/>
          </a:ln>
        </p:spPr>
      </p:pic>
      <p:pic>
        <p:nvPicPr>
          <p:cNvPr id="2561" name="Google Shape;2561;p127"/>
          <p:cNvPicPr preferRelativeResize="0"/>
          <p:nvPr/>
        </p:nvPicPr>
        <p:blipFill rotWithShape="1">
          <a:blip r:embed="rId5">
            <a:alphaModFix/>
          </a:blip>
          <a:srcRect b="0" l="0" r="0" t="0"/>
          <a:stretch/>
        </p:blipFill>
        <p:spPr>
          <a:xfrm>
            <a:off x="7748846" y="1601202"/>
            <a:ext cx="1019175" cy="419100"/>
          </a:xfrm>
          <a:prstGeom prst="rect">
            <a:avLst/>
          </a:prstGeom>
          <a:noFill/>
          <a:ln>
            <a:noFill/>
          </a:ln>
        </p:spPr>
      </p:pic>
      <p:sp>
        <p:nvSpPr>
          <p:cNvPr id="2562" name="Google Shape;2562;p12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12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7.1.2 Ký pháp Activity Diagram</a:t>
            </a:r>
            <a:endParaRPr/>
          </a:p>
        </p:txBody>
      </p:sp>
      <p:sp>
        <p:nvSpPr>
          <p:cNvPr id="2568" name="Google Shape;2568;p128"/>
          <p:cNvSpPr txBox="1"/>
          <p:nvPr>
            <p:ph idx="1" type="body"/>
          </p:nvPr>
        </p:nvSpPr>
        <p:spPr>
          <a:xfrm>
            <a:off x="1201452" y="1384011"/>
            <a:ext cx="10058400" cy="4746965"/>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t>Ký hiệu Liên kết</a:t>
            </a:r>
            <a:endParaRPr sz="2400"/>
          </a:p>
          <a:p>
            <a:pPr indent="-342899" lvl="1" marL="966763" rtl="0" algn="l">
              <a:lnSpc>
                <a:spcPct val="150000"/>
              </a:lnSpc>
              <a:spcBef>
                <a:spcPts val="400"/>
              </a:spcBef>
              <a:spcAft>
                <a:spcPts val="0"/>
              </a:spcAft>
              <a:buSzPts val="2200"/>
              <a:buChar char="▪"/>
            </a:pPr>
            <a:r>
              <a:rPr lang="en-US" sz="2200"/>
              <a:t>Hành động được liên kết bởi các mũi tên, chỉ ra thứ tự các hành động </a:t>
            </a:r>
            <a:endParaRPr/>
          </a:p>
          <a:p>
            <a:pPr indent="-342899" lvl="1" marL="966763" rtl="0" algn="l">
              <a:lnSpc>
                <a:spcPct val="150000"/>
              </a:lnSpc>
              <a:spcBef>
                <a:spcPts val="600"/>
              </a:spcBef>
              <a:spcAft>
                <a:spcPts val="0"/>
              </a:spcAft>
              <a:buSzPts val="2200"/>
              <a:buChar char="▪"/>
            </a:pPr>
            <a:r>
              <a:rPr lang="en-US" sz="2200"/>
              <a:t>Action flow</a:t>
            </a:r>
            <a:endParaRPr/>
          </a:p>
          <a:p>
            <a:pPr indent="-342899" lvl="1" marL="966763" rtl="0" algn="l">
              <a:lnSpc>
                <a:spcPct val="150000"/>
              </a:lnSpc>
              <a:spcBef>
                <a:spcPts val="600"/>
              </a:spcBef>
              <a:spcAft>
                <a:spcPts val="0"/>
              </a:spcAft>
              <a:buSzPts val="2200"/>
              <a:buChar char="▪"/>
            </a:pPr>
            <a:r>
              <a:rPr lang="en-US" sz="2200"/>
              <a:t>Object flow</a:t>
            </a:r>
            <a:endParaRPr/>
          </a:p>
          <a:p>
            <a:pPr indent="-342899" lvl="0" marL="640064" rtl="0" algn="l">
              <a:lnSpc>
                <a:spcPct val="150000"/>
              </a:lnSpc>
              <a:spcBef>
                <a:spcPts val="1600"/>
              </a:spcBef>
              <a:spcAft>
                <a:spcPts val="0"/>
              </a:spcAft>
              <a:buSzPts val="2400"/>
              <a:buChar char="❖"/>
            </a:pPr>
            <a:r>
              <a:rPr lang="en-US" sz="2400"/>
              <a:t>Khối quyết định (decision)</a:t>
            </a:r>
            <a:endParaRPr/>
          </a:p>
          <a:p>
            <a:pPr indent="-342899" lvl="1" marL="966763" rtl="0" algn="l">
              <a:lnSpc>
                <a:spcPct val="150000"/>
              </a:lnSpc>
              <a:spcBef>
                <a:spcPts val="400"/>
              </a:spcBef>
              <a:spcAft>
                <a:spcPts val="0"/>
              </a:spcAft>
              <a:buSzPts val="2200"/>
              <a:buChar char="▪"/>
            </a:pPr>
            <a:r>
              <a:rPr lang="en-US" sz="2200"/>
              <a:t>Mô tả việc lựa chọn trong điều kiện nào đó.</a:t>
            </a:r>
            <a:endParaRPr/>
          </a:p>
          <a:p>
            <a:pPr indent="-342899" lvl="0" marL="640064" rtl="0" algn="l">
              <a:lnSpc>
                <a:spcPct val="150000"/>
              </a:lnSpc>
              <a:spcBef>
                <a:spcPts val="1600"/>
              </a:spcBef>
              <a:spcAft>
                <a:spcPts val="0"/>
              </a:spcAft>
              <a:buSzPts val="2600"/>
              <a:buChar char="❖"/>
            </a:pPr>
            <a:r>
              <a:rPr lang="en-US" sz="2600"/>
              <a:t>Khối merge</a:t>
            </a:r>
            <a:endParaRPr/>
          </a:p>
          <a:p>
            <a:pPr indent="-279388" lvl="0" marL="640064" rtl="0" algn="l">
              <a:lnSpc>
                <a:spcPct val="150000"/>
              </a:lnSpc>
              <a:spcBef>
                <a:spcPts val="1400"/>
              </a:spcBef>
              <a:spcAft>
                <a:spcPts val="0"/>
              </a:spcAft>
              <a:buSzPts val="2800"/>
              <a:buNone/>
            </a:pPr>
            <a:r>
              <a:t/>
            </a:r>
            <a:endParaRPr/>
          </a:p>
          <a:p>
            <a:pPr indent="-279388" lvl="0" marL="640064" rtl="0" algn="l">
              <a:lnSpc>
                <a:spcPct val="90000"/>
              </a:lnSpc>
              <a:spcBef>
                <a:spcPts val="1400"/>
              </a:spcBef>
              <a:spcAft>
                <a:spcPts val="0"/>
              </a:spcAft>
              <a:buSzPts val="2800"/>
              <a:buNone/>
            </a:pPr>
            <a:r>
              <a:t/>
            </a:r>
            <a:endParaRPr/>
          </a:p>
        </p:txBody>
      </p:sp>
      <p:pic>
        <p:nvPicPr>
          <p:cNvPr id="2569" name="Google Shape;2569;p128"/>
          <p:cNvPicPr preferRelativeResize="0"/>
          <p:nvPr/>
        </p:nvPicPr>
        <p:blipFill rotWithShape="1">
          <a:blip r:embed="rId3">
            <a:alphaModFix/>
          </a:blip>
          <a:srcRect b="0" l="0" r="0" t="0"/>
          <a:stretch/>
        </p:blipFill>
        <p:spPr>
          <a:xfrm>
            <a:off x="5120155" y="2747181"/>
            <a:ext cx="2581275" cy="314325"/>
          </a:xfrm>
          <a:prstGeom prst="rect">
            <a:avLst/>
          </a:prstGeom>
          <a:noFill/>
          <a:ln>
            <a:noFill/>
          </a:ln>
        </p:spPr>
      </p:pic>
      <p:pic>
        <p:nvPicPr>
          <p:cNvPr id="2570" name="Google Shape;2570;p128"/>
          <p:cNvPicPr preferRelativeResize="0"/>
          <p:nvPr/>
        </p:nvPicPr>
        <p:blipFill rotWithShape="1">
          <a:blip r:embed="rId4">
            <a:alphaModFix/>
          </a:blip>
          <a:srcRect b="0" l="0" r="0" t="0"/>
          <a:stretch/>
        </p:blipFill>
        <p:spPr>
          <a:xfrm>
            <a:off x="8262924" y="2638971"/>
            <a:ext cx="2352870" cy="1289426"/>
          </a:xfrm>
          <a:prstGeom prst="rect">
            <a:avLst/>
          </a:prstGeom>
          <a:noFill/>
          <a:ln>
            <a:noFill/>
          </a:ln>
        </p:spPr>
      </p:pic>
      <p:pic>
        <p:nvPicPr>
          <p:cNvPr id="2571" name="Google Shape;2571;p128"/>
          <p:cNvPicPr preferRelativeResize="0"/>
          <p:nvPr/>
        </p:nvPicPr>
        <p:blipFill rotWithShape="1">
          <a:blip r:embed="rId5">
            <a:alphaModFix/>
          </a:blip>
          <a:srcRect b="0" l="0" r="0" t="0"/>
          <a:stretch/>
        </p:blipFill>
        <p:spPr>
          <a:xfrm>
            <a:off x="9807460" y="5183357"/>
            <a:ext cx="1862561" cy="947619"/>
          </a:xfrm>
          <a:prstGeom prst="rect">
            <a:avLst/>
          </a:prstGeom>
          <a:noFill/>
          <a:ln>
            <a:noFill/>
          </a:ln>
        </p:spPr>
      </p:pic>
      <p:pic>
        <p:nvPicPr>
          <p:cNvPr id="2572" name="Google Shape;2572;p128"/>
          <p:cNvPicPr preferRelativeResize="0"/>
          <p:nvPr/>
        </p:nvPicPr>
        <p:blipFill rotWithShape="1">
          <a:blip r:embed="rId6">
            <a:alphaModFix/>
          </a:blip>
          <a:srcRect b="0" l="0" r="0" t="0"/>
          <a:stretch/>
        </p:blipFill>
        <p:spPr>
          <a:xfrm>
            <a:off x="7610559" y="4230798"/>
            <a:ext cx="1828800" cy="762000"/>
          </a:xfrm>
          <a:prstGeom prst="rect">
            <a:avLst/>
          </a:prstGeom>
          <a:noFill/>
          <a:ln>
            <a:noFill/>
          </a:ln>
        </p:spPr>
      </p:pic>
      <p:sp>
        <p:nvSpPr>
          <p:cNvPr id="2573" name="Google Shape;2573;p12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12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7.1.2 Ký pháp Activity Diagram</a:t>
            </a:r>
            <a:endParaRPr/>
          </a:p>
        </p:txBody>
      </p:sp>
      <p:sp>
        <p:nvSpPr>
          <p:cNvPr id="2579" name="Google Shape;2579;p129"/>
          <p:cNvSpPr txBox="1"/>
          <p:nvPr>
            <p:ph idx="1" type="body"/>
          </p:nvPr>
        </p:nvSpPr>
        <p:spPr>
          <a:xfrm>
            <a:off x="1201452" y="1384012"/>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800"/>
              <a:buChar char="❖"/>
            </a:pPr>
            <a:r>
              <a:rPr lang="en-US"/>
              <a:t>Rẽ nhánh song song (forks) và đồng bộ (joins) </a:t>
            </a:r>
            <a:r>
              <a:rPr lang="en-US">
                <a:solidFill>
                  <a:schemeClr val="folHlink"/>
                </a:solidFill>
              </a:rPr>
              <a:t>(Synchonization)</a:t>
            </a:r>
            <a:endParaRPr/>
          </a:p>
          <a:p>
            <a:pPr indent="-344478" lvl="1" marL="966763" rtl="0" algn="l">
              <a:lnSpc>
                <a:spcPct val="150000"/>
              </a:lnSpc>
              <a:spcBef>
                <a:spcPts val="400"/>
              </a:spcBef>
              <a:spcAft>
                <a:spcPts val="0"/>
              </a:spcAft>
              <a:buSzPts val="2400"/>
              <a:buChar char="▪"/>
            </a:pPr>
            <a:r>
              <a:rPr lang="en-US"/>
              <a:t>Bắt đầu và kết thúc các hành động song song</a:t>
            </a:r>
            <a:endParaRPr/>
          </a:p>
          <a:p>
            <a:pPr indent="-192078" lvl="1" marL="966763" rtl="0" algn="l">
              <a:lnSpc>
                <a:spcPct val="150000"/>
              </a:lnSpc>
              <a:spcBef>
                <a:spcPts val="600"/>
              </a:spcBef>
              <a:spcAft>
                <a:spcPts val="0"/>
              </a:spcAft>
              <a:buSzPts val="2400"/>
              <a:buNone/>
            </a:pPr>
            <a:r>
              <a:t/>
            </a:r>
            <a:endParaRPr/>
          </a:p>
          <a:p>
            <a:pPr indent="-192078" lvl="1" marL="966763" rtl="0" algn="l">
              <a:lnSpc>
                <a:spcPct val="150000"/>
              </a:lnSpc>
              <a:spcBef>
                <a:spcPts val="600"/>
              </a:spcBef>
              <a:spcAft>
                <a:spcPts val="0"/>
              </a:spcAft>
              <a:buSzPts val="2400"/>
              <a:buNone/>
            </a:pPr>
            <a:r>
              <a:t/>
            </a:r>
            <a:endParaRPr/>
          </a:p>
          <a:p>
            <a:pPr indent="-344478" lvl="1" marL="966763" rtl="0" algn="l">
              <a:lnSpc>
                <a:spcPct val="150000"/>
              </a:lnSpc>
              <a:spcBef>
                <a:spcPts val="600"/>
              </a:spcBef>
              <a:spcAft>
                <a:spcPts val="0"/>
              </a:spcAft>
              <a:buSzPts val="2400"/>
              <a:buChar char="▪"/>
            </a:pPr>
            <a:r>
              <a:rPr lang="en-US"/>
              <a:t>Mỗi rẽ nhánh (forks) phải được kết thúc bởi đồng bộ</a:t>
            </a:r>
            <a:endParaRPr/>
          </a:p>
          <a:p>
            <a:pPr indent="-279388" lvl="0" marL="640064" rtl="0" algn="l">
              <a:lnSpc>
                <a:spcPct val="90000"/>
              </a:lnSpc>
              <a:spcBef>
                <a:spcPts val="1600"/>
              </a:spcBef>
              <a:spcAft>
                <a:spcPts val="0"/>
              </a:spcAft>
              <a:buSzPts val="2800"/>
              <a:buNone/>
            </a:pPr>
            <a:r>
              <a:t/>
            </a:r>
            <a:endParaRPr/>
          </a:p>
        </p:txBody>
      </p:sp>
      <p:grpSp>
        <p:nvGrpSpPr>
          <p:cNvPr id="2580" name="Google Shape;2580;p129"/>
          <p:cNvGrpSpPr/>
          <p:nvPr/>
        </p:nvGrpSpPr>
        <p:grpSpPr>
          <a:xfrm>
            <a:off x="9409446" y="2328684"/>
            <a:ext cx="2422525" cy="3257550"/>
            <a:chOff x="1258" y="1452"/>
            <a:chExt cx="1421" cy="1899"/>
          </a:xfrm>
        </p:grpSpPr>
        <p:sp>
          <p:nvSpPr>
            <p:cNvPr id="2581" name="Google Shape;2581;p129"/>
            <p:cNvSpPr/>
            <p:nvPr/>
          </p:nvSpPr>
          <p:spPr>
            <a:xfrm>
              <a:off x="1903" y="1452"/>
              <a:ext cx="114" cy="119"/>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82" name="Google Shape;2582;p129"/>
            <p:cNvSpPr/>
            <p:nvPr/>
          </p:nvSpPr>
          <p:spPr>
            <a:xfrm>
              <a:off x="1670" y="1666"/>
              <a:ext cx="639" cy="203"/>
            </a:xfrm>
            <a:custGeom>
              <a:rect b="b" l="l" r="r" t="t"/>
              <a:pathLst>
                <a:path extrusionOk="0" h="506" w="1597">
                  <a:moveTo>
                    <a:pt x="134" y="0"/>
                  </a:moveTo>
                  <a:lnTo>
                    <a:pt x="134" y="15"/>
                  </a:lnTo>
                  <a:lnTo>
                    <a:pt x="119" y="15"/>
                  </a:lnTo>
                  <a:lnTo>
                    <a:pt x="119" y="29"/>
                  </a:lnTo>
                  <a:lnTo>
                    <a:pt x="90" y="44"/>
                  </a:lnTo>
                  <a:lnTo>
                    <a:pt x="60" y="89"/>
                  </a:lnTo>
                  <a:lnTo>
                    <a:pt x="15" y="163"/>
                  </a:lnTo>
                  <a:lnTo>
                    <a:pt x="0" y="193"/>
                  </a:lnTo>
                  <a:lnTo>
                    <a:pt x="0" y="238"/>
                  </a:lnTo>
                  <a:lnTo>
                    <a:pt x="0" y="282"/>
                  </a:lnTo>
                  <a:lnTo>
                    <a:pt x="0" y="312"/>
                  </a:lnTo>
                  <a:lnTo>
                    <a:pt x="15" y="357"/>
                  </a:lnTo>
                  <a:lnTo>
                    <a:pt x="45" y="401"/>
                  </a:lnTo>
                  <a:lnTo>
                    <a:pt x="90" y="446"/>
                  </a:lnTo>
                  <a:lnTo>
                    <a:pt x="134" y="506"/>
                  </a:lnTo>
                  <a:lnTo>
                    <a:pt x="1448" y="506"/>
                  </a:lnTo>
                  <a:lnTo>
                    <a:pt x="1448" y="491"/>
                  </a:lnTo>
                  <a:lnTo>
                    <a:pt x="1463" y="491"/>
                  </a:lnTo>
                  <a:lnTo>
                    <a:pt x="1478" y="476"/>
                  </a:lnTo>
                  <a:lnTo>
                    <a:pt x="1492" y="461"/>
                  </a:lnTo>
                  <a:lnTo>
                    <a:pt x="1537" y="401"/>
                  </a:lnTo>
                  <a:lnTo>
                    <a:pt x="1567" y="342"/>
                  </a:lnTo>
                  <a:lnTo>
                    <a:pt x="1582" y="312"/>
                  </a:lnTo>
                  <a:lnTo>
                    <a:pt x="1597" y="268"/>
                  </a:lnTo>
                  <a:lnTo>
                    <a:pt x="1597" y="223"/>
                  </a:lnTo>
                  <a:lnTo>
                    <a:pt x="1597" y="178"/>
                  </a:lnTo>
                  <a:lnTo>
                    <a:pt x="1567" y="148"/>
                  </a:lnTo>
                  <a:lnTo>
                    <a:pt x="1552" y="89"/>
                  </a:lnTo>
                  <a:lnTo>
                    <a:pt x="1507" y="59"/>
                  </a:lnTo>
                  <a:lnTo>
                    <a:pt x="1448" y="0"/>
                  </a:lnTo>
                  <a:lnTo>
                    <a:pt x="134" y="0"/>
                  </a:lnTo>
                  <a:close/>
                </a:path>
              </a:pathLst>
            </a:custGeom>
            <a:solidFill>
              <a:srgbClr val="FFFFC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129"/>
            <p:cNvSpPr/>
            <p:nvPr/>
          </p:nvSpPr>
          <p:spPr>
            <a:xfrm>
              <a:off x="1813" y="1726"/>
              <a:ext cx="328" cy="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Ngủ dậy</a:t>
              </a:r>
              <a:endParaRPr sz="1200">
                <a:solidFill>
                  <a:srgbClr val="000000"/>
                </a:solidFill>
                <a:latin typeface="Arial"/>
                <a:ea typeface="Arial"/>
                <a:cs typeface="Arial"/>
                <a:sym typeface="Arial"/>
              </a:endParaRPr>
            </a:p>
          </p:txBody>
        </p:sp>
        <p:sp>
          <p:nvSpPr>
            <p:cNvPr id="2584" name="Google Shape;2584;p129"/>
            <p:cNvSpPr/>
            <p:nvPr/>
          </p:nvSpPr>
          <p:spPr>
            <a:xfrm>
              <a:off x="1258" y="2274"/>
              <a:ext cx="645" cy="202"/>
            </a:xfrm>
            <a:custGeom>
              <a:rect b="b" l="l" r="r" t="t"/>
              <a:pathLst>
                <a:path extrusionOk="0" h="506" w="1612">
                  <a:moveTo>
                    <a:pt x="150" y="0"/>
                  </a:moveTo>
                  <a:lnTo>
                    <a:pt x="150" y="15"/>
                  </a:lnTo>
                  <a:lnTo>
                    <a:pt x="135" y="15"/>
                  </a:lnTo>
                  <a:lnTo>
                    <a:pt x="120" y="30"/>
                  </a:lnTo>
                  <a:lnTo>
                    <a:pt x="105" y="45"/>
                  </a:lnTo>
                  <a:lnTo>
                    <a:pt x="75" y="89"/>
                  </a:lnTo>
                  <a:lnTo>
                    <a:pt x="30" y="164"/>
                  </a:lnTo>
                  <a:lnTo>
                    <a:pt x="15" y="193"/>
                  </a:lnTo>
                  <a:lnTo>
                    <a:pt x="0" y="238"/>
                  </a:lnTo>
                  <a:lnTo>
                    <a:pt x="0" y="283"/>
                  </a:lnTo>
                  <a:lnTo>
                    <a:pt x="15" y="312"/>
                  </a:lnTo>
                  <a:lnTo>
                    <a:pt x="30" y="357"/>
                  </a:lnTo>
                  <a:lnTo>
                    <a:pt x="60" y="417"/>
                  </a:lnTo>
                  <a:lnTo>
                    <a:pt x="90" y="446"/>
                  </a:lnTo>
                  <a:lnTo>
                    <a:pt x="150" y="506"/>
                  </a:lnTo>
                  <a:lnTo>
                    <a:pt x="1463" y="506"/>
                  </a:lnTo>
                  <a:lnTo>
                    <a:pt x="1463" y="491"/>
                  </a:lnTo>
                  <a:lnTo>
                    <a:pt x="1478" y="491"/>
                  </a:lnTo>
                  <a:lnTo>
                    <a:pt x="1493" y="476"/>
                  </a:lnTo>
                  <a:lnTo>
                    <a:pt x="1508" y="461"/>
                  </a:lnTo>
                  <a:lnTo>
                    <a:pt x="1552" y="417"/>
                  </a:lnTo>
                  <a:lnTo>
                    <a:pt x="1582" y="342"/>
                  </a:lnTo>
                  <a:lnTo>
                    <a:pt x="1597" y="312"/>
                  </a:lnTo>
                  <a:lnTo>
                    <a:pt x="1612" y="268"/>
                  </a:lnTo>
                  <a:lnTo>
                    <a:pt x="1612" y="223"/>
                  </a:lnTo>
                  <a:lnTo>
                    <a:pt x="1612" y="193"/>
                  </a:lnTo>
                  <a:lnTo>
                    <a:pt x="1582" y="149"/>
                  </a:lnTo>
                  <a:lnTo>
                    <a:pt x="1552" y="89"/>
                  </a:lnTo>
                  <a:lnTo>
                    <a:pt x="1523" y="60"/>
                  </a:lnTo>
                  <a:lnTo>
                    <a:pt x="1463" y="0"/>
                  </a:lnTo>
                  <a:lnTo>
                    <a:pt x="150" y="0"/>
                  </a:lnTo>
                  <a:close/>
                </a:path>
              </a:pathLst>
            </a:custGeom>
            <a:solidFill>
              <a:srgbClr val="FFFFC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129"/>
            <p:cNvSpPr/>
            <p:nvPr/>
          </p:nvSpPr>
          <p:spPr>
            <a:xfrm>
              <a:off x="1416" y="2328"/>
              <a:ext cx="319" cy="10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Ăn sáng</a:t>
              </a:r>
              <a:endParaRPr/>
            </a:p>
          </p:txBody>
        </p:sp>
        <p:sp>
          <p:nvSpPr>
            <p:cNvPr id="2586" name="Google Shape;2586;p129"/>
            <p:cNvSpPr/>
            <p:nvPr/>
          </p:nvSpPr>
          <p:spPr>
            <a:xfrm>
              <a:off x="2040" y="2274"/>
              <a:ext cx="639" cy="202"/>
            </a:xfrm>
            <a:custGeom>
              <a:rect b="b" l="l" r="r" t="t"/>
              <a:pathLst>
                <a:path extrusionOk="0" h="506" w="1597">
                  <a:moveTo>
                    <a:pt x="150" y="0"/>
                  </a:moveTo>
                  <a:lnTo>
                    <a:pt x="150" y="15"/>
                  </a:lnTo>
                  <a:lnTo>
                    <a:pt x="135" y="15"/>
                  </a:lnTo>
                  <a:lnTo>
                    <a:pt x="120" y="30"/>
                  </a:lnTo>
                  <a:lnTo>
                    <a:pt x="105" y="45"/>
                  </a:lnTo>
                  <a:lnTo>
                    <a:pt x="60" y="89"/>
                  </a:lnTo>
                  <a:lnTo>
                    <a:pt x="30" y="164"/>
                  </a:lnTo>
                  <a:lnTo>
                    <a:pt x="15" y="193"/>
                  </a:lnTo>
                  <a:lnTo>
                    <a:pt x="0" y="238"/>
                  </a:lnTo>
                  <a:lnTo>
                    <a:pt x="0" y="283"/>
                  </a:lnTo>
                  <a:lnTo>
                    <a:pt x="15" y="312"/>
                  </a:lnTo>
                  <a:lnTo>
                    <a:pt x="30" y="357"/>
                  </a:lnTo>
                  <a:lnTo>
                    <a:pt x="45" y="417"/>
                  </a:lnTo>
                  <a:lnTo>
                    <a:pt x="90" y="446"/>
                  </a:lnTo>
                  <a:lnTo>
                    <a:pt x="150" y="506"/>
                  </a:lnTo>
                  <a:lnTo>
                    <a:pt x="1463" y="506"/>
                  </a:lnTo>
                  <a:lnTo>
                    <a:pt x="1463" y="491"/>
                  </a:lnTo>
                  <a:lnTo>
                    <a:pt x="1478" y="491"/>
                  </a:lnTo>
                  <a:lnTo>
                    <a:pt x="1478" y="476"/>
                  </a:lnTo>
                  <a:lnTo>
                    <a:pt x="1508" y="461"/>
                  </a:lnTo>
                  <a:lnTo>
                    <a:pt x="1538" y="417"/>
                  </a:lnTo>
                  <a:lnTo>
                    <a:pt x="1582" y="342"/>
                  </a:lnTo>
                  <a:lnTo>
                    <a:pt x="1597" y="312"/>
                  </a:lnTo>
                  <a:lnTo>
                    <a:pt x="1597" y="268"/>
                  </a:lnTo>
                  <a:lnTo>
                    <a:pt x="1597" y="223"/>
                  </a:lnTo>
                  <a:lnTo>
                    <a:pt x="1597" y="193"/>
                  </a:lnTo>
                  <a:lnTo>
                    <a:pt x="1582" y="149"/>
                  </a:lnTo>
                  <a:lnTo>
                    <a:pt x="1553" y="89"/>
                  </a:lnTo>
                  <a:lnTo>
                    <a:pt x="1508" y="60"/>
                  </a:lnTo>
                  <a:lnTo>
                    <a:pt x="1463" y="0"/>
                  </a:lnTo>
                  <a:lnTo>
                    <a:pt x="150" y="0"/>
                  </a:lnTo>
                  <a:close/>
                </a:path>
              </a:pathLst>
            </a:custGeom>
            <a:solidFill>
              <a:srgbClr val="FFFFC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7" name="Google Shape;2587;p129"/>
            <p:cNvSpPr/>
            <p:nvPr/>
          </p:nvSpPr>
          <p:spPr>
            <a:xfrm>
              <a:off x="2120" y="2334"/>
              <a:ext cx="498" cy="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Uống cà phê</a:t>
              </a:r>
              <a:endParaRPr/>
            </a:p>
          </p:txBody>
        </p:sp>
        <p:sp>
          <p:nvSpPr>
            <p:cNvPr id="2588" name="Google Shape;2588;p129"/>
            <p:cNvSpPr/>
            <p:nvPr/>
          </p:nvSpPr>
          <p:spPr>
            <a:xfrm>
              <a:off x="1708" y="2893"/>
              <a:ext cx="639" cy="197"/>
            </a:xfrm>
            <a:custGeom>
              <a:rect b="b" l="l" r="r" t="t"/>
              <a:pathLst>
                <a:path extrusionOk="0" h="491" w="1597">
                  <a:moveTo>
                    <a:pt x="149" y="0"/>
                  </a:moveTo>
                  <a:lnTo>
                    <a:pt x="135" y="0"/>
                  </a:lnTo>
                  <a:lnTo>
                    <a:pt x="120" y="14"/>
                  </a:lnTo>
                  <a:lnTo>
                    <a:pt x="90" y="29"/>
                  </a:lnTo>
                  <a:lnTo>
                    <a:pt x="60" y="89"/>
                  </a:lnTo>
                  <a:lnTo>
                    <a:pt x="15" y="148"/>
                  </a:lnTo>
                  <a:lnTo>
                    <a:pt x="0" y="178"/>
                  </a:lnTo>
                  <a:lnTo>
                    <a:pt x="0" y="223"/>
                  </a:lnTo>
                  <a:lnTo>
                    <a:pt x="0" y="267"/>
                  </a:lnTo>
                  <a:lnTo>
                    <a:pt x="0" y="312"/>
                  </a:lnTo>
                  <a:lnTo>
                    <a:pt x="15" y="357"/>
                  </a:lnTo>
                  <a:lnTo>
                    <a:pt x="45" y="401"/>
                  </a:lnTo>
                  <a:lnTo>
                    <a:pt x="90" y="446"/>
                  </a:lnTo>
                  <a:lnTo>
                    <a:pt x="149" y="491"/>
                  </a:lnTo>
                  <a:lnTo>
                    <a:pt x="1448" y="491"/>
                  </a:lnTo>
                  <a:lnTo>
                    <a:pt x="1463" y="476"/>
                  </a:lnTo>
                  <a:lnTo>
                    <a:pt x="1478" y="461"/>
                  </a:lnTo>
                  <a:lnTo>
                    <a:pt x="1508" y="446"/>
                  </a:lnTo>
                  <a:lnTo>
                    <a:pt x="1537" y="401"/>
                  </a:lnTo>
                  <a:lnTo>
                    <a:pt x="1582" y="342"/>
                  </a:lnTo>
                  <a:lnTo>
                    <a:pt x="1597" y="297"/>
                  </a:lnTo>
                  <a:lnTo>
                    <a:pt x="1597" y="253"/>
                  </a:lnTo>
                  <a:lnTo>
                    <a:pt x="1597" y="223"/>
                  </a:lnTo>
                  <a:lnTo>
                    <a:pt x="1597" y="178"/>
                  </a:lnTo>
                  <a:lnTo>
                    <a:pt x="1582" y="133"/>
                  </a:lnTo>
                  <a:lnTo>
                    <a:pt x="1552" y="89"/>
                  </a:lnTo>
                  <a:lnTo>
                    <a:pt x="1508" y="44"/>
                  </a:lnTo>
                  <a:lnTo>
                    <a:pt x="1448" y="0"/>
                  </a:lnTo>
                  <a:lnTo>
                    <a:pt x="149" y="0"/>
                  </a:lnTo>
                  <a:close/>
                </a:path>
              </a:pathLst>
            </a:custGeom>
            <a:solidFill>
              <a:srgbClr val="FFFFC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9" name="Google Shape;2589;p129"/>
            <p:cNvSpPr/>
            <p:nvPr/>
          </p:nvSpPr>
          <p:spPr>
            <a:xfrm>
              <a:off x="1914" y="2941"/>
              <a:ext cx="251" cy="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Đi học</a:t>
              </a:r>
              <a:endParaRPr/>
            </a:p>
          </p:txBody>
        </p:sp>
        <p:sp>
          <p:nvSpPr>
            <p:cNvPr id="2590" name="Google Shape;2590;p129"/>
            <p:cNvSpPr/>
            <p:nvPr/>
          </p:nvSpPr>
          <p:spPr>
            <a:xfrm>
              <a:off x="1950" y="3191"/>
              <a:ext cx="162" cy="160"/>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1" name="Google Shape;2591;p129"/>
            <p:cNvSpPr/>
            <p:nvPr/>
          </p:nvSpPr>
          <p:spPr>
            <a:xfrm>
              <a:off x="1975" y="3214"/>
              <a:ext cx="113" cy="11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2" name="Google Shape;2592;p129"/>
            <p:cNvSpPr/>
            <p:nvPr/>
          </p:nvSpPr>
          <p:spPr>
            <a:xfrm>
              <a:off x="1706" y="2012"/>
              <a:ext cx="573" cy="35"/>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93" name="Google Shape;2593;p129"/>
            <p:cNvSpPr/>
            <p:nvPr/>
          </p:nvSpPr>
          <p:spPr>
            <a:xfrm>
              <a:off x="1724" y="2756"/>
              <a:ext cx="597" cy="3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2594" name="Google Shape;2594;p129"/>
            <p:cNvCxnSpPr/>
            <p:nvPr/>
          </p:nvCxnSpPr>
          <p:spPr>
            <a:xfrm>
              <a:off x="1957" y="1552"/>
              <a:ext cx="6" cy="108"/>
            </a:xfrm>
            <a:prstGeom prst="straightConnector1">
              <a:avLst/>
            </a:prstGeom>
            <a:noFill/>
            <a:ln cap="flat" cmpd="sng" w="9525">
              <a:solidFill>
                <a:srgbClr val="000000"/>
              </a:solidFill>
              <a:prstDash val="solid"/>
              <a:round/>
              <a:headEnd len="med" w="med" type="none"/>
              <a:tailEnd len="med" w="med" type="stealth"/>
            </a:ln>
          </p:spPr>
        </p:cxnSp>
        <p:cxnSp>
          <p:nvCxnSpPr>
            <p:cNvPr id="2595" name="Google Shape;2595;p129"/>
            <p:cNvCxnSpPr/>
            <p:nvPr/>
          </p:nvCxnSpPr>
          <p:spPr>
            <a:xfrm>
              <a:off x="1969" y="1870"/>
              <a:ext cx="6" cy="145"/>
            </a:xfrm>
            <a:prstGeom prst="straightConnector1">
              <a:avLst/>
            </a:prstGeom>
            <a:noFill/>
            <a:ln cap="flat" cmpd="sng" w="9525">
              <a:solidFill>
                <a:srgbClr val="000000"/>
              </a:solidFill>
              <a:prstDash val="solid"/>
              <a:round/>
              <a:headEnd len="med" w="med" type="none"/>
              <a:tailEnd len="med" w="med" type="stealth"/>
            </a:ln>
          </p:spPr>
        </p:cxnSp>
        <p:cxnSp>
          <p:nvCxnSpPr>
            <p:cNvPr id="2596" name="Google Shape;2596;p129"/>
            <p:cNvCxnSpPr/>
            <p:nvPr/>
          </p:nvCxnSpPr>
          <p:spPr>
            <a:xfrm>
              <a:off x="2155" y="2051"/>
              <a:ext cx="0" cy="72"/>
            </a:xfrm>
            <a:prstGeom prst="straightConnector1">
              <a:avLst/>
            </a:prstGeom>
            <a:noFill/>
            <a:ln cap="flat" cmpd="sng" w="9525">
              <a:solidFill>
                <a:srgbClr val="000000"/>
              </a:solidFill>
              <a:prstDash val="solid"/>
              <a:round/>
              <a:headEnd len="med" w="med" type="none"/>
              <a:tailEnd len="med" w="med" type="none"/>
            </a:ln>
          </p:spPr>
        </p:cxnSp>
        <p:cxnSp>
          <p:nvCxnSpPr>
            <p:cNvPr id="2597" name="Google Shape;2597;p129"/>
            <p:cNvCxnSpPr/>
            <p:nvPr/>
          </p:nvCxnSpPr>
          <p:spPr>
            <a:xfrm>
              <a:off x="2155" y="2123"/>
              <a:ext cx="216" cy="0"/>
            </a:xfrm>
            <a:prstGeom prst="straightConnector1">
              <a:avLst/>
            </a:prstGeom>
            <a:noFill/>
            <a:ln cap="flat" cmpd="sng" w="9525">
              <a:solidFill>
                <a:srgbClr val="000000"/>
              </a:solidFill>
              <a:prstDash val="solid"/>
              <a:round/>
              <a:headEnd len="med" w="med" type="none"/>
              <a:tailEnd len="med" w="med" type="none"/>
            </a:ln>
          </p:spPr>
        </p:cxnSp>
        <p:cxnSp>
          <p:nvCxnSpPr>
            <p:cNvPr id="2598" name="Google Shape;2598;p129"/>
            <p:cNvCxnSpPr/>
            <p:nvPr/>
          </p:nvCxnSpPr>
          <p:spPr>
            <a:xfrm>
              <a:off x="2371" y="2123"/>
              <a:ext cx="0" cy="144"/>
            </a:xfrm>
            <a:prstGeom prst="straightConnector1">
              <a:avLst/>
            </a:prstGeom>
            <a:noFill/>
            <a:ln cap="flat" cmpd="sng" w="9525">
              <a:solidFill>
                <a:srgbClr val="000000"/>
              </a:solidFill>
              <a:prstDash val="solid"/>
              <a:round/>
              <a:headEnd len="med" w="med" type="none"/>
              <a:tailEnd len="med" w="med" type="stealth"/>
            </a:ln>
          </p:spPr>
        </p:cxnSp>
        <p:cxnSp>
          <p:nvCxnSpPr>
            <p:cNvPr id="2599" name="Google Shape;2599;p129"/>
            <p:cNvCxnSpPr/>
            <p:nvPr/>
          </p:nvCxnSpPr>
          <p:spPr>
            <a:xfrm>
              <a:off x="1795" y="2051"/>
              <a:ext cx="0" cy="72"/>
            </a:xfrm>
            <a:prstGeom prst="straightConnector1">
              <a:avLst/>
            </a:prstGeom>
            <a:noFill/>
            <a:ln cap="flat" cmpd="sng" w="9525">
              <a:solidFill>
                <a:srgbClr val="000000"/>
              </a:solidFill>
              <a:prstDash val="solid"/>
              <a:round/>
              <a:headEnd len="med" w="med" type="none"/>
              <a:tailEnd len="med" w="med" type="none"/>
            </a:ln>
          </p:spPr>
        </p:cxnSp>
        <p:cxnSp>
          <p:nvCxnSpPr>
            <p:cNvPr id="2600" name="Google Shape;2600;p129"/>
            <p:cNvCxnSpPr/>
            <p:nvPr/>
          </p:nvCxnSpPr>
          <p:spPr>
            <a:xfrm rot="10800000">
              <a:off x="1579" y="2123"/>
              <a:ext cx="216" cy="0"/>
            </a:xfrm>
            <a:prstGeom prst="straightConnector1">
              <a:avLst/>
            </a:prstGeom>
            <a:noFill/>
            <a:ln cap="flat" cmpd="sng" w="9525">
              <a:solidFill>
                <a:srgbClr val="000000"/>
              </a:solidFill>
              <a:prstDash val="solid"/>
              <a:round/>
              <a:headEnd len="med" w="med" type="none"/>
              <a:tailEnd len="med" w="med" type="none"/>
            </a:ln>
          </p:spPr>
        </p:cxnSp>
        <p:cxnSp>
          <p:nvCxnSpPr>
            <p:cNvPr id="2601" name="Google Shape;2601;p129"/>
            <p:cNvCxnSpPr/>
            <p:nvPr/>
          </p:nvCxnSpPr>
          <p:spPr>
            <a:xfrm>
              <a:off x="1579" y="2123"/>
              <a:ext cx="0" cy="144"/>
            </a:xfrm>
            <a:prstGeom prst="straightConnector1">
              <a:avLst/>
            </a:prstGeom>
            <a:noFill/>
            <a:ln cap="flat" cmpd="sng" w="9525">
              <a:solidFill>
                <a:srgbClr val="000000"/>
              </a:solidFill>
              <a:prstDash val="solid"/>
              <a:round/>
              <a:headEnd len="med" w="med" type="none"/>
              <a:tailEnd len="med" w="med" type="stealth"/>
            </a:ln>
          </p:spPr>
        </p:cxnSp>
        <p:sp>
          <p:nvSpPr>
            <p:cNvPr id="2602" name="Google Shape;2602;p129"/>
            <p:cNvSpPr/>
            <p:nvPr/>
          </p:nvSpPr>
          <p:spPr>
            <a:xfrm>
              <a:off x="1585" y="2481"/>
              <a:ext cx="216" cy="264"/>
            </a:xfrm>
            <a:custGeom>
              <a:rect b="b" l="l" r="r" t="t"/>
              <a:pathLst>
                <a:path extrusionOk="0" h="660" w="540">
                  <a:moveTo>
                    <a:pt x="0" y="0"/>
                  </a:moveTo>
                  <a:lnTo>
                    <a:pt x="0" y="255"/>
                  </a:lnTo>
                  <a:lnTo>
                    <a:pt x="540" y="255"/>
                  </a:lnTo>
                  <a:lnTo>
                    <a:pt x="540" y="660"/>
                  </a:lnTo>
                </a:path>
              </a:pathLst>
            </a:custGeom>
            <a:noFill/>
            <a:ln cap="flat" cmpd="sng" w="9525">
              <a:solidFill>
                <a:srgbClr val="000000"/>
              </a:solidFill>
              <a:prstDash val="solid"/>
              <a:round/>
              <a:headEnd len="sm" w="sm" type="none"/>
              <a:tailEnd len="med" w="med" type="stealth"/>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129"/>
            <p:cNvSpPr/>
            <p:nvPr/>
          </p:nvSpPr>
          <p:spPr>
            <a:xfrm>
              <a:off x="2197" y="2477"/>
              <a:ext cx="193" cy="276"/>
            </a:xfrm>
            <a:custGeom>
              <a:rect b="b" l="l" r="r" t="t"/>
              <a:pathLst>
                <a:path extrusionOk="0" h="690" w="482">
                  <a:moveTo>
                    <a:pt x="465" y="0"/>
                  </a:moveTo>
                  <a:cubicBezTo>
                    <a:pt x="482" y="235"/>
                    <a:pt x="465" y="155"/>
                    <a:pt x="465" y="300"/>
                  </a:cubicBezTo>
                  <a:lnTo>
                    <a:pt x="0" y="300"/>
                  </a:lnTo>
                  <a:lnTo>
                    <a:pt x="0" y="690"/>
                  </a:lnTo>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04" name="Google Shape;2604;p129"/>
            <p:cNvCxnSpPr/>
            <p:nvPr/>
          </p:nvCxnSpPr>
          <p:spPr>
            <a:xfrm>
              <a:off x="2011" y="2795"/>
              <a:ext cx="0" cy="95"/>
            </a:xfrm>
            <a:prstGeom prst="straightConnector1">
              <a:avLst/>
            </a:prstGeom>
            <a:noFill/>
            <a:ln cap="flat" cmpd="sng" w="9525">
              <a:solidFill>
                <a:srgbClr val="000000"/>
              </a:solidFill>
              <a:prstDash val="solid"/>
              <a:round/>
              <a:headEnd len="med" w="med" type="none"/>
              <a:tailEnd len="med" w="med" type="stealth"/>
            </a:ln>
          </p:spPr>
        </p:cxnSp>
        <p:cxnSp>
          <p:nvCxnSpPr>
            <p:cNvPr id="2605" name="Google Shape;2605;p129"/>
            <p:cNvCxnSpPr/>
            <p:nvPr/>
          </p:nvCxnSpPr>
          <p:spPr>
            <a:xfrm>
              <a:off x="2029" y="3089"/>
              <a:ext cx="0" cy="102"/>
            </a:xfrm>
            <a:prstGeom prst="straightConnector1">
              <a:avLst/>
            </a:prstGeom>
            <a:noFill/>
            <a:ln cap="flat" cmpd="sng" w="9525">
              <a:solidFill>
                <a:srgbClr val="000000"/>
              </a:solidFill>
              <a:prstDash val="solid"/>
              <a:round/>
              <a:headEnd len="med" w="med" type="none"/>
              <a:tailEnd len="med" w="med" type="stealth"/>
            </a:ln>
          </p:spPr>
        </p:cxnSp>
      </p:grpSp>
      <p:grpSp>
        <p:nvGrpSpPr>
          <p:cNvPr id="2606" name="Google Shape;2606;p129"/>
          <p:cNvGrpSpPr/>
          <p:nvPr/>
        </p:nvGrpSpPr>
        <p:grpSpPr>
          <a:xfrm>
            <a:off x="4051047" y="2890721"/>
            <a:ext cx="1419707" cy="814099"/>
            <a:chOff x="2160" y="2642"/>
            <a:chExt cx="670" cy="382"/>
          </a:xfrm>
        </p:grpSpPr>
        <p:sp>
          <p:nvSpPr>
            <p:cNvPr id="2607" name="Google Shape;2607;p129"/>
            <p:cNvSpPr txBox="1"/>
            <p:nvPr/>
          </p:nvSpPr>
          <p:spPr>
            <a:xfrm>
              <a:off x="2160" y="2736"/>
              <a:ext cx="423" cy="1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{OR}</a:t>
              </a:r>
              <a:endParaRPr/>
            </a:p>
          </p:txBody>
        </p:sp>
        <p:grpSp>
          <p:nvGrpSpPr>
            <p:cNvPr id="2608" name="Google Shape;2608;p129"/>
            <p:cNvGrpSpPr/>
            <p:nvPr/>
          </p:nvGrpSpPr>
          <p:grpSpPr>
            <a:xfrm>
              <a:off x="2544" y="2642"/>
              <a:ext cx="286" cy="382"/>
              <a:chOff x="2832" y="1680"/>
              <a:chExt cx="286" cy="382"/>
            </a:xfrm>
          </p:grpSpPr>
          <p:cxnSp>
            <p:nvCxnSpPr>
              <p:cNvPr id="2609" name="Google Shape;2609;p129"/>
              <p:cNvCxnSpPr/>
              <p:nvPr/>
            </p:nvCxnSpPr>
            <p:spPr>
              <a:xfrm rot="10800000">
                <a:off x="2975" y="1722"/>
                <a:ext cx="0" cy="286"/>
              </a:xfrm>
              <a:prstGeom prst="straightConnector1">
                <a:avLst/>
              </a:prstGeom>
              <a:noFill/>
              <a:ln cap="flat" cmpd="sng" w="28575">
                <a:solidFill>
                  <a:srgbClr val="000000"/>
                </a:solidFill>
                <a:prstDash val="solid"/>
                <a:round/>
                <a:headEnd len="med" w="med" type="none"/>
                <a:tailEnd len="med" w="med" type="none"/>
              </a:ln>
            </p:spPr>
          </p:cxnSp>
          <p:cxnSp>
            <p:nvCxnSpPr>
              <p:cNvPr id="2610" name="Google Shape;2610;p129"/>
              <p:cNvCxnSpPr/>
              <p:nvPr/>
            </p:nvCxnSpPr>
            <p:spPr>
              <a:xfrm rot="5469092">
                <a:off x="2983" y="1965"/>
                <a:ext cx="169" cy="0"/>
              </a:xfrm>
              <a:prstGeom prst="straightConnector1">
                <a:avLst/>
              </a:prstGeom>
              <a:noFill/>
              <a:ln cap="flat" cmpd="sng" w="9525">
                <a:solidFill>
                  <a:srgbClr val="000000"/>
                </a:solidFill>
                <a:prstDash val="solid"/>
                <a:round/>
                <a:headEnd len="med" w="med" type="none"/>
                <a:tailEnd len="med" w="med" type="stealth"/>
              </a:ln>
            </p:spPr>
          </p:cxnSp>
          <p:cxnSp>
            <p:nvCxnSpPr>
              <p:cNvPr id="2611" name="Google Shape;2611;p129"/>
              <p:cNvCxnSpPr/>
              <p:nvPr/>
            </p:nvCxnSpPr>
            <p:spPr>
              <a:xfrm rot="5469092">
                <a:off x="2902" y="1764"/>
                <a:ext cx="169" cy="0"/>
              </a:xfrm>
              <a:prstGeom prst="straightConnector1">
                <a:avLst/>
              </a:prstGeom>
              <a:noFill/>
              <a:ln cap="flat" cmpd="sng" w="9525">
                <a:solidFill>
                  <a:srgbClr val="000000"/>
                </a:solidFill>
                <a:prstDash val="solid"/>
                <a:round/>
                <a:headEnd len="med" w="med" type="none"/>
                <a:tailEnd len="med" w="med" type="stealth"/>
              </a:ln>
            </p:spPr>
          </p:cxnSp>
          <p:cxnSp>
            <p:nvCxnSpPr>
              <p:cNvPr id="2612" name="Google Shape;2612;p129"/>
              <p:cNvCxnSpPr/>
              <p:nvPr/>
            </p:nvCxnSpPr>
            <p:spPr>
              <a:xfrm rot="5469092">
                <a:off x="2796" y="1966"/>
                <a:ext cx="192" cy="0"/>
              </a:xfrm>
              <a:prstGeom prst="straightConnector1">
                <a:avLst/>
              </a:prstGeom>
              <a:noFill/>
              <a:ln cap="flat" cmpd="sng" w="9525">
                <a:solidFill>
                  <a:srgbClr val="000000"/>
                </a:solidFill>
                <a:prstDash val="solid"/>
                <a:round/>
                <a:headEnd len="med" w="med" type="none"/>
                <a:tailEnd len="med" w="med" type="stealth"/>
              </a:ln>
            </p:spPr>
          </p:cxnSp>
        </p:grpSp>
      </p:grpSp>
      <p:grpSp>
        <p:nvGrpSpPr>
          <p:cNvPr id="2613" name="Google Shape;2613;p129"/>
          <p:cNvGrpSpPr/>
          <p:nvPr/>
        </p:nvGrpSpPr>
        <p:grpSpPr>
          <a:xfrm>
            <a:off x="4010020" y="4917524"/>
            <a:ext cx="1678948" cy="868507"/>
            <a:chOff x="3808" y="2347"/>
            <a:chExt cx="798" cy="390"/>
          </a:xfrm>
        </p:grpSpPr>
        <p:sp>
          <p:nvSpPr>
            <p:cNvPr id="2614" name="Google Shape;2614;p129"/>
            <p:cNvSpPr txBox="1"/>
            <p:nvPr/>
          </p:nvSpPr>
          <p:spPr>
            <a:xfrm>
              <a:off x="3808" y="2448"/>
              <a:ext cx="580" cy="1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{XOR}</a:t>
              </a:r>
              <a:endParaRPr/>
            </a:p>
          </p:txBody>
        </p:sp>
        <p:grpSp>
          <p:nvGrpSpPr>
            <p:cNvPr id="2615" name="Google Shape;2615;p129"/>
            <p:cNvGrpSpPr/>
            <p:nvPr/>
          </p:nvGrpSpPr>
          <p:grpSpPr>
            <a:xfrm>
              <a:off x="4320" y="2347"/>
              <a:ext cx="286" cy="390"/>
              <a:chOff x="2832" y="1673"/>
              <a:chExt cx="286" cy="390"/>
            </a:xfrm>
          </p:grpSpPr>
          <p:cxnSp>
            <p:nvCxnSpPr>
              <p:cNvPr id="2616" name="Google Shape;2616;p129"/>
              <p:cNvCxnSpPr/>
              <p:nvPr/>
            </p:nvCxnSpPr>
            <p:spPr>
              <a:xfrm rot="10800000">
                <a:off x="2975" y="1722"/>
                <a:ext cx="0" cy="286"/>
              </a:xfrm>
              <a:prstGeom prst="straightConnector1">
                <a:avLst/>
              </a:prstGeom>
              <a:noFill/>
              <a:ln cap="flat" cmpd="sng" w="28575">
                <a:solidFill>
                  <a:srgbClr val="000000"/>
                </a:solidFill>
                <a:prstDash val="solid"/>
                <a:round/>
                <a:headEnd len="med" w="med" type="none"/>
                <a:tailEnd len="med" w="med" type="none"/>
              </a:ln>
            </p:spPr>
          </p:cxnSp>
          <p:cxnSp>
            <p:nvCxnSpPr>
              <p:cNvPr id="2617" name="Google Shape;2617;p129"/>
              <p:cNvCxnSpPr/>
              <p:nvPr/>
            </p:nvCxnSpPr>
            <p:spPr>
              <a:xfrm rot="5469092">
                <a:off x="2979" y="1766"/>
                <a:ext cx="169" cy="0"/>
              </a:xfrm>
              <a:prstGeom prst="straightConnector1">
                <a:avLst/>
              </a:prstGeom>
              <a:noFill/>
              <a:ln cap="flat" cmpd="sng" w="9525">
                <a:solidFill>
                  <a:srgbClr val="000000"/>
                </a:solidFill>
                <a:prstDash val="solid"/>
                <a:round/>
                <a:headEnd len="med" w="med" type="none"/>
                <a:tailEnd len="med" w="med" type="stealth"/>
              </a:ln>
            </p:spPr>
          </p:cxnSp>
          <p:cxnSp>
            <p:nvCxnSpPr>
              <p:cNvPr id="2618" name="Google Shape;2618;p129"/>
              <p:cNvCxnSpPr/>
              <p:nvPr/>
            </p:nvCxnSpPr>
            <p:spPr>
              <a:xfrm rot="5469092">
                <a:off x="2782" y="1757"/>
                <a:ext cx="169" cy="0"/>
              </a:xfrm>
              <a:prstGeom prst="straightConnector1">
                <a:avLst/>
              </a:prstGeom>
              <a:noFill/>
              <a:ln cap="flat" cmpd="sng" w="9525">
                <a:solidFill>
                  <a:srgbClr val="000000"/>
                </a:solidFill>
                <a:prstDash val="solid"/>
                <a:round/>
                <a:headEnd len="med" w="med" type="none"/>
                <a:tailEnd len="med" w="med" type="stealth"/>
              </a:ln>
            </p:spPr>
          </p:cxnSp>
          <p:cxnSp>
            <p:nvCxnSpPr>
              <p:cNvPr id="2619" name="Google Shape;2619;p129"/>
              <p:cNvCxnSpPr/>
              <p:nvPr/>
            </p:nvCxnSpPr>
            <p:spPr>
              <a:xfrm rot="5469092">
                <a:off x="2879" y="1967"/>
                <a:ext cx="192" cy="0"/>
              </a:xfrm>
              <a:prstGeom prst="straightConnector1">
                <a:avLst/>
              </a:prstGeom>
              <a:noFill/>
              <a:ln cap="flat" cmpd="sng" w="9525">
                <a:solidFill>
                  <a:srgbClr val="000000"/>
                </a:solidFill>
                <a:prstDash val="solid"/>
                <a:round/>
                <a:headEnd len="med" w="med" type="none"/>
                <a:tailEnd len="med" w="med" type="stealth"/>
              </a:ln>
            </p:spPr>
          </p:cxnSp>
        </p:grpSp>
      </p:grpSp>
      <p:sp>
        <p:nvSpPr>
          <p:cNvPr id="2620" name="Google Shape;2620;p12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13"/>
          <p:cNvSpPr txBox="1"/>
          <p:nvPr>
            <p:ph type="title"/>
          </p:nvPr>
        </p:nvSpPr>
        <p:spPr>
          <a:xfrm>
            <a:off x="1185333" y="263528"/>
            <a:ext cx="10353526" cy="10193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100"/>
              <a:buFont typeface="Calibri"/>
              <a:buNone/>
            </a:pPr>
            <a:r>
              <a:rPr lang="en-US" sz="4100"/>
              <a:t>1.3 Vai trò, sứ mệnh của BA</a:t>
            </a:r>
            <a:endParaRPr/>
          </a:p>
        </p:txBody>
      </p:sp>
      <p:sp>
        <p:nvSpPr>
          <p:cNvPr id="713" name="Google Shape;713;p13"/>
          <p:cNvSpPr txBox="1"/>
          <p:nvPr>
            <p:ph idx="1" type="body"/>
          </p:nvPr>
        </p:nvSpPr>
        <p:spPr>
          <a:xfrm>
            <a:off x="6714699" y="1460310"/>
            <a:ext cx="4408228" cy="4258662"/>
          </a:xfrm>
          <a:prstGeom prst="rect">
            <a:avLst/>
          </a:prstGeom>
          <a:noFill/>
          <a:ln>
            <a:noFill/>
          </a:ln>
        </p:spPr>
        <p:txBody>
          <a:bodyPr anchorCtr="0" anchor="t" bIns="45700" lIns="0" spcFirstLastPara="1" rIns="0" wrap="square" tIns="45700">
            <a:normAutofit fontScale="92500"/>
          </a:bodyPr>
          <a:lstStyle/>
          <a:p>
            <a:pPr indent="-457188" lvl="0" marL="640064" rtl="0" algn="l">
              <a:lnSpc>
                <a:spcPct val="150000"/>
              </a:lnSpc>
              <a:spcBef>
                <a:spcPts val="0"/>
              </a:spcBef>
              <a:spcAft>
                <a:spcPts val="0"/>
              </a:spcAft>
              <a:buSzPct val="100000"/>
              <a:buChar char="❖"/>
            </a:pPr>
            <a:r>
              <a:rPr lang="en-US" sz="2400"/>
              <a:t>Giúp khách hàng làm rõ được nhu cầu của họ</a:t>
            </a:r>
            <a:endParaRPr/>
          </a:p>
          <a:p>
            <a:pPr indent="-457188" lvl="0" marL="640064" rtl="0" algn="l">
              <a:lnSpc>
                <a:spcPct val="150000"/>
              </a:lnSpc>
              <a:spcBef>
                <a:spcPts val="1400"/>
              </a:spcBef>
              <a:spcAft>
                <a:spcPts val="0"/>
              </a:spcAft>
              <a:buSzPct val="100000"/>
              <a:buChar char="❖"/>
            </a:pPr>
            <a:r>
              <a:rPr lang="en-US" sz="2400"/>
              <a:t>Giúp đội dự án hiểu rõ nhu cầu của khách hàng</a:t>
            </a:r>
            <a:endParaRPr/>
          </a:p>
          <a:p>
            <a:pPr indent="-457188" lvl="0" marL="640064" rtl="0" algn="l">
              <a:lnSpc>
                <a:spcPct val="150000"/>
              </a:lnSpc>
              <a:spcBef>
                <a:spcPts val="1400"/>
              </a:spcBef>
              <a:spcAft>
                <a:spcPts val="0"/>
              </a:spcAft>
              <a:buSzPct val="100000"/>
              <a:buChar char="❖"/>
            </a:pPr>
            <a:r>
              <a:rPr lang="en-US" sz="2400"/>
              <a:t>Giúp Công ty tối ưu chi phí sản xuất và gia tăng sự hài lòng của khách hàng, đội dự án</a:t>
            </a:r>
            <a:endParaRPr sz="1800"/>
          </a:p>
        </p:txBody>
      </p:sp>
      <p:pic>
        <p:nvPicPr>
          <p:cNvPr id="714" name="Google Shape;714;p13"/>
          <p:cNvPicPr preferRelativeResize="0"/>
          <p:nvPr/>
        </p:nvPicPr>
        <p:blipFill rotWithShape="1">
          <a:blip r:embed="rId3">
            <a:alphaModFix/>
          </a:blip>
          <a:srcRect b="0" l="0" r="0" t="0"/>
          <a:stretch/>
        </p:blipFill>
        <p:spPr>
          <a:xfrm>
            <a:off x="1405718" y="1807638"/>
            <a:ext cx="5066755" cy="3242723"/>
          </a:xfrm>
          <a:prstGeom prst="rect">
            <a:avLst/>
          </a:prstGeom>
          <a:noFill/>
          <a:ln>
            <a:noFill/>
          </a:ln>
        </p:spPr>
      </p:pic>
      <p:sp>
        <p:nvSpPr>
          <p:cNvPr id="715" name="Google Shape;715;p1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13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7.1.2 Ký pháp Activity Diagram</a:t>
            </a:r>
            <a:endParaRPr/>
          </a:p>
        </p:txBody>
      </p:sp>
      <p:sp>
        <p:nvSpPr>
          <p:cNvPr id="2626" name="Google Shape;2626;p13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10000"/>
              </a:lnSpc>
              <a:spcBef>
                <a:spcPts val="0"/>
              </a:spcBef>
              <a:spcAft>
                <a:spcPts val="0"/>
              </a:spcAft>
              <a:buSzPts val="2800"/>
              <a:buChar char="❖"/>
            </a:pPr>
            <a:r>
              <a:rPr lang="en-US"/>
              <a:t>Swimlanes</a:t>
            </a:r>
            <a:endParaRPr/>
          </a:p>
          <a:p>
            <a:pPr indent="-344478" lvl="1" marL="966763" rtl="0" algn="l">
              <a:lnSpc>
                <a:spcPct val="110000"/>
              </a:lnSpc>
              <a:spcBef>
                <a:spcPts val="400"/>
              </a:spcBef>
              <a:spcAft>
                <a:spcPts val="0"/>
              </a:spcAft>
              <a:buSzPts val="2400"/>
              <a:buChar char="▪"/>
            </a:pPr>
            <a:r>
              <a:rPr lang="en-US">
                <a:solidFill>
                  <a:srgbClr val="FF0000"/>
                </a:solidFill>
              </a:rPr>
              <a:t>Chỉ ra ai có trách nhiệm thực hiện từng hoạt động</a:t>
            </a:r>
            <a:endParaRPr>
              <a:solidFill>
                <a:srgbClr val="FF0000"/>
              </a:solidFill>
            </a:endParaRPr>
          </a:p>
          <a:p>
            <a:pPr indent="-344478" lvl="1" marL="966763" rtl="0" algn="l">
              <a:lnSpc>
                <a:spcPct val="110000"/>
              </a:lnSpc>
              <a:spcBef>
                <a:spcPts val="600"/>
              </a:spcBef>
              <a:spcAft>
                <a:spcPts val="0"/>
              </a:spcAft>
              <a:buSzPts val="2400"/>
              <a:buChar char="▪"/>
            </a:pPr>
            <a:r>
              <a:rPr lang="en-US"/>
              <a:t>Để phân hoạch các trạng thái hoạt động vào nhóm</a:t>
            </a:r>
            <a:endParaRPr/>
          </a:p>
          <a:p>
            <a:pPr indent="-344478" lvl="1" marL="966763" rtl="0" algn="l">
              <a:lnSpc>
                <a:spcPct val="110000"/>
              </a:lnSpc>
              <a:spcBef>
                <a:spcPts val="600"/>
              </a:spcBef>
              <a:spcAft>
                <a:spcPts val="0"/>
              </a:spcAft>
              <a:buSzPts val="2400"/>
              <a:buChar char="▪"/>
            </a:pPr>
            <a:r>
              <a:rPr lang="en-US"/>
              <a:t>Phân tách nhóm trên biểu đồ bằng các làn bơi</a:t>
            </a:r>
            <a:endParaRPr/>
          </a:p>
          <a:p>
            <a:pPr indent="-344478" lvl="1" marL="966763" rtl="0" algn="l">
              <a:lnSpc>
                <a:spcPct val="110000"/>
              </a:lnSpc>
              <a:spcBef>
                <a:spcPts val="600"/>
              </a:spcBef>
              <a:spcAft>
                <a:spcPts val="0"/>
              </a:spcAft>
              <a:buSzPts val="2400"/>
              <a:buChar char="▪"/>
            </a:pPr>
            <a:r>
              <a:rPr lang="en-US"/>
              <a:t>Mỗi hoạt động thuộc về một làn bơi</a:t>
            </a:r>
            <a:endParaRPr/>
          </a:p>
          <a:p>
            <a:pPr indent="-344478" lvl="1" marL="966763" rtl="0" algn="l">
              <a:lnSpc>
                <a:spcPct val="110000"/>
              </a:lnSpc>
              <a:spcBef>
                <a:spcPts val="600"/>
              </a:spcBef>
              <a:spcAft>
                <a:spcPts val="0"/>
              </a:spcAft>
              <a:buSzPts val="2400"/>
              <a:buChar char="▪"/>
            </a:pPr>
            <a:r>
              <a:rPr lang="en-US"/>
              <a:t>Quá độ có thể được vẽ từ làn bơi này đến làn bơi khác</a:t>
            </a:r>
            <a:endParaRPr/>
          </a:p>
        </p:txBody>
      </p:sp>
      <p:pic>
        <p:nvPicPr>
          <p:cNvPr id="2627" name="Google Shape;2627;p130"/>
          <p:cNvPicPr preferRelativeResize="0"/>
          <p:nvPr/>
        </p:nvPicPr>
        <p:blipFill rotWithShape="1">
          <a:blip r:embed="rId3">
            <a:alphaModFix/>
          </a:blip>
          <a:srcRect b="0" l="0" r="0" t="0"/>
          <a:stretch/>
        </p:blipFill>
        <p:spPr>
          <a:xfrm>
            <a:off x="9311624" y="2565192"/>
            <a:ext cx="2143125" cy="2057400"/>
          </a:xfrm>
          <a:prstGeom prst="rect">
            <a:avLst/>
          </a:prstGeom>
          <a:noFill/>
          <a:ln>
            <a:noFill/>
          </a:ln>
        </p:spPr>
      </p:pic>
      <p:sp>
        <p:nvSpPr>
          <p:cNvPr id="2628" name="Google Shape;2628;p13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131"/>
          <p:cNvSpPr txBox="1"/>
          <p:nvPr>
            <p:ph type="title"/>
          </p:nvPr>
        </p:nvSpPr>
        <p:spPr>
          <a:xfrm>
            <a:off x="1097280" y="22664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7.1.2 Ví dụ</a:t>
            </a:r>
            <a:endParaRPr/>
          </a:p>
        </p:txBody>
      </p:sp>
      <p:pic>
        <p:nvPicPr>
          <p:cNvPr id="2634" name="Google Shape;2634;p131"/>
          <p:cNvPicPr preferRelativeResize="0"/>
          <p:nvPr/>
        </p:nvPicPr>
        <p:blipFill rotWithShape="1">
          <a:blip r:embed="rId3">
            <a:alphaModFix/>
          </a:blip>
          <a:srcRect b="0" l="0" r="0" t="0"/>
          <a:stretch/>
        </p:blipFill>
        <p:spPr>
          <a:xfrm>
            <a:off x="5479690" y="344774"/>
            <a:ext cx="6224426" cy="5850635"/>
          </a:xfrm>
          <a:prstGeom prst="rect">
            <a:avLst/>
          </a:prstGeom>
          <a:noFill/>
          <a:ln>
            <a:noFill/>
          </a:ln>
        </p:spPr>
      </p:pic>
      <p:sp>
        <p:nvSpPr>
          <p:cNvPr id="2635" name="Google Shape;2635;p13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13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7.1.3 Ưu điểm của Activity Diagram</a:t>
            </a:r>
            <a:endParaRPr/>
          </a:p>
        </p:txBody>
      </p:sp>
      <p:sp>
        <p:nvSpPr>
          <p:cNvPr id="2641" name="Google Shape;2641;p132"/>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Không cần kiến thức chuyên sâu về phân tích và thiết kế (Non-IT cũng hiểu và làm được)</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Dễ hiểu với mọi stakeholders</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Biểu diễn được nhiều tiến trình phức tạp</a:t>
            </a:r>
            <a:endParaRPr sz="2400">
              <a:latin typeface="Calibri"/>
              <a:ea typeface="Calibri"/>
              <a:cs typeface="Calibri"/>
              <a:sym typeface="Calibri"/>
            </a:endParaRPr>
          </a:p>
        </p:txBody>
      </p:sp>
      <p:sp>
        <p:nvSpPr>
          <p:cNvPr id="2642" name="Google Shape;2642;p13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13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7.1.4 Nhược điểm của Activity Diagram</a:t>
            </a:r>
            <a:endParaRPr/>
          </a:p>
        </p:txBody>
      </p:sp>
      <p:sp>
        <p:nvSpPr>
          <p:cNvPr id="2648" name="Google Shape;2648;p133"/>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Có cho biết tiến trình công việc với các hành động, nhưng không cho biết ai thực hiện</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Khi thiết kế (lập trình) biểu đồ không cho biết lớp nào sẽ thực hiện các chức năng miêu tả.</a:t>
            </a:r>
            <a:endParaRPr/>
          </a:p>
        </p:txBody>
      </p:sp>
      <p:sp>
        <p:nvSpPr>
          <p:cNvPr id="2649" name="Google Shape;2649;p13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p13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7.1.6 Cách xây dựng Activity Diagram</a:t>
            </a:r>
            <a:endParaRPr/>
          </a:p>
        </p:txBody>
      </p:sp>
      <p:grpSp>
        <p:nvGrpSpPr>
          <p:cNvPr id="2655" name="Google Shape;2655;p134"/>
          <p:cNvGrpSpPr/>
          <p:nvPr/>
        </p:nvGrpSpPr>
        <p:grpSpPr>
          <a:xfrm>
            <a:off x="1101637" y="2129383"/>
            <a:ext cx="10630983" cy="3034286"/>
            <a:chOff x="4675" y="705317"/>
            <a:chExt cx="10630983" cy="3034286"/>
          </a:xfrm>
        </p:grpSpPr>
        <p:sp>
          <p:nvSpPr>
            <p:cNvPr id="2656" name="Google Shape;2656;p134"/>
            <p:cNvSpPr/>
            <p:nvPr/>
          </p:nvSpPr>
          <p:spPr>
            <a:xfrm>
              <a:off x="4675" y="705317"/>
              <a:ext cx="2044419" cy="3034286"/>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4"/>
            <p:cNvSpPr txBox="1"/>
            <p:nvPr/>
          </p:nvSpPr>
          <p:spPr>
            <a:xfrm>
              <a:off x="64554" y="765196"/>
              <a:ext cx="1924661" cy="2914528"/>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lt1"/>
                  </a:solidFill>
                  <a:latin typeface="Calibri"/>
                  <a:ea typeface="Calibri"/>
                  <a:cs typeface="Calibri"/>
                  <a:sym typeface="Calibri"/>
                </a:rPr>
                <a:t>Bước 1: Xác định các nghiệp vụ cần phân tích</a:t>
              </a:r>
              <a:endParaRPr sz="1800">
                <a:solidFill>
                  <a:schemeClr val="lt1"/>
                </a:solidFill>
                <a:latin typeface="Calibri"/>
                <a:ea typeface="Calibri"/>
                <a:cs typeface="Calibri"/>
                <a:sym typeface="Calibri"/>
              </a:endParaRPr>
            </a:p>
            <a:p>
              <a:pPr indent="-114300" lvl="1" marL="114300" marR="0" rtl="0" algn="l">
                <a:lnSpc>
                  <a:spcPct val="90000"/>
                </a:lnSpc>
                <a:spcBef>
                  <a:spcPts val="630"/>
                </a:spcBef>
                <a:spcAft>
                  <a:spcPts val="0"/>
                </a:spcAft>
                <a:buClr>
                  <a:schemeClr val="lt1"/>
                </a:buClr>
                <a:buSzPts val="1400"/>
                <a:buFont typeface="Calibri"/>
                <a:buChar char="•"/>
              </a:pPr>
              <a:r>
                <a:rPr b="0" i="0" lang="en-US" sz="1400" u="none" cap="none" strike="noStrike">
                  <a:solidFill>
                    <a:schemeClr val="lt1"/>
                  </a:solidFill>
                  <a:latin typeface="Calibri"/>
                  <a:ea typeface="Calibri"/>
                  <a:cs typeface="Calibri"/>
                  <a:sym typeface="Calibri"/>
                </a:rPr>
                <a:t>Xem xét các Use Case để xác định nghiệp vụ nào bạn cần xây dựng BĐHĐ. Về nguyên tắc phải phân tích để làm rõ tất cả các nghiệp vụ của hệ thống </a:t>
              </a:r>
              <a:endParaRPr/>
            </a:p>
          </p:txBody>
        </p:sp>
        <p:sp>
          <p:nvSpPr>
            <p:cNvPr id="2658" name="Google Shape;2658;p134"/>
            <p:cNvSpPr/>
            <p:nvPr/>
          </p:nvSpPr>
          <p:spPr>
            <a:xfrm>
              <a:off x="2253537" y="1968952"/>
              <a:ext cx="433417" cy="507016"/>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4"/>
            <p:cNvSpPr txBox="1"/>
            <p:nvPr/>
          </p:nvSpPr>
          <p:spPr>
            <a:xfrm>
              <a:off x="2253537" y="2070355"/>
              <a:ext cx="303392" cy="30421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p:txBody>
        </p:sp>
        <p:sp>
          <p:nvSpPr>
            <p:cNvPr id="2660" name="Google Shape;2660;p134"/>
            <p:cNvSpPr/>
            <p:nvPr/>
          </p:nvSpPr>
          <p:spPr>
            <a:xfrm>
              <a:off x="2866863" y="705317"/>
              <a:ext cx="2044419" cy="3034286"/>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4"/>
            <p:cNvSpPr txBox="1"/>
            <p:nvPr/>
          </p:nvSpPr>
          <p:spPr>
            <a:xfrm>
              <a:off x="2926742" y="765196"/>
              <a:ext cx="1924661" cy="291452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lt1"/>
                  </a:solidFill>
                  <a:latin typeface="Calibri"/>
                  <a:ea typeface="Calibri"/>
                  <a:cs typeface="Calibri"/>
                  <a:sym typeface="Calibri"/>
                </a:rPr>
                <a:t>Bước 2: Xác định trạng thái đầu tiên và trạng thái kết thúc.</a:t>
              </a:r>
              <a:endParaRPr sz="1800">
                <a:solidFill>
                  <a:schemeClr val="lt1"/>
                </a:solidFill>
                <a:latin typeface="Calibri"/>
                <a:ea typeface="Calibri"/>
                <a:cs typeface="Calibri"/>
                <a:sym typeface="Calibri"/>
              </a:endParaRPr>
            </a:p>
          </p:txBody>
        </p:sp>
        <p:sp>
          <p:nvSpPr>
            <p:cNvPr id="2662" name="Google Shape;2662;p134"/>
            <p:cNvSpPr/>
            <p:nvPr/>
          </p:nvSpPr>
          <p:spPr>
            <a:xfrm>
              <a:off x="5115725" y="1968952"/>
              <a:ext cx="433417" cy="507016"/>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4"/>
            <p:cNvSpPr txBox="1"/>
            <p:nvPr/>
          </p:nvSpPr>
          <p:spPr>
            <a:xfrm>
              <a:off x="5115725" y="2070355"/>
              <a:ext cx="303392" cy="30421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p:txBody>
        </p:sp>
        <p:sp>
          <p:nvSpPr>
            <p:cNvPr id="2664" name="Google Shape;2664;p134"/>
            <p:cNvSpPr/>
            <p:nvPr/>
          </p:nvSpPr>
          <p:spPr>
            <a:xfrm>
              <a:off x="5729051" y="705317"/>
              <a:ext cx="2044419" cy="3034286"/>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4"/>
            <p:cNvSpPr txBox="1"/>
            <p:nvPr/>
          </p:nvSpPr>
          <p:spPr>
            <a:xfrm>
              <a:off x="5788930" y="765196"/>
              <a:ext cx="1924661" cy="2914528"/>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lt1"/>
                  </a:solidFill>
                  <a:latin typeface="Calibri"/>
                  <a:ea typeface="Calibri"/>
                  <a:cs typeface="Calibri"/>
                  <a:sym typeface="Calibri"/>
                </a:rPr>
                <a:t>Bước 3: Xác định các hoạt động (bước công việc) tiếp theo và đối tượng liên quan tham gia</a:t>
              </a:r>
              <a:endParaRPr/>
            </a:p>
            <a:p>
              <a:pPr indent="-114300" lvl="1" marL="114300" marR="0" rtl="0" algn="l">
                <a:lnSpc>
                  <a:spcPct val="90000"/>
                </a:lnSpc>
                <a:spcBef>
                  <a:spcPts val="630"/>
                </a:spcBef>
                <a:spcAft>
                  <a:spcPts val="0"/>
                </a:spcAft>
                <a:buClr>
                  <a:schemeClr val="lt1"/>
                </a:buClr>
                <a:buSzPts val="1400"/>
                <a:buFont typeface="Calibri"/>
                <a:buChar char="•"/>
              </a:pPr>
              <a:r>
                <a:rPr b="0" i="0" lang="en-US" sz="1400" u="none" cap="none" strike="noStrike">
                  <a:solidFill>
                    <a:schemeClr val="lt1"/>
                  </a:solidFill>
                  <a:latin typeface="Calibri"/>
                  <a:ea typeface="Calibri"/>
                  <a:cs typeface="Calibri"/>
                  <a:sym typeface="Calibri"/>
                </a:rPr>
                <a:t>Xuất phát từ điểm bắt đầu, để xác định các hoạt động tiếp theo cho đến khi gặp điểm kết thúc. -&gt; Nắm rõ về QT của hệ thống.</a:t>
              </a:r>
              <a:endParaRPr b="0" i="0" sz="1400" u="none" cap="none" strike="noStrike">
                <a:solidFill>
                  <a:schemeClr val="lt1"/>
                </a:solidFill>
                <a:latin typeface="Calibri"/>
                <a:ea typeface="Calibri"/>
                <a:cs typeface="Calibri"/>
                <a:sym typeface="Calibri"/>
              </a:endParaRPr>
            </a:p>
          </p:txBody>
        </p:sp>
        <p:sp>
          <p:nvSpPr>
            <p:cNvPr id="2666" name="Google Shape;2666;p134"/>
            <p:cNvSpPr/>
            <p:nvPr/>
          </p:nvSpPr>
          <p:spPr>
            <a:xfrm>
              <a:off x="7977913" y="1968952"/>
              <a:ext cx="433417" cy="507016"/>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4"/>
            <p:cNvSpPr txBox="1"/>
            <p:nvPr/>
          </p:nvSpPr>
          <p:spPr>
            <a:xfrm>
              <a:off x="7977913" y="2070355"/>
              <a:ext cx="303392" cy="30421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p:txBody>
        </p:sp>
        <p:sp>
          <p:nvSpPr>
            <p:cNvPr id="2668" name="Google Shape;2668;p134"/>
            <p:cNvSpPr/>
            <p:nvPr/>
          </p:nvSpPr>
          <p:spPr>
            <a:xfrm>
              <a:off x="8591239" y="705317"/>
              <a:ext cx="2044419" cy="3034286"/>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4"/>
            <p:cNvSpPr txBox="1"/>
            <p:nvPr/>
          </p:nvSpPr>
          <p:spPr>
            <a:xfrm>
              <a:off x="8651118" y="765196"/>
              <a:ext cx="1924661" cy="291452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None/>
              </a:pPr>
              <a:r>
                <a:rPr lang="en-US" sz="1800">
                  <a:solidFill>
                    <a:schemeClr val="lt1"/>
                  </a:solidFill>
                  <a:latin typeface="Calibri"/>
                  <a:ea typeface="Calibri"/>
                  <a:cs typeface="Calibri"/>
                  <a:sym typeface="Calibri"/>
                </a:rPr>
                <a:t>Bước 4: Thực hiện vẽ</a:t>
              </a:r>
              <a:endParaRPr sz="1800">
                <a:solidFill>
                  <a:schemeClr val="lt1"/>
                </a:solidFill>
                <a:latin typeface="Calibri"/>
                <a:ea typeface="Calibri"/>
                <a:cs typeface="Calibri"/>
                <a:sym typeface="Calibri"/>
              </a:endParaRPr>
            </a:p>
          </p:txBody>
        </p:sp>
      </p:grpSp>
      <p:sp>
        <p:nvSpPr>
          <p:cNvPr id="2670" name="Google Shape;2670;p13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13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Lưu ý khi sử dụng</a:t>
            </a:r>
            <a:endParaRPr>
              <a:latin typeface="Calibri"/>
              <a:ea typeface="Calibri"/>
              <a:cs typeface="Calibri"/>
              <a:sym typeface="Calibri"/>
            </a:endParaRPr>
          </a:p>
        </p:txBody>
      </p:sp>
      <p:sp>
        <p:nvSpPr>
          <p:cNvPr id="2679" name="Google Shape;2679;p135"/>
          <p:cNvSpPr/>
          <p:nvPr/>
        </p:nvSpPr>
        <p:spPr>
          <a:xfrm>
            <a:off x="1232452" y="2897048"/>
            <a:ext cx="9051235" cy="424069"/>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80" name="Google Shape;2680;p135"/>
          <p:cNvCxnSpPr/>
          <p:nvPr/>
        </p:nvCxnSpPr>
        <p:spPr>
          <a:xfrm>
            <a:off x="1232452" y="4306955"/>
            <a:ext cx="8733183" cy="0"/>
          </a:xfrm>
          <a:prstGeom prst="straightConnector1">
            <a:avLst/>
          </a:prstGeom>
          <a:noFill/>
          <a:ln cap="flat" cmpd="sng" w="12700">
            <a:solidFill>
              <a:schemeClr val="accent1"/>
            </a:solidFill>
            <a:prstDash val="solid"/>
            <a:round/>
            <a:headEnd len="sm" w="sm" type="none"/>
            <a:tailEnd len="sm" w="sm" type="none"/>
          </a:ln>
        </p:spPr>
      </p:cxnSp>
      <p:pic>
        <p:nvPicPr>
          <p:cNvPr id="2681" name="Google Shape;2681;p135"/>
          <p:cNvPicPr preferRelativeResize="0"/>
          <p:nvPr/>
        </p:nvPicPr>
        <p:blipFill rotWithShape="1">
          <a:blip r:embed="rId3">
            <a:alphaModFix/>
          </a:blip>
          <a:srcRect b="0" l="0" r="0" t="0"/>
          <a:stretch/>
        </p:blipFill>
        <p:spPr>
          <a:xfrm>
            <a:off x="1245704" y="2159502"/>
            <a:ext cx="1283811" cy="686214"/>
          </a:xfrm>
          <a:prstGeom prst="rect">
            <a:avLst/>
          </a:prstGeom>
          <a:noFill/>
          <a:ln>
            <a:noFill/>
          </a:ln>
        </p:spPr>
      </p:pic>
      <p:pic>
        <p:nvPicPr>
          <p:cNvPr id="2682" name="Google Shape;2682;p135"/>
          <p:cNvPicPr preferRelativeResize="0"/>
          <p:nvPr/>
        </p:nvPicPr>
        <p:blipFill rotWithShape="1">
          <a:blip r:embed="rId4">
            <a:alphaModFix/>
          </a:blip>
          <a:srcRect b="0" l="0" r="0" t="0"/>
          <a:stretch/>
        </p:blipFill>
        <p:spPr>
          <a:xfrm>
            <a:off x="4763553" y="2198681"/>
            <a:ext cx="1541990" cy="672701"/>
          </a:xfrm>
          <a:prstGeom prst="rect">
            <a:avLst/>
          </a:prstGeom>
          <a:noFill/>
          <a:ln>
            <a:noFill/>
          </a:ln>
        </p:spPr>
      </p:pic>
      <p:pic>
        <p:nvPicPr>
          <p:cNvPr id="2683" name="Google Shape;2683;p135"/>
          <p:cNvPicPr preferRelativeResize="0"/>
          <p:nvPr/>
        </p:nvPicPr>
        <p:blipFill rotWithShape="1">
          <a:blip r:embed="rId5">
            <a:alphaModFix/>
          </a:blip>
          <a:srcRect b="0" l="0" r="0" t="0"/>
          <a:stretch/>
        </p:blipFill>
        <p:spPr>
          <a:xfrm>
            <a:off x="8433566" y="1952788"/>
            <a:ext cx="1283810" cy="973660"/>
          </a:xfrm>
          <a:prstGeom prst="rect">
            <a:avLst/>
          </a:prstGeom>
          <a:noFill/>
          <a:ln>
            <a:noFill/>
          </a:ln>
        </p:spPr>
      </p:pic>
      <p:sp>
        <p:nvSpPr>
          <p:cNvPr id="2684" name="Google Shape;2684;p135"/>
          <p:cNvSpPr/>
          <p:nvPr/>
        </p:nvSpPr>
        <p:spPr>
          <a:xfrm>
            <a:off x="1097279" y="1481728"/>
            <a:ext cx="2661155"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làm rõ, xác định phạm vi nghiệp vụ</a:t>
            </a:r>
            <a:endParaRPr sz="1800">
              <a:solidFill>
                <a:schemeClr val="dk1"/>
              </a:solidFill>
              <a:latin typeface="Calibri"/>
              <a:ea typeface="Calibri"/>
              <a:cs typeface="Calibri"/>
              <a:sym typeface="Calibri"/>
            </a:endParaRPr>
          </a:p>
        </p:txBody>
      </p:sp>
      <p:sp>
        <p:nvSpPr>
          <p:cNvPr id="2685" name="Google Shape;2685;p135"/>
          <p:cNvSpPr/>
          <p:nvPr/>
        </p:nvSpPr>
        <p:spPr>
          <a:xfrm>
            <a:off x="4402754" y="1481728"/>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xác định giải pháp, phạm vi phần mềm </a:t>
            </a:r>
            <a:endParaRPr/>
          </a:p>
        </p:txBody>
      </p:sp>
      <p:sp>
        <p:nvSpPr>
          <p:cNvPr id="2686" name="Google Shape;2686;p135"/>
          <p:cNvSpPr/>
          <p:nvPr/>
        </p:nvSpPr>
        <p:spPr>
          <a:xfrm>
            <a:off x="7673009" y="1421032"/>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thiết kế chi tiết yêu cầu phần mềm</a:t>
            </a:r>
            <a:endParaRPr sz="1800">
              <a:solidFill>
                <a:schemeClr val="dk1"/>
              </a:solidFill>
              <a:latin typeface="Calibri"/>
              <a:ea typeface="Calibri"/>
              <a:cs typeface="Calibri"/>
              <a:sym typeface="Calibri"/>
            </a:endParaRPr>
          </a:p>
        </p:txBody>
      </p:sp>
      <p:sp>
        <p:nvSpPr>
          <p:cNvPr id="2687" name="Google Shape;2687;p135"/>
          <p:cNvSpPr/>
          <p:nvPr/>
        </p:nvSpPr>
        <p:spPr>
          <a:xfrm>
            <a:off x="187351" y="3344245"/>
            <a:ext cx="1745817"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Đơn hang/HĐ</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Bản thu thập nhu cầu</a:t>
            </a:r>
            <a:endParaRPr sz="1400">
              <a:solidFill>
                <a:schemeClr val="dk1"/>
              </a:solidFill>
              <a:latin typeface="Calibri"/>
              <a:ea typeface="Calibri"/>
              <a:cs typeface="Calibri"/>
              <a:sym typeface="Calibri"/>
            </a:endParaRPr>
          </a:p>
        </p:txBody>
      </p:sp>
      <p:sp>
        <p:nvSpPr>
          <p:cNvPr id="2688" name="Google Shape;2688;p135"/>
          <p:cNvSpPr/>
          <p:nvPr/>
        </p:nvSpPr>
        <p:spPr>
          <a:xfrm>
            <a:off x="2847568" y="3337848"/>
            <a:ext cx="2175006" cy="801296"/>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URD: Các nghiệp vụ được làm rõ + phạm vi đc xác định</a:t>
            </a:r>
            <a:endParaRPr sz="1600">
              <a:solidFill>
                <a:schemeClr val="dk1"/>
              </a:solidFill>
              <a:latin typeface="Calibri"/>
              <a:ea typeface="Calibri"/>
              <a:cs typeface="Calibri"/>
              <a:sym typeface="Calibri"/>
            </a:endParaRPr>
          </a:p>
        </p:txBody>
      </p:sp>
      <p:sp>
        <p:nvSpPr>
          <p:cNvPr id="2689" name="Google Shape;2689;p135"/>
          <p:cNvSpPr/>
          <p:nvPr/>
        </p:nvSpPr>
        <p:spPr>
          <a:xfrm>
            <a:off x="5702406" y="3330897"/>
            <a:ext cx="2731160" cy="930306"/>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User story list/ Product scope (yêu cầu chức năng+ phi chức năng)</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Mockup/Wireframe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Diagram modelling</a:t>
            </a:r>
            <a:endParaRPr/>
          </a:p>
        </p:txBody>
      </p:sp>
      <p:sp>
        <p:nvSpPr>
          <p:cNvPr id="2690" name="Google Shape;2690;p135"/>
          <p:cNvSpPr/>
          <p:nvPr/>
        </p:nvSpPr>
        <p:spPr>
          <a:xfrm>
            <a:off x="9492530" y="3319043"/>
            <a:ext cx="2512120" cy="882190"/>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SRS/US- Acceptance Criteria</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Interface Technical document</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Prototype/Design document</a:t>
            </a:r>
            <a:endParaRPr/>
          </a:p>
        </p:txBody>
      </p:sp>
      <p:sp>
        <p:nvSpPr>
          <p:cNvPr id="2691" name="Google Shape;2691;p135"/>
          <p:cNvSpPr/>
          <p:nvPr/>
        </p:nvSpPr>
        <p:spPr>
          <a:xfrm>
            <a:off x="1097278" y="4412678"/>
            <a:ext cx="3305475" cy="185560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Sử dụng tối đa AD=&gt;</a:t>
            </a:r>
            <a:r>
              <a:rPr b="1" lang="en-US" sz="1400">
                <a:solidFill>
                  <a:schemeClr val="dk1"/>
                </a:solidFill>
                <a:latin typeface="Calibri"/>
                <a:ea typeface="Calibri"/>
                <a:cs typeface="Calibri"/>
                <a:sym typeface="Calibri"/>
              </a:rPr>
              <a:t> để nói với khách hang về câu chuyện nghiệp vụ của khách</a:t>
            </a:r>
            <a:endParaRPr b="1" sz="1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Sử dụng UCD để nói lên thứ sẽ làm=&gt;</a:t>
            </a:r>
            <a:r>
              <a:rPr b="1" lang="en-US" sz="1400">
                <a:solidFill>
                  <a:srgbClr val="002060"/>
                </a:solidFill>
                <a:latin typeface="Calibri"/>
                <a:ea typeface="Calibri"/>
                <a:cs typeface="Calibri"/>
                <a:sym typeface="Calibri"/>
              </a:rPr>
              <a:t>Xác định phạm vi nghiệp vụ thực hiện</a:t>
            </a:r>
            <a:endParaRPr b="1" sz="1400">
              <a:solidFill>
                <a:srgbClr val="002060"/>
              </a:solidFill>
              <a:latin typeface="Calibri"/>
              <a:ea typeface="Calibri"/>
              <a:cs typeface="Calibri"/>
              <a:sym typeface="Calibri"/>
            </a:endParaRPr>
          </a:p>
          <a:p>
            <a:pPr indent="-342900" lvl="0" marL="342900" marR="0" rtl="0" algn="l">
              <a:spcBef>
                <a:spcPts val="0"/>
              </a:spcBef>
              <a:spcAft>
                <a:spcPts val="0"/>
              </a:spcAft>
              <a:buClr>
                <a:srgbClr val="FF0000"/>
              </a:buClr>
              <a:buSzPts val="1400"/>
              <a:buFont typeface="Calibri"/>
              <a:buAutoNum type="arabicPeriod"/>
            </a:pPr>
            <a:r>
              <a:rPr b="1" lang="en-US" sz="1400">
                <a:solidFill>
                  <a:srgbClr val="FF0000"/>
                </a:solidFill>
                <a:latin typeface="Calibri"/>
                <a:ea typeface="Calibri"/>
                <a:cs typeface="Calibri"/>
                <a:sym typeface="Calibri"/>
              </a:rPr>
              <a:t>Thu thập tối đa các artifacts (biểu mẫu, thông tin) lưu chuyển trên luồng nghiệp vụ </a:t>
            </a:r>
            <a:endParaRPr/>
          </a:p>
        </p:txBody>
      </p:sp>
      <p:sp>
        <p:nvSpPr>
          <p:cNvPr id="2692" name="Google Shape;2692;p135"/>
          <p:cNvSpPr/>
          <p:nvPr/>
        </p:nvSpPr>
        <p:spPr>
          <a:xfrm>
            <a:off x="4867681" y="4448471"/>
            <a:ext cx="3242647" cy="185560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Chỉ sử dụng UC cho xác định các chức năng phần mềm </a:t>
            </a:r>
            <a:r>
              <a:rPr b="1" lang="en-US" sz="1400">
                <a:solidFill>
                  <a:srgbClr val="FF0000"/>
                </a:solidFill>
                <a:latin typeface="Calibri"/>
                <a:ea typeface="Calibri"/>
                <a:cs typeface="Calibri"/>
                <a:sym typeface="Calibri"/>
              </a:rPr>
              <a:t>Xác định phạm vi phần mềm thực hiện</a:t>
            </a:r>
            <a:endParaRPr b="1" sz="1400">
              <a:solidFill>
                <a:srgbClr val="FF0000"/>
              </a:solidFill>
              <a:latin typeface="Calibri"/>
              <a:ea typeface="Calibri"/>
              <a:cs typeface="Calibri"/>
              <a:sym typeface="Calibri"/>
            </a:endParaRPr>
          </a:p>
          <a:p>
            <a:pPr indent="-342900" lvl="0" marL="342900" marR="0" rtl="0" algn="l">
              <a:spcBef>
                <a:spcPts val="0"/>
              </a:spcBef>
              <a:spcAft>
                <a:spcPts val="0"/>
              </a:spcAft>
              <a:buClr>
                <a:srgbClr val="002060"/>
              </a:buClr>
              <a:buSzPts val="1400"/>
              <a:buFont typeface="Calibri"/>
              <a:buAutoNum type="arabicPeriod"/>
            </a:pPr>
            <a:r>
              <a:rPr b="1" lang="en-US" sz="1400">
                <a:solidFill>
                  <a:srgbClr val="002060"/>
                </a:solidFill>
                <a:latin typeface="Calibri"/>
                <a:ea typeface="Calibri"/>
                <a:cs typeface="Calibri"/>
                <a:sym typeface="Calibri"/>
              </a:rPr>
              <a:t>Sử dụng AD để mô tả tương tác giữa User và system, Sytem-System làm rõ kịch bản sử dụng cho người dùng</a:t>
            </a:r>
            <a:endParaRPr b="1" sz="1400">
              <a:solidFill>
                <a:srgbClr val="002060"/>
              </a:solidFill>
              <a:latin typeface="Calibri"/>
              <a:ea typeface="Calibri"/>
              <a:cs typeface="Calibri"/>
              <a:sym typeface="Calibri"/>
            </a:endParaRPr>
          </a:p>
        </p:txBody>
      </p:sp>
      <p:sp>
        <p:nvSpPr>
          <p:cNvPr id="2693" name="Google Shape;2693;p135"/>
          <p:cNvSpPr/>
          <p:nvPr/>
        </p:nvSpPr>
        <p:spPr>
          <a:xfrm>
            <a:off x="1993807" y="356267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4" name="Google Shape;2694;p135"/>
          <p:cNvSpPr/>
          <p:nvPr/>
        </p:nvSpPr>
        <p:spPr>
          <a:xfrm>
            <a:off x="5056202" y="350924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5" name="Google Shape;2695;p135"/>
          <p:cNvSpPr/>
          <p:nvPr/>
        </p:nvSpPr>
        <p:spPr>
          <a:xfrm>
            <a:off x="8575256" y="356267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6" name="Google Shape;2696;p13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500"/>
                                        <p:tgtEl>
                                          <p:spTgt spid="2687"/>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5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500"/>
                                        <p:tgtEl>
                                          <p:spTgt spid="2688"/>
                                        </p:tgtEl>
                                      </p:cBhvr>
                                    </p:animEffect>
                                  </p:childTnLst>
                                </p:cTn>
                              </p:par>
                              <p:par>
                                <p:cTn fill="hold" nodeType="with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500"/>
                                        <p:tgtEl>
                                          <p:spTgt spid="2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5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689"/>
                                        </p:tgtEl>
                                        <p:attrNameLst>
                                          <p:attrName>style.visibility</p:attrName>
                                        </p:attrNameLst>
                                      </p:cBhvr>
                                      <p:to>
                                        <p:strVal val="visible"/>
                                      </p:to>
                                    </p:set>
                                    <p:animEffect filter="fade" transition="in">
                                      <p:cBhvr>
                                        <p:cTn dur="500"/>
                                        <p:tgtEl>
                                          <p:spTgt spid="2689"/>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500"/>
                                        <p:tgtEl>
                                          <p:spTgt spid="2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500"/>
                                        <p:tgtEl>
                                          <p:spTgt spid="2695"/>
                                        </p:tgtEl>
                                      </p:cBhvr>
                                    </p:animEffect>
                                  </p:childTnLst>
                                </p:cTn>
                              </p:par>
                              <p:par>
                                <p:cTn fill="hold" nodeType="withEffect" presetClass="entr" presetID="10" presetSubtype="0">
                                  <p:stCondLst>
                                    <p:cond delay="0"/>
                                  </p:stCondLst>
                                  <p:childTnLst>
                                    <p:set>
                                      <p:cBhvr>
                                        <p:cTn dur="1" fill="hold">
                                          <p:stCondLst>
                                            <p:cond delay="0"/>
                                          </p:stCondLst>
                                        </p:cTn>
                                        <p:tgtEl>
                                          <p:spTgt spid="2690"/>
                                        </p:tgtEl>
                                        <p:attrNameLst>
                                          <p:attrName>style.visibility</p:attrName>
                                        </p:attrNameLst>
                                      </p:cBhvr>
                                      <p:to>
                                        <p:strVal val="visible"/>
                                      </p:to>
                                    </p:set>
                                    <p:animEffect filter="fade" transition="in">
                                      <p:cBhvr>
                                        <p:cTn dur="500"/>
                                        <p:tgtEl>
                                          <p:spTgt spid="2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pic>
        <p:nvPicPr>
          <p:cNvPr id="2701" name="Google Shape;2701;p136"/>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2702" name="Google Shape;2702;p136"/>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15 phút</a:t>
            </a:r>
            <a:endParaRPr/>
          </a:p>
        </p:txBody>
      </p:sp>
      <p:sp>
        <p:nvSpPr>
          <p:cNvPr id="2703" name="Google Shape;2703;p136"/>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Giảng viên hướng dẫn vẽ Activity Diagram của 1 Theme</a:t>
            </a:r>
            <a:endParaRPr sz="1500" cap="none">
              <a:solidFill>
                <a:schemeClr val="dk1"/>
              </a:solidFill>
              <a:latin typeface="Calibri"/>
              <a:ea typeface="Calibri"/>
              <a:cs typeface="Calibri"/>
              <a:sym typeface="Calibri"/>
            </a:endParaRPr>
          </a:p>
        </p:txBody>
      </p:sp>
      <p:sp>
        <p:nvSpPr>
          <p:cNvPr id="2704" name="Google Shape;2704;p13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8" name="Shape 2708"/>
        <p:cNvGrpSpPr/>
        <p:nvPr/>
      </p:nvGrpSpPr>
      <p:grpSpPr>
        <a:xfrm>
          <a:off x="0" y="0"/>
          <a:ext cx="0" cy="0"/>
          <a:chOff x="0" y="0"/>
          <a:chExt cx="0" cy="0"/>
        </a:xfrm>
      </p:grpSpPr>
      <p:sp>
        <p:nvSpPr>
          <p:cNvPr id="2709" name="Google Shape;2709;p13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1" name="Google Shape;2711;p13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712" name="Google Shape;2712;p137"/>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3" name="Google Shape;2713;p137"/>
          <p:cNvSpPr txBox="1"/>
          <p:nvPr>
            <p:ph type="title"/>
          </p:nvPr>
        </p:nvSpPr>
        <p:spPr>
          <a:xfrm>
            <a:off x="6730000" y="639097"/>
            <a:ext cx="4813072" cy="37043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7400"/>
              <a:buFont typeface="Calibri"/>
              <a:buNone/>
            </a:pPr>
            <a:r>
              <a:rPr b="1" lang="en-US" sz="7400">
                <a:latin typeface="Calibri"/>
                <a:ea typeface="Calibri"/>
                <a:cs typeface="Calibri"/>
                <a:sym typeface="Calibri"/>
              </a:rPr>
              <a:t>9. THIẾT KẾ GIAO DIỆN PHẦN MỀM</a:t>
            </a:r>
            <a:endParaRPr/>
          </a:p>
        </p:txBody>
      </p:sp>
      <p:pic>
        <p:nvPicPr>
          <p:cNvPr descr="Wireframe vs Mockup vs Prototype - What&amp;#39;s the Difference?" id="2714" name="Google Shape;2714;p137"/>
          <p:cNvPicPr preferRelativeResize="0"/>
          <p:nvPr/>
        </p:nvPicPr>
        <p:blipFill rotWithShape="1">
          <a:blip r:embed="rId3">
            <a:alphaModFix/>
          </a:blip>
          <a:srcRect b="0" l="0" r="0" t="0"/>
          <a:stretch/>
        </p:blipFill>
        <p:spPr>
          <a:xfrm>
            <a:off x="633999" y="961876"/>
            <a:ext cx="5462001" cy="4410565"/>
          </a:xfrm>
          <a:prstGeom prst="rect">
            <a:avLst/>
          </a:prstGeom>
          <a:noFill/>
          <a:ln>
            <a:noFill/>
          </a:ln>
        </p:spPr>
      </p:pic>
      <p:cxnSp>
        <p:nvCxnSpPr>
          <p:cNvPr id="2715" name="Google Shape;2715;p137"/>
          <p:cNvCxnSpPr/>
          <p:nvPr/>
        </p:nvCxnSpPr>
        <p:spPr>
          <a:xfrm>
            <a:off x="6805053" y="4343400"/>
            <a:ext cx="438912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716" name="Google Shape;2716;p137"/>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13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Quá trình thiết kế giao diện</a:t>
            </a:r>
            <a:endParaRPr>
              <a:latin typeface="Calibri"/>
              <a:ea typeface="Calibri"/>
              <a:cs typeface="Calibri"/>
              <a:sym typeface="Calibri"/>
            </a:endParaRPr>
          </a:p>
        </p:txBody>
      </p:sp>
      <p:pic>
        <p:nvPicPr>
          <p:cNvPr id="2727" name="Google Shape;2727;p138"/>
          <p:cNvPicPr preferRelativeResize="0"/>
          <p:nvPr/>
        </p:nvPicPr>
        <p:blipFill rotWithShape="1">
          <a:blip r:embed="rId3">
            <a:alphaModFix/>
          </a:blip>
          <a:srcRect b="0" l="0" r="0" t="0"/>
          <a:stretch/>
        </p:blipFill>
        <p:spPr>
          <a:xfrm>
            <a:off x="901148" y="1490625"/>
            <a:ext cx="10058400" cy="1756158"/>
          </a:xfrm>
          <a:prstGeom prst="rect">
            <a:avLst/>
          </a:prstGeom>
          <a:noFill/>
          <a:ln>
            <a:noFill/>
          </a:ln>
        </p:spPr>
      </p:pic>
      <p:sp>
        <p:nvSpPr>
          <p:cNvPr id="2728" name="Google Shape;2728;p138"/>
          <p:cNvSpPr/>
          <p:nvPr/>
        </p:nvSpPr>
        <p:spPr>
          <a:xfrm>
            <a:off x="1097280" y="3498443"/>
            <a:ext cx="1751937" cy="186893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Phác thảo </a:t>
            </a:r>
            <a:r>
              <a:rPr lang="en-US" sz="1800">
                <a:solidFill>
                  <a:schemeClr val="dk1"/>
                </a:solidFill>
                <a:latin typeface="Calibri"/>
                <a:ea typeface="Calibri"/>
                <a:cs typeface="Calibri"/>
                <a:sym typeface="Calibri"/>
              </a:rPr>
              <a:t>nhanh về UI nhằm </a:t>
            </a:r>
            <a:r>
              <a:rPr b="1" lang="en-US" sz="1800">
                <a:solidFill>
                  <a:schemeClr val="dk1"/>
                </a:solidFill>
                <a:latin typeface="Calibri"/>
                <a:ea typeface="Calibri"/>
                <a:cs typeface="Calibri"/>
                <a:sym typeface="Calibri"/>
              </a:rPr>
              <a:t>ghi nhận ý tưởng</a:t>
            </a:r>
            <a:r>
              <a:rPr lang="en-US" sz="1800">
                <a:solidFill>
                  <a:schemeClr val="dk1"/>
                </a:solidFill>
                <a:latin typeface="Calibri"/>
                <a:ea typeface="Calibri"/>
                <a:cs typeface="Calibri"/>
                <a:sym typeface="Calibri"/>
              </a:rPr>
              <a:t> về phần mềm/chức năng</a:t>
            </a:r>
            <a:endParaRPr sz="1800">
              <a:solidFill>
                <a:schemeClr val="dk1"/>
              </a:solidFill>
              <a:latin typeface="Calibri"/>
              <a:ea typeface="Calibri"/>
              <a:cs typeface="Calibri"/>
              <a:sym typeface="Calibri"/>
            </a:endParaRPr>
          </a:p>
        </p:txBody>
      </p:sp>
      <p:sp>
        <p:nvSpPr>
          <p:cNvPr id="2729" name="Google Shape;2729;p138"/>
          <p:cNvSpPr/>
          <p:nvPr/>
        </p:nvSpPr>
        <p:spPr>
          <a:xfrm>
            <a:off x="3676153" y="3446191"/>
            <a:ext cx="1751937" cy="1921184"/>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UI có </a:t>
            </a:r>
            <a:r>
              <a:rPr b="1" lang="en-US" sz="1800">
                <a:solidFill>
                  <a:schemeClr val="dk1"/>
                </a:solidFill>
                <a:latin typeface="Calibri"/>
                <a:ea typeface="Calibri"/>
                <a:cs typeface="Calibri"/>
                <a:sym typeface="Calibri"/>
              </a:rPr>
              <a:t>bố cục</a:t>
            </a:r>
            <a:r>
              <a:rPr lang="en-US" sz="1800">
                <a:solidFill>
                  <a:schemeClr val="dk1"/>
                </a:solidFill>
                <a:latin typeface="Calibri"/>
                <a:ea typeface="Calibri"/>
                <a:cs typeface="Calibri"/>
                <a:sym typeface="Calibri"/>
              </a:rPr>
              <a:t>, thể hiện </a:t>
            </a:r>
            <a:r>
              <a:rPr b="1" lang="en-US" sz="1800">
                <a:solidFill>
                  <a:schemeClr val="dk1"/>
                </a:solidFill>
                <a:latin typeface="Calibri"/>
                <a:ea typeface="Calibri"/>
                <a:cs typeface="Calibri"/>
                <a:sym typeface="Calibri"/>
              </a:rPr>
              <a:t>luồng thao tác</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cấu trúc </a:t>
            </a:r>
            <a:r>
              <a:rPr lang="en-US" sz="1800">
                <a:solidFill>
                  <a:schemeClr val="dk1"/>
                </a:solidFill>
                <a:latin typeface="Calibri"/>
                <a:ea typeface="Calibri"/>
                <a:cs typeface="Calibri"/>
                <a:sym typeface="Calibri"/>
              </a:rPr>
              <a:t>nhóm thông tin</a:t>
            </a:r>
            <a:endParaRPr/>
          </a:p>
        </p:txBody>
      </p:sp>
      <p:sp>
        <p:nvSpPr>
          <p:cNvPr id="2730" name="Google Shape;2730;p138"/>
          <p:cNvSpPr/>
          <p:nvPr/>
        </p:nvSpPr>
        <p:spPr>
          <a:xfrm>
            <a:off x="6126480" y="3498824"/>
            <a:ext cx="1904337" cy="186855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UI được chi tiết hơn về các </a:t>
            </a:r>
            <a:r>
              <a:rPr b="1" lang="en-US" sz="1800">
                <a:solidFill>
                  <a:schemeClr val="dk1"/>
                </a:solidFill>
                <a:latin typeface="Calibri"/>
                <a:ea typeface="Calibri"/>
                <a:cs typeface="Calibri"/>
                <a:sym typeface="Calibri"/>
              </a:rPr>
              <a:t>rule validate</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ẩn hiện</a:t>
            </a:r>
            <a:r>
              <a:rPr lang="en-US" sz="1800">
                <a:solidFill>
                  <a:schemeClr val="dk1"/>
                </a:solidFill>
                <a:latin typeface="Calibri"/>
                <a:ea typeface="Calibri"/>
                <a:cs typeface="Calibri"/>
                <a:sym typeface="Calibri"/>
              </a:rPr>
              <a:t>, rule logic </a:t>
            </a:r>
            <a:endParaRPr/>
          </a:p>
        </p:txBody>
      </p:sp>
      <p:sp>
        <p:nvSpPr>
          <p:cNvPr id="2731" name="Google Shape;2731;p138"/>
          <p:cNvSpPr/>
          <p:nvPr/>
        </p:nvSpPr>
        <p:spPr>
          <a:xfrm>
            <a:off x="8898835" y="3446190"/>
            <a:ext cx="1751937" cy="1921185"/>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UI thể hiện được </a:t>
            </a:r>
            <a:r>
              <a:rPr b="1" lang="en-US" sz="1800">
                <a:solidFill>
                  <a:schemeClr val="dk1"/>
                </a:solidFill>
                <a:latin typeface="Calibri"/>
                <a:ea typeface="Calibri"/>
                <a:cs typeface="Calibri"/>
                <a:sym typeface="Calibri"/>
              </a:rPr>
              <a:t>tương tác</a:t>
            </a:r>
            <a:r>
              <a:rPr lang="en-US" sz="1800">
                <a:solidFill>
                  <a:schemeClr val="dk1"/>
                </a:solidFill>
                <a:latin typeface="Calibri"/>
                <a:ea typeface="Calibri"/>
                <a:cs typeface="Calibri"/>
                <a:sym typeface="Calibri"/>
              </a:rPr>
              <a:t>, màu sắc, style</a:t>
            </a:r>
            <a:endParaRPr/>
          </a:p>
        </p:txBody>
      </p:sp>
      <p:sp>
        <p:nvSpPr>
          <p:cNvPr id="2732" name="Google Shape;2732;p138"/>
          <p:cNvSpPr/>
          <p:nvPr/>
        </p:nvSpPr>
        <p:spPr>
          <a:xfrm flipH="1" rot="-5400000">
            <a:off x="4564657" y="2482834"/>
            <a:ext cx="384577" cy="6167896"/>
          </a:xfrm>
          <a:prstGeom prst="rightBrace">
            <a:avLst>
              <a:gd fmla="val 8333" name="adj1"/>
              <a:gd fmla="val 50000" name="adj2"/>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33" name="Google Shape;2733;p138"/>
          <p:cNvSpPr txBox="1"/>
          <p:nvPr/>
        </p:nvSpPr>
        <p:spPr>
          <a:xfrm>
            <a:off x="4436222" y="5895833"/>
            <a:ext cx="641445" cy="3821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BA  </a:t>
            </a:r>
            <a:endParaRPr/>
          </a:p>
        </p:txBody>
      </p:sp>
      <p:sp>
        <p:nvSpPr>
          <p:cNvPr id="2734" name="Google Shape;2734;p13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8" name="Shape 2738"/>
        <p:cNvGrpSpPr/>
        <p:nvPr/>
      </p:nvGrpSpPr>
      <p:grpSpPr>
        <a:xfrm>
          <a:off x="0" y="0"/>
          <a:ext cx="0" cy="0"/>
          <a:chOff x="0" y="0"/>
          <a:chExt cx="0" cy="0"/>
        </a:xfrm>
      </p:grpSpPr>
      <p:sp>
        <p:nvSpPr>
          <p:cNvPr id="2739" name="Google Shape;2739;p139"/>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0" name="Google Shape;2740;p139"/>
          <p:cNvSpPr/>
          <p:nvPr/>
        </p:nvSpPr>
        <p:spPr>
          <a:xfrm>
            <a:off x="1507" y="4953000"/>
            <a:ext cx="12188952"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9"/>
          <p:cNvSpPr txBox="1"/>
          <p:nvPr>
            <p:ph type="title"/>
          </p:nvPr>
        </p:nvSpPr>
        <p:spPr>
          <a:xfrm>
            <a:off x="1066800" y="5796259"/>
            <a:ext cx="10058400" cy="71107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rgbClr val="FFFFFF"/>
              </a:buClr>
              <a:buSzPct val="100000"/>
              <a:buFont typeface="Calibri"/>
              <a:buNone/>
            </a:pPr>
            <a:r>
              <a:rPr lang="en-US">
                <a:solidFill>
                  <a:srgbClr val="FFFFFF"/>
                </a:solidFill>
              </a:rPr>
              <a:t>Wireframe, Mockup, Prototype</a:t>
            </a:r>
            <a:endParaRPr/>
          </a:p>
        </p:txBody>
      </p:sp>
      <p:sp>
        <p:nvSpPr>
          <p:cNvPr id="2742" name="Google Shape;2742;p139"/>
          <p:cNvSpPr/>
          <p:nvPr/>
        </p:nvSpPr>
        <p:spPr>
          <a:xfrm>
            <a:off x="1507" y="4906176"/>
            <a:ext cx="12188952"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43" name="Google Shape;2743;p139"/>
          <p:cNvGraphicFramePr/>
          <p:nvPr/>
        </p:nvGraphicFramePr>
        <p:xfrm>
          <a:off x="125750" y="156670"/>
          <a:ext cx="3000000" cy="3000000"/>
        </p:xfrm>
        <a:graphic>
          <a:graphicData uri="http://schemas.openxmlformats.org/drawingml/2006/table">
            <a:tbl>
              <a:tblPr>
                <a:noFill/>
                <a:tableStyleId>{649EE617-73AB-48D6-8A8C-5CF159654515}</a:tableStyleId>
              </a:tblPr>
              <a:tblGrid>
                <a:gridCol w="1325700"/>
                <a:gridCol w="1073150"/>
                <a:gridCol w="4275700"/>
                <a:gridCol w="3277325"/>
                <a:gridCol w="1988600"/>
              </a:tblGrid>
              <a:tr h="648075">
                <a:tc>
                  <a:txBody>
                    <a:bodyPr/>
                    <a:lstStyle/>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b="1" lang="en-US" sz="1600">
                          <a:latin typeface="Calibri"/>
                          <a:ea typeface="Calibri"/>
                          <a:cs typeface="Calibri"/>
                          <a:sym typeface="Calibri"/>
                        </a:rPr>
                        <a:t>Độ trung thực</a:t>
                      </a:r>
                      <a:endParaRPr b="1"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b="1" lang="en-US" sz="1600">
                          <a:latin typeface="Calibri"/>
                          <a:ea typeface="Calibri"/>
                          <a:cs typeface="Calibri"/>
                          <a:sym typeface="Calibri"/>
                        </a:rPr>
                        <a:t>Mục đích</a:t>
                      </a:r>
                      <a:endParaRPr b="1"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b="1" lang="en-US" sz="1600">
                          <a:latin typeface="Calibri"/>
                          <a:ea typeface="Calibri"/>
                          <a:cs typeface="Calibri"/>
                          <a:sym typeface="Calibri"/>
                        </a:rPr>
                        <a:t>Đặc tính</a:t>
                      </a:r>
                      <a:endParaRPr b="1"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b="1" lang="en-US" sz="1600">
                          <a:latin typeface="Calibri"/>
                          <a:ea typeface="Calibri"/>
                          <a:cs typeface="Calibri"/>
                          <a:sym typeface="Calibri"/>
                        </a:rPr>
                        <a:t>Công cụ</a:t>
                      </a:r>
                      <a:endParaRPr b="1" sz="1600">
                        <a:solidFill>
                          <a:srgbClr val="262626"/>
                        </a:solidFill>
                        <a:latin typeface="Calibri"/>
                        <a:ea typeface="Calibri"/>
                        <a:cs typeface="Calibri"/>
                        <a:sym typeface="Calibri"/>
                      </a:endParaRPr>
                    </a:p>
                  </a:txBody>
                  <a:tcPr marT="104675" marB="104675" marR="104675" marL="174475" anchor="ctr"/>
                </a:tc>
              </a:tr>
              <a:tr h="1045600">
                <a:tc>
                  <a:txBody>
                    <a:bodyPr/>
                    <a:lstStyle/>
                    <a:p>
                      <a:pPr indent="0" lvl="0" marL="0" marR="0" rtl="0" algn="l">
                        <a:spcBef>
                          <a:spcPts val="0"/>
                        </a:spcBef>
                        <a:spcAft>
                          <a:spcPts val="0"/>
                        </a:spcAft>
                        <a:buNone/>
                      </a:pPr>
                      <a:r>
                        <a:rPr lang="en-US" sz="1600">
                          <a:latin typeface="Calibri"/>
                          <a:ea typeface="Calibri"/>
                          <a:cs typeface="Calibri"/>
                          <a:sym typeface="Calibri"/>
                        </a:rPr>
                        <a:t>Wireframe</a:t>
                      </a:r>
                      <a:endParaRPr/>
                    </a:p>
                    <a:p>
                      <a:pPr indent="0" lvl="0" marL="0" marR="0" rtl="0" algn="l">
                        <a:spcBef>
                          <a:spcPts val="0"/>
                        </a:spcBef>
                        <a:spcAft>
                          <a:spcPts val="0"/>
                        </a:spcAft>
                        <a:buNone/>
                      </a:pPr>
                      <a:r>
                        <a:rPr lang="en-US" sz="1400">
                          <a:solidFill>
                            <a:srgbClr val="262626"/>
                          </a:solidFill>
                          <a:latin typeface="Calibri"/>
                          <a:ea typeface="Calibri"/>
                          <a:cs typeface="Calibri"/>
                          <a:sym typeface="Calibri"/>
                        </a:rPr>
                        <a:t>(khung cơ bản)</a:t>
                      </a:r>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Thấp</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-Tài liệu do BA viết, dùng cho team trao đổi, thảo luận nhanh </a:t>
                      </a:r>
                      <a:r>
                        <a:rPr lang="en-US" sz="1600">
                          <a:solidFill>
                            <a:schemeClr val="dk1"/>
                          </a:solidFill>
                          <a:latin typeface="Calibri"/>
                          <a:ea typeface="Calibri"/>
                          <a:cs typeface="Calibri"/>
                          <a:sym typeface="Calibri"/>
                        </a:rPr>
                        <a:t>để hiểu được ý tưởng, mô tả và các chức năng sử dụng của sản phẩm</a:t>
                      </a:r>
                      <a:endParaRPr sz="1600">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-Thể hiện bố cục nhóm nội dung, chức năng chính, mối quan hệ giữa các tính năng. </a:t>
                      </a:r>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Phác họa, khối màu đen, trắng hoặc xám (với hình dạng tròn, vuông, chữ nhật, tam giác), đi kèm là text ở dạng cơ bản</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Powerpoint, </a:t>
                      </a:r>
                      <a:endParaRPr/>
                    </a:p>
                    <a:p>
                      <a:pPr indent="0" lvl="0" marL="0" marR="0" rtl="0" algn="l">
                        <a:spcBef>
                          <a:spcPts val="0"/>
                        </a:spcBef>
                        <a:spcAft>
                          <a:spcPts val="0"/>
                        </a:spcAft>
                        <a:buNone/>
                      </a:pPr>
                      <a:r>
                        <a:rPr lang="en-US" sz="1600">
                          <a:latin typeface="Calibri"/>
                          <a:ea typeface="Calibri"/>
                          <a:cs typeface="Calibri"/>
                          <a:sym typeface="Calibri"/>
                        </a:rPr>
                        <a:t>Balsamiq,</a:t>
                      </a:r>
                      <a:endParaRPr/>
                    </a:p>
                    <a:p>
                      <a:pPr indent="0" lvl="0" marL="0" marR="0" rtl="0" algn="l">
                        <a:spcBef>
                          <a:spcPts val="0"/>
                        </a:spcBef>
                        <a:spcAft>
                          <a:spcPts val="0"/>
                        </a:spcAft>
                        <a:buNone/>
                      </a:pPr>
                      <a:r>
                        <a:rPr lang="en-US" sz="1600">
                          <a:latin typeface="Calibri"/>
                          <a:ea typeface="Calibri"/>
                          <a:cs typeface="Calibri"/>
                          <a:sym typeface="Calibri"/>
                        </a:rPr>
                        <a:t>Visio</a:t>
                      </a:r>
                      <a:endParaRPr sz="1600">
                        <a:solidFill>
                          <a:srgbClr val="262626"/>
                        </a:solidFill>
                        <a:latin typeface="Calibri"/>
                        <a:ea typeface="Calibri"/>
                        <a:cs typeface="Calibri"/>
                        <a:sym typeface="Calibri"/>
                      </a:endParaRPr>
                    </a:p>
                  </a:txBody>
                  <a:tcPr marT="104675" marB="104675" marR="104675" marL="174475" anchor="ctr"/>
                </a:tc>
              </a:tr>
              <a:tr h="1224075">
                <a:tc>
                  <a:txBody>
                    <a:bodyPr/>
                    <a:lstStyle/>
                    <a:p>
                      <a:pPr indent="0" lvl="0" marL="0" marR="0" rtl="0" algn="l">
                        <a:spcBef>
                          <a:spcPts val="0"/>
                        </a:spcBef>
                        <a:spcAft>
                          <a:spcPts val="0"/>
                        </a:spcAft>
                        <a:buNone/>
                      </a:pPr>
                      <a:r>
                        <a:rPr lang="en-US" sz="1600">
                          <a:latin typeface="Calibri"/>
                          <a:ea typeface="Calibri"/>
                          <a:cs typeface="Calibri"/>
                          <a:sym typeface="Calibri"/>
                        </a:rPr>
                        <a:t>Mockup</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Trung bình</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Thu thập ý kiến, xây dựng ứng dụng, trình bày nhà đầu tư.</a:t>
                      </a:r>
                      <a:endParaRPr sz="1600">
                        <a:latin typeface="Calibri"/>
                        <a:ea typeface="Calibri"/>
                        <a:cs typeface="Calibri"/>
                        <a:sym typeface="Calibri"/>
                      </a:endParaRPr>
                    </a:p>
                    <a:p>
                      <a:pPr indent="0" lvl="0" marL="0" marR="0" rtl="0" algn="l">
                        <a:spcBef>
                          <a:spcPts val="0"/>
                        </a:spcBef>
                        <a:spcAft>
                          <a:spcPts val="0"/>
                        </a:spcAft>
                        <a:buNone/>
                      </a:pPr>
                      <a:r>
                        <a:rPr lang="en-US" sz="1600">
                          <a:solidFill>
                            <a:srgbClr val="262626"/>
                          </a:solidFill>
                          <a:latin typeface="Calibri"/>
                          <a:ea typeface="Calibri"/>
                          <a:cs typeface="Calibri"/>
                          <a:sym typeface="Calibri"/>
                        </a:rPr>
                        <a:t>Mockup có thể BA đủ kinh nghiệm hoặc UX</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Chân thật và rõ hơn đã có thể có màu sắc, logo thương hiệu, content chính…mô hình ảnh tĩnh</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-Sát nhất với sản phẩm thực tế</a:t>
                      </a:r>
                      <a:endParaRPr sz="1600">
                        <a:solidFill>
                          <a:schemeClr val="dk1"/>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Axure, Figma, Adobe XD, Photoshop</a:t>
                      </a:r>
                      <a:endParaRPr sz="1600">
                        <a:solidFill>
                          <a:srgbClr val="262626"/>
                        </a:solidFill>
                        <a:latin typeface="Calibri"/>
                        <a:ea typeface="Calibri"/>
                        <a:cs typeface="Calibri"/>
                        <a:sym typeface="Calibri"/>
                      </a:endParaRPr>
                    </a:p>
                  </a:txBody>
                  <a:tcPr marT="104675" marB="104675" marR="104675" marL="174475" anchor="ctr"/>
                </a:tc>
              </a:tr>
              <a:tr h="1045600">
                <a:tc>
                  <a:txBody>
                    <a:bodyPr/>
                    <a:lstStyle/>
                    <a:p>
                      <a:pPr indent="0" lvl="0" marL="0" marR="0" rtl="0" algn="l">
                        <a:spcBef>
                          <a:spcPts val="0"/>
                        </a:spcBef>
                        <a:spcAft>
                          <a:spcPts val="0"/>
                        </a:spcAft>
                        <a:buNone/>
                      </a:pPr>
                      <a:r>
                        <a:rPr lang="en-US" sz="1600">
                          <a:latin typeface="Calibri"/>
                          <a:ea typeface="Calibri"/>
                          <a:cs typeface="Calibri"/>
                          <a:sym typeface="Calibri"/>
                        </a:rPr>
                        <a:t>Prototype</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Cao</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Test người dùng, trình bày, dùng lại giao diện.</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a:t>
                      </a:r>
                      <a:r>
                        <a:rPr lang="en-US" sz="1600">
                          <a:solidFill>
                            <a:schemeClr val="dk1"/>
                          </a:solidFill>
                          <a:latin typeface="Calibri"/>
                          <a:ea typeface="Calibri"/>
                          <a:cs typeface="Calibri"/>
                          <a:sym typeface="Calibri"/>
                        </a:rPr>
                        <a:t>Sát nhất với thực tế về tính năng, màu sắc, nội dung và đặc biết là tính “động”-&gt;mô tả thao tác giữa các màn hình như sản phẩm thật</a:t>
                      </a:r>
                      <a:endParaRPr sz="1600">
                        <a:solidFill>
                          <a:srgbClr val="262626"/>
                        </a:solidFill>
                        <a:latin typeface="Calibri"/>
                        <a:ea typeface="Calibri"/>
                        <a:cs typeface="Calibri"/>
                        <a:sym typeface="Calibri"/>
                      </a:endParaRPr>
                    </a:p>
                  </a:txBody>
                  <a:tcPr marT="104675" marB="104675" marR="104675" marL="174475" anchor="ctr"/>
                </a:tc>
                <a:tc>
                  <a:txBody>
                    <a:bodyPr/>
                    <a:lstStyle/>
                    <a:p>
                      <a:pPr indent="0" lvl="0" marL="0" marR="0" rtl="0" algn="l">
                        <a:spcBef>
                          <a:spcPts val="0"/>
                        </a:spcBef>
                        <a:spcAft>
                          <a:spcPts val="0"/>
                        </a:spcAft>
                        <a:buNone/>
                      </a:pPr>
                      <a:r>
                        <a:rPr lang="en-US" sz="1600">
                          <a:latin typeface="Calibri"/>
                          <a:ea typeface="Calibri"/>
                          <a:cs typeface="Calibri"/>
                          <a:sym typeface="Calibri"/>
                        </a:rPr>
                        <a:t>HTML, SketchUp (Mac), Adobe XD</a:t>
                      </a:r>
                      <a:endParaRPr/>
                    </a:p>
                    <a:p>
                      <a:pPr indent="0" lvl="0" marL="0" marR="0" rtl="0" algn="l">
                        <a:spcBef>
                          <a:spcPts val="0"/>
                        </a:spcBef>
                        <a:spcAft>
                          <a:spcPts val="0"/>
                        </a:spcAft>
                        <a:buNone/>
                      </a:pPr>
                      <a:r>
                        <a:rPr lang="en-US" sz="1600">
                          <a:latin typeface="Calibri"/>
                          <a:ea typeface="Calibri"/>
                          <a:cs typeface="Calibri"/>
                          <a:sym typeface="Calibri"/>
                        </a:rPr>
                        <a:t>Photoshop, Figma</a:t>
                      </a:r>
                      <a:endParaRPr/>
                    </a:p>
                    <a:p>
                      <a:pPr indent="0" lvl="0" marL="0" marR="0" rtl="0" algn="l">
                        <a:spcBef>
                          <a:spcPts val="0"/>
                        </a:spcBef>
                        <a:spcAft>
                          <a:spcPts val="0"/>
                        </a:spcAft>
                        <a:buNone/>
                      </a:pPr>
                      <a:r>
                        <a:t/>
                      </a:r>
                      <a:endParaRPr sz="1600">
                        <a:solidFill>
                          <a:srgbClr val="262626"/>
                        </a:solidFill>
                        <a:latin typeface="Calibri"/>
                        <a:ea typeface="Calibri"/>
                        <a:cs typeface="Calibri"/>
                        <a:sym typeface="Calibri"/>
                      </a:endParaRPr>
                    </a:p>
                  </a:txBody>
                  <a:tcPr marT="104675" marB="104675" marR="104675" marL="174475" anchor="ctr"/>
                </a:tc>
              </a:tr>
            </a:tbl>
          </a:graphicData>
        </a:graphic>
      </p:graphicFrame>
      <p:sp>
        <p:nvSpPr>
          <p:cNvPr id="2744" name="Google Shape;2744;p13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p14"/>
          <p:cNvSpPr txBox="1"/>
          <p:nvPr>
            <p:ph type="title"/>
          </p:nvPr>
        </p:nvSpPr>
        <p:spPr>
          <a:xfrm>
            <a:off x="1097280" y="286605"/>
            <a:ext cx="10058400" cy="106511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100"/>
              <a:buFont typeface="Calibri"/>
              <a:buNone/>
            </a:pPr>
            <a:r>
              <a:rPr lang="en-US" sz="4100"/>
              <a:t>1.4 Các thuật ngữ</a:t>
            </a:r>
            <a:endParaRPr/>
          </a:p>
        </p:txBody>
      </p:sp>
      <p:sp>
        <p:nvSpPr>
          <p:cNvPr id="721" name="Google Shape;721;p14"/>
          <p:cNvSpPr txBox="1"/>
          <p:nvPr>
            <p:ph idx="1" type="body"/>
          </p:nvPr>
        </p:nvSpPr>
        <p:spPr>
          <a:xfrm>
            <a:off x="1097279" y="1537252"/>
            <a:ext cx="4937760" cy="4331842"/>
          </a:xfrm>
          <a:prstGeom prst="rect">
            <a:avLst/>
          </a:prstGeom>
          <a:noFill/>
          <a:ln>
            <a:noFill/>
          </a:ln>
        </p:spPr>
        <p:txBody>
          <a:bodyPr anchorCtr="0" anchor="t" bIns="45700" lIns="0" spcFirstLastPara="1" rIns="0" wrap="square" tIns="45700">
            <a:normAutofit fontScale="55000" lnSpcReduction="20000"/>
          </a:bodyPr>
          <a:lstStyle/>
          <a:p>
            <a:pPr indent="-457189" lvl="0" marL="640064" rtl="0" algn="l">
              <a:lnSpc>
                <a:spcPct val="90000"/>
              </a:lnSpc>
              <a:spcBef>
                <a:spcPts val="0"/>
              </a:spcBef>
              <a:spcAft>
                <a:spcPts val="0"/>
              </a:spcAft>
              <a:buSzPct val="100000"/>
              <a:buChar char="❖"/>
            </a:pPr>
            <a:r>
              <a:rPr lang="en-US"/>
              <a:t>Project: Dự án</a:t>
            </a:r>
            <a:endParaRPr/>
          </a:p>
          <a:p>
            <a:pPr indent="-457189" lvl="0" marL="640064" rtl="0" algn="l">
              <a:lnSpc>
                <a:spcPct val="90000"/>
              </a:lnSpc>
              <a:spcBef>
                <a:spcPts val="1400"/>
              </a:spcBef>
              <a:spcAft>
                <a:spcPts val="0"/>
              </a:spcAft>
              <a:buSzPct val="100000"/>
              <a:buChar char="❖"/>
            </a:pPr>
            <a:r>
              <a:rPr lang="en-US"/>
              <a:t>Dev/ Code/Develop: lập trình/ phát triển</a:t>
            </a:r>
            <a:endParaRPr/>
          </a:p>
          <a:p>
            <a:pPr indent="-457189" lvl="0" marL="640064" rtl="0" algn="l">
              <a:lnSpc>
                <a:spcPct val="90000"/>
              </a:lnSpc>
              <a:spcBef>
                <a:spcPts val="1400"/>
              </a:spcBef>
              <a:spcAft>
                <a:spcPts val="0"/>
              </a:spcAft>
              <a:buSzPct val="100000"/>
              <a:buChar char="❖"/>
            </a:pPr>
            <a:r>
              <a:rPr lang="en-US"/>
              <a:t>PM: Project Manager</a:t>
            </a:r>
            <a:endParaRPr/>
          </a:p>
          <a:p>
            <a:pPr indent="-457189" lvl="0" marL="640064" rtl="0" algn="l">
              <a:lnSpc>
                <a:spcPct val="90000"/>
              </a:lnSpc>
              <a:spcBef>
                <a:spcPts val="1400"/>
              </a:spcBef>
              <a:spcAft>
                <a:spcPts val="0"/>
              </a:spcAft>
              <a:buSzPct val="100000"/>
              <a:buChar char="❖"/>
            </a:pPr>
            <a:r>
              <a:rPr lang="en-US"/>
              <a:t>PL: Project Lead/ Leader</a:t>
            </a:r>
            <a:endParaRPr/>
          </a:p>
          <a:p>
            <a:pPr indent="-457189" lvl="0" marL="640064" rtl="0" algn="l">
              <a:lnSpc>
                <a:spcPct val="90000"/>
              </a:lnSpc>
              <a:spcBef>
                <a:spcPts val="1400"/>
              </a:spcBef>
              <a:spcAft>
                <a:spcPts val="0"/>
              </a:spcAft>
              <a:buSzPct val="100000"/>
              <a:buChar char="❖"/>
            </a:pPr>
            <a:r>
              <a:rPr lang="en-US"/>
              <a:t>Customer: khách hàng trả tiền</a:t>
            </a:r>
            <a:endParaRPr/>
          </a:p>
          <a:p>
            <a:pPr indent="-457189" lvl="0" marL="640064" rtl="0" algn="l">
              <a:lnSpc>
                <a:spcPct val="90000"/>
              </a:lnSpc>
              <a:spcBef>
                <a:spcPts val="1400"/>
              </a:spcBef>
              <a:spcAft>
                <a:spcPts val="0"/>
              </a:spcAft>
              <a:buSzPct val="100000"/>
              <a:buChar char="❖"/>
            </a:pPr>
            <a:r>
              <a:rPr lang="en-US"/>
              <a:t>User: người dùng</a:t>
            </a:r>
            <a:endParaRPr/>
          </a:p>
          <a:p>
            <a:pPr indent="-457189" lvl="0" marL="640064" rtl="0" algn="l">
              <a:lnSpc>
                <a:spcPct val="90000"/>
              </a:lnSpc>
              <a:spcBef>
                <a:spcPts val="1400"/>
              </a:spcBef>
              <a:spcAft>
                <a:spcPts val="0"/>
              </a:spcAft>
              <a:buSzPct val="100000"/>
              <a:buChar char="❖"/>
            </a:pPr>
            <a:r>
              <a:rPr lang="en-US"/>
              <a:t>Sponsor: người đảm bảo nguồn lực cho dự án</a:t>
            </a:r>
            <a:endParaRPr/>
          </a:p>
          <a:p>
            <a:pPr indent="-457189" lvl="0" marL="640064" rtl="0" algn="l">
              <a:lnSpc>
                <a:spcPct val="90000"/>
              </a:lnSpc>
              <a:spcBef>
                <a:spcPts val="1400"/>
              </a:spcBef>
              <a:spcAft>
                <a:spcPts val="0"/>
              </a:spcAft>
              <a:buSzPct val="100000"/>
              <a:buChar char="❖"/>
            </a:pPr>
            <a:r>
              <a:rPr lang="en-US"/>
              <a:t>Stakeholders: Các bên liên quan</a:t>
            </a:r>
            <a:endParaRPr/>
          </a:p>
          <a:p>
            <a:pPr indent="-457189" lvl="0" marL="640064" rtl="0" algn="l">
              <a:lnSpc>
                <a:spcPct val="90000"/>
              </a:lnSpc>
              <a:spcBef>
                <a:spcPts val="1400"/>
              </a:spcBef>
              <a:spcAft>
                <a:spcPts val="0"/>
              </a:spcAft>
              <a:buSzPct val="100000"/>
              <a:buChar char="❖"/>
            </a:pPr>
            <a:r>
              <a:rPr lang="en-US"/>
              <a:t>BA/ PO: Phân tích nghiệp vụ/ Chủ sản phẩm</a:t>
            </a:r>
            <a:endParaRPr/>
          </a:p>
        </p:txBody>
      </p:sp>
      <p:sp>
        <p:nvSpPr>
          <p:cNvPr id="722" name="Google Shape;722;p14"/>
          <p:cNvSpPr txBox="1"/>
          <p:nvPr>
            <p:ph idx="2" type="body"/>
          </p:nvPr>
        </p:nvSpPr>
        <p:spPr>
          <a:xfrm>
            <a:off x="6217920" y="1537252"/>
            <a:ext cx="4937760" cy="4663131"/>
          </a:xfrm>
          <a:prstGeom prst="rect">
            <a:avLst/>
          </a:prstGeom>
          <a:noFill/>
          <a:ln>
            <a:noFill/>
          </a:ln>
        </p:spPr>
        <p:txBody>
          <a:bodyPr anchorCtr="0" anchor="t" bIns="45700" lIns="0" spcFirstLastPara="1" rIns="0" wrap="square" tIns="45700">
            <a:normAutofit fontScale="55000" lnSpcReduction="20000"/>
          </a:bodyPr>
          <a:lstStyle/>
          <a:p>
            <a:pPr indent="-457189" lvl="0" marL="640064" rtl="0" algn="l">
              <a:lnSpc>
                <a:spcPct val="90000"/>
              </a:lnSpc>
              <a:spcBef>
                <a:spcPts val="0"/>
              </a:spcBef>
              <a:spcAft>
                <a:spcPts val="0"/>
              </a:spcAft>
              <a:buSzPct val="100000"/>
              <a:buChar char="❖"/>
            </a:pPr>
            <a:r>
              <a:rPr lang="en-US"/>
              <a:t>Plan: Kế hoạch</a:t>
            </a:r>
            <a:endParaRPr/>
          </a:p>
          <a:p>
            <a:pPr indent="-457189" lvl="0" marL="640064" rtl="0" algn="l">
              <a:lnSpc>
                <a:spcPct val="90000"/>
              </a:lnSpc>
              <a:spcBef>
                <a:spcPts val="1400"/>
              </a:spcBef>
              <a:spcAft>
                <a:spcPts val="0"/>
              </a:spcAft>
              <a:buSzPct val="100000"/>
              <a:buChar char="❖"/>
            </a:pPr>
            <a:r>
              <a:rPr lang="en-US"/>
              <a:t>Schedule/Timelines: lịch trình, lộ trình</a:t>
            </a:r>
            <a:endParaRPr/>
          </a:p>
          <a:p>
            <a:pPr indent="-457189" lvl="0" marL="640064" rtl="0" algn="l">
              <a:lnSpc>
                <a:spcPct val="90000"/>
              </a:lnSpc>
              <a:spcBef>
                <a:spcPts val="1400"/>
              </a:spcBef>
              <a:spcAft>
                <a:spcPts val="0"/>
              </a:spcAft>
              <a:buSzPct val="100000"/>
              <a:buChar char="❖"/>
            </a:pPr>
            <a:r>
              <a:rPr lang="en-US"/>
              <a:t>Timesheet: Nhật ký công việc</a:t>
            </a:r>
            <a:endParaRPr/>
          </a:p>
          <a:p>
            <a:pPr indent="-457189" lvl="0" marL="640064" rtl="0" algn="l">
              <a:lnSpc>
                <a:spcPct val="90000"/>
              </a:lnSpc>
              <a:spcBef>
                <a:spcPts val="1400"/>
              </a:spcBef>
              <a:spcAft>
                <a:spcPts val="0"/>
              </a:spcAft>
              <a:buSzPct val="100000"/>
              <a:buChar char="❖"/>
            </a:pPr>
            <a:r>
              <a:rPr lang="en-US"/>
              <a:t>Checklist/ Checksheet</a:t>
            </a:r>
            <a:endParaRPr/>
          </a:p>
          <a:p>
            <a:pPr indent="-457189" lvl="0" marL="640064" rtl="0" algn="l">
              <a:lnSpc>
                <a:spcPct val="90000"/>
              </a:lnSpc>
              <a:spcBef>
                <a:spcPts val="1400"/>
              </a:spcBef>
              <a:spcAft>
                <a:spcPts val="0"/>
              </a:spcAft>
              <a:buSzPct val="100000"/>
              <a:buChar char="❖"/>
            </a:pPr>
            <a:r>
              <a:rPr lang="en-US"/>
              <a:t>Req/ Requirement: yêu cầu</a:t>
            </a:r>
            <a:endParaRPr/>
          </a:p>
          <a:p>
            <a:pPr indent="-457189" lvl="0" marL="640064" rtl="0" algn="l">
              <a:lnSpc>
                <a:spcPct val="90000"/>
              </a:lnSpc>
              <a:spcBef>
                <a:spcPts val="1400"/>
              </a:spcBef>
              <a:spcAft>
                <a:spcPts val="0"/>
              </a:spcAft>
              <a:buSzPct val="100000"/>
              <a:buChar char="❖"/>
            </a:pPr>
            <a:r>
              <a:rPr lang="en-US"/>
              <a:t>Spec/ Specification/SRS: Đặc tả yêu cầu</a:t>
            </a:r>
            <a:endParaRPr/>
          </a:p>
          <a:p>
            <a:pPr indent="-457189" lvl="0" marL="640064" rtl="0" algn="l">
              <a:lnSpc>
                <a:spcPct val="90000"/>
              </a:lnSpc>
              <a:spcBef>
                <a:spcPts val="1400"/>
              </a:spcBef>
              <a:spcAft>
                <a:spcPts val="0"/>
              </a:spcAft>
              <a:buSzPct val="100000"/>
              <a:buChar char="❖"/>
            </a:pPr>
            <a:r>
              <a:rPr lang="en-US"/>
              <a:t>URD: User Requirment Documents</a:t>
            </a:r>
            <a:endParaRPr/>
          </a:p>
          <a:p>
            <a:pPr indent="-457189" lvl="0" marL="640064" rtl="0" algn="l">
              <a:lnSpc>
                <a:spcPct val="90000"/>
              </a:lnSpc>
              <a:spcBef>
                <a:spcPts val="1400"/>
              </a:spcBef>
              <a:spcAft>
                <a:spcPts val="0"/>
              </a:spcAft>
              <a:buSzPct val="100000"/>
              <a:buChar char="❖"/>
            </a:pPr>
            <a:r>
              <a:rPr lang="en-US"/>
              <a:t>Notes/ Minutes: Biên bản</a:t>
            </a:r>
            <a:endParaRPr/>
          </a:p>
          <a:p>
            <a:pPr indent="-457189" lvl="0" marL="640064" rtl="0" algn="l">
              <a:lnSpc>
                <a:spcPct val="90000"/>
              </a:lnSpc>
              <a:spcBef>
                <a:spcPts val="1400"/>
              </a:spcBef>
              <a:spcAft>
                <a:spcPts val="0"/>
              </a:spcAft>
              <a:buSzPct val="100000"/>
              <a:buChar char="❖"/>
            </a:pPr>
            <a:r>
              <a:rPr lang="en-US"/>
              <a:t>Release Note: Biên bản/ Thông báo phát hành</a:t>
            </a:r>
            <a:endParaRPr/>
          </a:p>
          <a:p>
            <a:pPr indent="-457189" lvl="0" marL="640064" rtl="0" algn="l">
              <a:lnSpc>
                <a:spcPct val="90000"/>
              </a:lnSpc>
              <a:spcBef>
                <a:spcPts val="1400"/>
              </a:spcBef>
              <a:spcAft>
                <a:spcPts val="0"/>
              </a:spcAft>
              <a:buSzPct val="100000"/>
              <a:buChar char="❖"/>
            </a:pPr>
            <a:r>
              <a:rPr lang="en-US"/>
              <a:t>UML/BPMN (Unified Modeling Language/Business Process Modeling Notation): Ngôn ngữ mô hình hóa</a:t>
            </a:r>
            <a:endParaRPr/>
          </a:p>
          <a:p>
            <a:pPr indent="-457189" lvl="0" marL="640064" rtl="0" algn="l">
              <a:lnSpc>
                <a:spcPct val="90000"/>
              </a:lnSpc>
              <a:spcBef>
                <a:spcPts val="1400"/>
              </a:spcBef>
              <a:spcAft>
                <a:spcPts val="0"/>
              </a:spcAft>
              <a:buSzPct val="100000"/>
              <a:buChar char="❖"/>
            </a:pPr>
            <a:r>
              <a:rPr lang="en-US"/>
              <a:t>UI/UX: Giao diện/ Trải nghiệm người dùng</a:t>
            </a:r>
            <a:endParaRPr/>
          </a:p>
          <a:p>
            <a:pPr indent="-457189" lvl="0" marL="640064" rtl="0" algn="l">
              <a:lnSpc>
                <a:spcPct val="90000"/>
              </a:lnSpc>
              <a:spcBef>
                <a:spcPts val="1400"/>
              </a:spcBef>
              <a:spcAft>
                <a:spcPts val="0"/>
              </a:spcAft>
              <a:buSzPct val="100000"/>
              <a:buChar char="❖"/>
            </a:pPr>
            <a:r>
              <a:rPr lang="en-US"/>
              <a:t>CX (Customer eXperience): Trải nghiệm khách hàng</a:t>
            </a:r>
            <a:endParaRPr/>
          </a:p>
        </p:txBody>
      </p:sp>
      <p:sp>
        <p:nvSpPr>
          <p:cNvPr id="723" name="Google Shape;723;p1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4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9.1 UI &amp; UX</a:t>
            </a:r>
            <a:endParaRPr/>
          </a:p>
        </p:txBody>
      </p:sp>
      <p:sp>
        <p:nvSpPr>
          <p:cNvPr id="2750" name="Google Shape;2750;p140"/>
          <p:cNvSpPr txBox="1"/>
          <p:nvPr>
            <p:ph idx="1" type="body"/>
          </p:nvPr>
        </p:nvSpPr>
        <p:spPr>
          <a:xfrm>
            <a:off x="1097280" y="1458411"/>
            <a:ext cx="10058400" cy="4826642"/>
          </a:xfrm>
          <a:prstGeom prst="rect">
            <a:avLst/>
          </a:prstGeom>
          <a:noFill/>
          <a:ln>
            <a:noFill/>
          </a:ln>
        </p:spPr>
        <p:txBody>
          <a:bodyPr anchorCtr="0" anchor="t" bIns="45700" lIns="0" spcFirstLastPara="1" rIns="0" wrap="square" tIns="45700">
            <a:normAutofit fontScale="85000" lnSpcReduction="20000"/>
          </a:bodyPr>
          <a:lstStyle/>
          <a:p>
            <a:pPr indent="-457188" lvl="0" marL="640064" rtl="0" algn="l">
              <a:lnSpc>
                <a:spcPct val="150000"/>
              </a:lnSpc>
              <a:spcBef>
                <a:spcPts val="0"/>
              </a:spcBef>
              <a:spcAft>
                <a:spcPts val="0"/>
              </a:spcAft>
              <a:buSzPct val="100000"/>
              <a:buChar char="❖"/>
            </a:pPr>
            <a:r>
              <a:rPr lang="en-US" sz="2200">
                <a:latin typeface="Calibri"/>
                <a:ea typeface="Calibri"/>
                <a:cs typeface="Calibri"/>
                <a:sym typeface="Calibri"/>
              </a:rPr>
              <a:t>UI - User Interface (giao diện người dùng)</a:t>
            </a:r>
            <a:endParaRPr/>
          </a:p>
          <a:p>
            <a:pPr indent="-457188" lvl="0" marL="640064" rtl="0" algn="l">
              <a:lnSpc>
                <a:spcPct val="150000"/>
              </a:lnSpc>
              <a:spcBef>
                <a:spcPts val="1400"/>
              </a:spcBef>
              <a:spcAft>
                <a:spcPts val="0"/>
              </a:spcAft>
              <a:buSzPct val="100000"/>
              <a:buChar char="❖"/>
            </a:pPr>
            <a:r>
              <a:rPr lang="en-US" sz="2200">
                <a:latin typeface="Calibri"/>
                <a:ea typeface="Calibri"/>
                <a:cs typeface="Calibri"/>
                <a:sym typeface="Calibri"/>
              </a:rPr>
              <a:t>UX - User Experience (trải nghiệm người dùng)</a:t>
            </a:r>
            <a:endParaRPr/>
          </a:p>
          <a:p>
            <a:pPr indent="-457188" lvl="0" marL="640064" rtl="0" algn="l">
              <a:lnSpc>
                <a:spcPct val="150000"/>
              </a:lnSpc>
              <a:spcBef>
                <a:spcPts val="1400"/>
              </a:spcBef>
              <a:spcAft>
                <a:spcPts val="0"/>
              </a:spcAft>
              <a:buSzPct val="100000"/>
              <a:buChar char="❖"/>
            </a:pPr>
            <a:r>
              <a:rPr lang="en-US" sz="2200">
                <a:latin typeface="Calibri"/>
                <a:ea typeface="Calibri"/>
                <a:cs typeface="Calibri"/>
                <a:sym typeface="Calibri"/>
              </a:rPr>
              <a:t>UI  tạo ra để hướng dẫn người dùng một cách trực quan thông qua giao diện. UI tiếp nhận các thông tin từ UX để đưa ra thiết kế giao diện đồ họa, gồm các yếu tố như màu sắc, hình ảnh, ngôn ngữ tính năng, cách trình bày bố cục... </a:t>
            </a:r>
            <a:endParaRPr/>
          </a:p>
          <a:p>
            <a:pPr indent="-457188" lvl="0" marL="640064" rtl="0" algn="l">
              <a:lnSpc>
                <a:spcPct val="150000"/>
              </a:lnSpc>
              <a:spcBef>
                <a:spcPts val="1400"/>
              </a:spcBef>
              <a:spcAft>
                <a:spcPts val="0"/>
              </a:spcAft>
              <a:buSzPct val="100000"/>
              <a:buChar char="❖"/>
            </a:pPr>
            <a:r>
              <a:rPr lang="en-US" sz="2200">
                <a:latin typeface="Calibri"/>
                <a:ea typeface="Calibri"/>
                <a:cs typeface="Calibri"/>
                <a:sym typeface="Calibri"/>
              </a:rPr>
              <a:t>UX đảm bảo tính logic các bước, tìm hiểu hành vi sử dụng sản phẩm của khách hàng, để biết họ cần gì, họ thích gì và không thích điều gì, từ đó cải thiện khả năng sử dụng, tạo được hứng thú và giữ khách hàng ở lại với sản phẩm của mình.</a:t>
            </a:r>
            <a:endParaRPr sz="2200">
              <a:latin typeface="Calibri"/>
              <a:ea typeface="Calibri"/>
              <a:cs typeface="Calibri"/>
              <a:sym typeface="Calibri"/>
            </a:endParaRPr>
          </a:p>
          <a:p>
            <a:pPr indent="-457188" lvl="0" marL="640064" rtl="0" algn="l">
              <a:lnSpc>
                <a:spcPct val="150000"/>
              </a:lnSpc>
              <a:spcBef>
                <a:spcPts val="1400"/>
              </a:spcBef>
              <a:spcAft>
                <a:spcPts val="0"/>
              </a:spcAft>
              <a:buSzPct val="100000"/>
              <a:buChar char="❖"/>
            </a:pPr>
            <a:r>
              <a:rPr lang="en-US" sz="2200">
                <a:latin typeface="Calibri"/>
                <a:ea typeface="Calibri"/>
                <a:cs typeface="Calibri"/>
                <a:sym typeface="Calibri"/>
              </a:rPr>
              <a:t>UI khác hoàn toàn UX: UX liên quan nhiều đến việc phân tích và kỹ thuật; UI liên quan đến thiết kế đồ họa</a:t>
            </a:r>
            <a:endParaRPr/>
          </a:p>
          <a:p>
            <a:pPr indent="-306058" lvl="0" marL="640064" rtl="0" algn="l">
              <a:lnSpc>
                <a:spcPct val="90000"/>
              </a:lnSpc>
              <a:spcBef>
                <a:spcPts val="1400"/>
              </a:spcBef>
              <a:spcAft>
                <a:spcPts val="0"/>
              </a:spcAft>
              <a:buSzPct val="100000"/>
              <a:buNone/>
            </a:pPr>
            <a:r>
              <a:t/>
            </a:r>
            <a:endParaRPr/>
          </a:p>
        </p:txBody>
      </p:sp>
      <p:sp>
        <p:nvSpPr>
          <p:cNvPr id="2751" name="Google Shape;2751;p14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14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9.2 Sự khác nhau giữa UI và UX</a:t>
            </a:r>
            <a:endParaRPr/>
          </a:p>
        </p:txBody>
      </p:sp>
      <p:pic>
        <p:nvPicPr>
          <p:cNvPr id="2757" name="Google Shape;2757;p141"/>
          <p:cNvPicPr preferRelativeResize="0"/>
          <p:nvPr/>
        </p:nvPicPr>
        <p:blipFill rotWithShape="1">
          <a:blip r:embed="rId3">
            <a:alphaModFix/>
          </a:blip>
          <a:srcRect b="0" l="0" r="0" t="0"/>
          <a:stretch/>
        </p:blipFill>
        <p:spPr>
          <a:xfrm>
            <a:off x="5927150" y="3429000"/>
            <a:ext cx="5425300" cy="2846688"/>
          </a:xfrm>
          <a:prstGeom prst="rect">
            <a:avLst/>
          </a:prstGeom>
          <a:noFill/>
          <a:ln>
            <a:noFill/>
          </a:ln>
        </p:spPr>
      </p:pic>
      <p:pic>
        <p:nvPicPr>
          <p:cNvPr id="2758" name="Google Shape;2758;p141"/>
          <p:cNvPicPr preferRelativeResize="0"/>
          <p:nvPr>
            <p:ph idx="1" type="body"/>
          </p:nvPr>
        </p:nvPicPr>
        <p:blipFill rotWithShape="1">
          <a:blip r:embed="rId4">
            <a:alphaModFix/>
          </a:blip>
          <a:srcRect b="0" l="0" r="0" t="0"/>
          <a:stretch/>
        </p:blipFill>
        <p:spPr>
          <a:xfrm>
            <a:off x="1209431" y="1500408"/>
            <a:ext cx="5753100" cy="2846688"/>
          </a:xfrm>
          <a:prstGeom prst="rect">
            <a:avLst/>
          </a:prstGeom>
          <a:noFill/>
          <a:ln>
            <a:noFill/>
          </a:ln>
        </p:spPr>
      </p:pic>
      <p:sp>
        <p:nvSpPr>
          <p:cNvPr id="2759" name="Google Shape;2759;p14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14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9.3 Lưu ý thiết kế Giao diện phần mềm</a:t>
            </a:r>
            <a:endParaRPr/>
          </a:p>
        </p:txBody>
      </p:sp>
      <p:sp>
        <p:nvSpPr>
          <p:cNvPr id="2765" name="Google Shape;2765;p142"/>
          <p:cNvSpPr txBox="1"/>
          <p:nvPr>
            <p:ph idx="1" type="body"/>
          </p:nvPr>
        </p:nvSpPr>
        <p:spPr>
          <a:xfrm>
            <a:off x="1097280" y="1311967"/>
            <a:ext cx="10058400" cy="5065684"/>
          </a:xfrm>
          <a:prstGeom prst="rect">
            <a:avLst/>
          </a:prstGeom>
          <a:noFill/>
          <a:ln>
            <a:noFill/>
          </a:ln>
        </p:spPr>
        <p:txBody>
          <a:bodyPr anchorCtr="0" anchor="t" bIns="45700" lIns="0" spcFirstLastPara="1" rIns="0" wrap="square" tIns="45700">
            <a:normAutofit fontScale="85000" lnSpcReduction="20000"/>
          </a:bodyPr>
          <a:lstStyle/>
          <a:p>
            <a:pPr indent="-457188" lvl="0" marL="640064" rtl="0" algn="just">
              <a:lnSpc>
                <a:spcPct val="170000"/>
              </a:lnSpc>
              <a:spcBef>
                <a:spcPts val="0"/>
              </a:spcBef>
              <a:spcAft>
                <a:spcPts val="0"/>
              </a:spcAft>
              <a:buSzPct val="100000"/>
              <a:buChar char="❖"/>
            </a:pPr>
            <a:r>
              <a:rPr lang="en-US"/>
              <a:t>Đồng nhất về cách thiết kế màu sắc, font chữ, flow người dùng trên từng màn hình. Không nên quá nhiều màu, rối mắt</a:t>
            </a:r>
            <a:endParaRPr/>
          </a:p>
          <a:p>
            <a:pPr indent="-457188" lvl="0" marL="640064" rtl="0" algn="just">
              <a:lnSpc>
                <a:spcPct val="170000"/>
              </a:lnSpc>
              <a:spcBef>
                <a:spcPts val="1400"/>
              </a:spcBef>
              <a:spcAft>
                <a:spcPts val="0"/>
              </a:spcAft>
              <a:buSzPct val="100000"/>
              <a:buChar char="❖"/>
            </a:pPr>
            <a:r>
              <a:rPr lang="en-US"/>
              <a:t>Các icon sử dụng nên theo chuẩn chung, để mọi người dễ hiểu, dễ nhận diện</a:t>
            </a:r>
            <a:endParaRPr/>
          </a:p>
          <a:p>
            <a:pPr indent="-457188" lvl="0" marL="640064" rtl="0" algn="just">
              <a:lnSpc>
                <a:spcPct val="170000"/>
              </a:lnSpc>
              <a:spcBef>
                <a:spcPts val="1400"/>
              </a:spcBef>
              <a:spcAft>
                <a:spcPts val="0"/>
              </a:spcAft>
              <a:buSzPct val="100000"/>
              <a:buChar char="❖"/>
            </a:pPr>
            <a:r>
              <a:rPr lang="en-US"/>
              <a:t>Đồng nhất về style, vị trí hiển thị message thông báo kết quả giao dịch thành công, thất bại</a:t>
            </a:r>
            <a:endParaRPr/>
          </a:p>
          <a:p>
            <a:pPr indent="-457188" lvl="0" marL="640064" rtl="0" algn="just">
              <a:lnSpc>
                <a:spcPct val="170000"/>
              </a:lnSpc>
              <a:spcBef>
                <a:spcPts val="1400"/>
              </a:spcBef>
              <a:spcAft>
                <a:spcPts val="0"/>
              </a:spcAft>
              <a:buSzPct val="100000"/>
              <a:buChar char="❖"/>
            </a:pPr>
            <a:r>
              <a:rPr lang="en-US"/>
              <a:t>Mỗi khi submit cần thể hiện rõ trạng thái hiện tại của giao dịch đang thực hiện (thành công, thất bại, Processing)</a:t>
            </a:r>
            <a:endParaRPr/>
          </a:p>
        </p:txBody>
      </p:sp>
      <p:sp>
        <p:nvSpPr>
          <p:cNvPr id="2766" name="Google Shape;2766;p14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14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9.3 Lưu ý thiết kế Giao diện phần mềm (tt)</a:t>
            </a:r>
            <a:endParaRPr/>
          </a:p>
        </p:txBody>
      </p:sp>
      <p:sp>
        <p:nvSpPr>
          <p:cNvPr id="2772" name="Google Shape;2772;p143"/>
          <p:cNvSpPr txBox="1"/>
          <p:nvPr>
            <p:ph idx="1" type="body"/>
          </p:nvPr>
        </p:nvSpPr>
        <p:spPr>
          <a:xfrm>
            <a:off x="1097280" y="1311967"/>
            <a:ext cx="10058400" cy="5065684"/>
          </a:xfrm>
          <a:prstGeom prst="rect">
            <a:avLst/>
          </a:prstGeom>
          <a:noFill/>
          <a:ln>
            <a:noFill/>
          </a:ln>
        </p:spPr>
        <p:txBody>
          <a:bodyPr anchorCtr="0" anchor="t" bIns="45700" lIns="0" spcFirstLastPara="1" rIns="0" wrap="square" tIns="45700">
            <a:normAutofit/>
          </a:bodyPr>
          <a:lstStyle/>
          <a:p>
            <a:pPr indent="-457188" lvl="0" marL="640064" rtl="0" algn="just">
              <a:lnSpc>
                <a:spcPct val="170000"/>
              </a:lnSpc>
              <a:spcBef>
                <a:spcPts val="0"/>
              </a:spcBef>
              <a:spcAft>
                <a:spcPts val="0"/>
              </a:spcAft>
              <a:buSzPts val="2400"/>
              <a:buChar char="❖"/>
            </a:pPr>
            <a:r>
              <a:rPr lang="en-US" sz="2400"/>
              <a:t>Gom nhóm các menu giống nhau, với chức năng hay được thao tác thì có thể có thêm phần menu thao tác nhanh giúp người dùng có thể làm nhanh, thay vì phải đi như luồng bình thường</a:t>
            </a:r>
            <a:endParaRPr/>
          </a:p>
          <a:p>
            <a:pPr indent="-457188" lvl="0" marL="640064" rtl="0" algn="just">
              <a:lnSpc>
                <a:spcPct val="170000"/>
              </a:lnSpc>
              <a:spcBef>
                <a:spcPts val="1400"/>
              </a:spcBef>
              <a:spcAft>
                <a:spcPts val="0"/>
              </a:spcAft>
              <a:buSzPts val="2400"/>
              <a:buChar char="❖"/>
            </a:pPr>
            <a:r>
              <a:rPr lang="en-US" sz="2400"/>
              <a:t>Cố gắng giảm số bước thao tác của người dùng bằng cách mặc định các giá trị input thay vì để Người dùng phải nhập liệu</a:t>
            </a:r>
            <a:endParaRPr sz="2400"/>
          </a:p>
        </p:txBody>
      </p:sp>
      <p:sp>
        <p:nvSpPr>
          <p:cNvPr id="2773" name="Google Shape;2773;p14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144"/>
          <p:cNvSpPr txBox="1"/>
          <p:nvPr>
            <p:ph type="title"/>
          </p:nvPr>
        </p:nvSpPr>
        <p:spPr>
          <a:xfrm>
            <a:off x="7865616" y="639102"/>
            <a:ext cx="3677455" cy="3258196"/>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rgbClr val="262626"/>
              </a:buClr>
              <a:buSzPts val="2000"/>
              <a:buFont typeface="Calibri"/>
              <a:buNone/>
            </a:pPr>
            <a:r>
              <a:rPr lang="en-US" sz="2000">
                <a:latin typeface="Calibri"/>
                <a:ea typeface="Calibri"/>
                <a:cs typeface="Calibri"/>
                <a:sym typeface="Calibri"/>
              </a:rPr>
              <a:t>Menu Thanh toán hóa đơn có các menu con -&gt; sẽ gom nhóm các tính năng gần giống nhau vào cùng 1 menu để Người dùng biết mình nên thao tác ở menu nào khi cần thực hiện 1 tính năng nào đó</a:t>
            </a:r>
            <a:endParaRPr sz="2000">
              <a:latin typeface="Calibri"/>
              <a:ea typeface="Calibri"/>
              <a:cs typeface="Calibri"/>
              <a:sym typeface="Calibri"/>
            </a:endParaRPr>
          </a:p>
        </p:txBody>
      </p:sp>
      <p:pic>
        <p:nvPicPr>
          <p:cNvPr id="2779" name="Google Shape;2779;p144"/>
          <p:cNvPicPr preferRelativeResize="0"/>
          <p:nvPr/>
        </p:nvPicPr>
        <p:blipFill rotWithShape="1">
          <a:blip r:embed="rId3">
            <a:alphaModFix/>
          </a:blip>
          <a:srcRect b="0" l="0" r="0" t="0"/>
          <a:stretch/>
        </p:blipFill>
        <p:spPr>
          <a:xfrm>
            <a:off x="648929" y="300315"/>
            <a:ext cx="7058025" cy="4943475"/>
          </a:xfrm>
          <a:prstGeom prst="rect">
            <a:avLst/>
          </a:prstGeom>
          <a:noFill/>
          <a:ln>
            <a:noFill/>
          </a:ln>
        </p:spPr>
      </p:pic>
      <p:sp>
        <p:nvSpPr>
          <p:cNvPr id="2780" name="Google Shape;2780;p14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p145"/>
          <p:cNvSpPr txBox="1"/>
          <p:nvPr>
            <p:ph type="title"/>
          </p:nvPr>
        </p:nvSpPr>
        <p:spPr>
          <a:xfrm>
            <a:off x="7865616" y="639102"/>
            <a:ext cx="3677455" cy="3258196"/>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rgbClr val="262626"/>
              </a:buClr>
              <a:buSzPts val="2000"/>
              <a:buFont typeface="Calibri"/>
              <a:buNone/>
            </a:pPr>
            <a:r>
              <a:rPr lang="en-US" sz="2000">
                <a:latin typeface="Calibri"/>
                <a:ea typeface="Calibri"/>
                <a:cs typeface="Calibri"/>
                <a:sym typeface="Calibri"/>
              </a:rPr>
              <a:t>Khi summit 1 form nào đó, chúng ta cần có thông báo cho Người dùng, để biết được GD thành công hay thất bại và để người dùng biết GD đã kết thúc</a:t>
            </a:r>
            <a:endParaRPr sz="2000">
              <a:latin typeface="Calibri"/>
              <a:ea typeface="Calibri"/>
              <a:cs typeface="Calibri"/>
              <a:sym typeface="Calibri"/>
            </a:endParaRPr>
          </a:p>
        </p:txBody>
      </p:sp>
      <p:pic>
        <p:nvPicPr>
          <p:cNvPr id="2786" name="Google Shape;2786;p145"/>
          <p:cNvPicPr preferRelativeResize="0"/>
          <p:nvPr/>
        </p:nvPicPr>
        <p:blipFill rotWithShape="1">
          <a:blip r:embed="rId3">
            <a:alphaModFix/>
          </a:blip>
          <a:srcRect b="0" l="0" r="0" t="0"/>
          <a:stretch/>
        </p:blipFill>
        <p:spPr>
          <a:xfrm>
            <a:off x="502394" y="205380"/>
            <a:ext cx="7363222" cy="5689006"/>
          </a:xfrm>
          <a:prstGeom prst="rect">
            <a:avLst/>
          </a:prstGeom>
          <a:noFill/>
          <a:ln>
            <a:noFill/>
          </a:ln>
        </p:spPr>
      </p:pic>
      <p:sp>
        <p:nvSpPr>
          <p:cNvPr id="2787" name="Google Shape;2787;p14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146"/>
          <p:cNvSpPr txBox="1"/>
          <p:nvPr>
            <p:ph type="title"/>
          </p:nvPr>
        </p:nvSpPr>
        <p:spPr>
          <a:xfrm>
            <a:off x="7865616" y="639102"/>
            <a:ext cx="3677455" cy="3258196"/>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rgbClr val="262626"/>
              </a:buClr>
              <a:buSzPts val="2000"/>
              <a:buFont typeface="Calibri"/>
              <a:buNone/>
            </a:pPr>
            <a:r>
              <a:rPr b="1" lang="en-US" sz="2000"/>
              <a:t>Các nội dung cảnh báo đều cần cùng 1 style và hiển thị ở cùng 1 vị trí đồng nhất trong cả ứng dụng</a:t>
            </a:r>
            <a:endParaRPr b="1" sz="2000">
              <a:latin typeface="Calibri"/>
              <a:ea typeface="Calibri"/>
              <a:cs typeface="Calibri"/>
              <a:sym typeface="Calibri"/>
            </a:endParaRPr>
          </a:p>
        </p:txBody>
      </p:sp>
      <p:pic>
        <p:nvPicPr>
          <p:cNvPr id="2793" name="Google Shape;2793;p146"/>
          <p:cNvPicPr preferRelativeResize="0"/>
          <p:nvPr/>
        </p:nvPicPr>
        <p:blipFill rotWithShape="1">
          <a:blip r:embed="rId3">
            <a:alphaModFix/>
          </a:blip>
          <a:srcRect b="0" l="0" r="0" t="0"/>
          <a:stretch/>
        </p:blipFill>
        <p:spPr>
          <a:xfrm>
            <a:off x="542925" y="681037"/>
            <a:ext cx="6923195" cy="3686777"/>
          </a:xfrm>
          <a:prstGeom prst="rect">
            <a:avLst/>
          </a:prstGeom>
          <a:noFill/>
          <a:ln>
            <a:noFill/>
          </a:ln>
        </p:spPr>
      </p:pic>
      <p:sp>
        <p:nvSpPr>
          <p:cNvPr id="2794" name="Google Shape;2794;p14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14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9.4 Công cụ thực hành</a:t>
            </a:r>
            <a:endParaRPr/>
          </a:p>
        </p:txBody>
      </p:sp>
      <p:sp>
        <p:nvSpPr>
          <p:cNvPr id="2800" name="Google Shape;2800;p147"/>
          <p:cNvSpPr txBox="1"/>
          <p:nvPr>
            <p:ph idx="1" type="body"/>
          </p:nvPr>
        </p:nvSpPr>
        <p:spPr>
          <a:xfrm>
            <a:off x="1097280" y="1311966"/>
            <a:ext cx="10058400" cy="4938363"/>
          </a:xfrm>
          <a:prstGeom prst="rect">
            <a:avLst/>
          </a:prstGeom>
          <a:noFill/>
          <a:ln>
            <a:noFill/>
          </a:ln>
        </p:spPr>
        <p:txBody>
          <a:bodyPr anchorCtr="0" anchor="t" bIns="45700" lIns="0" spcFirstLastPara="1" rIns="0" wrap="square" tIns="45700">
            <a:noAutofit/>
          </a:bodyPr>
          <a:lstStyle/>
          <a:p>
            <a:pPr indent="-457188" lvl="0" marL="640064" rtl="0" algn="l">
              <a:lnSpc>
                <a:spcPct val="160000"/>
              </a:lnSpc>
              <a:spcBef>
                <a:spcPts val="0"/>
              </a:spcBef>
              <a:spcAft>
                <a:spcPts val="0"/>
              </a:spcAft>
              <a:buSzPts val="2100"/>
              <a:buChar char="❖"/>
            </a:pPr>
            <a:r>
              <a:rPr lang="en-US" sz="2100"/>
              <a:t>Công cụ sử dụng thiết kế chi tiết hệ thống dùng Enterprise Architect tại </a:t>
            </a:r>
            <a:r>
              <a:rPr lang="en-US" sz="2100" u="sng"/>
              <a:t>https://drive.google.com/file/d/1yZaEvJy-iVp3Aj4jcycm3UXu8_Hq8wXZ/view?usp=sharing</a:t>
            </a:r>
            <a:endParaRPr sz="2100"/>
          </a:p>
          <a:p>
            <a:pPr indent="-457188" lvl="0" marL="640064" rtl="0" algn="l">
              <a:lnSpc>
                <a:spcPct val="160000"/>
              </a:lnSpc>
              <a:spcBef>
                <a:spcPts val="1400"/>
              </a:spcBef>
              <a:spcAft>
                <a:spcPts val="0"/>
              </a:spcAft>
              <a:buSzPts val="2100"/>
              <a:buChar char="❖"/>
            </a:pPr>
            <a:r>
              <a:rPr lang="en-US" sz="2100"/>
              <a:t>Công cụ mô hình nghiệp vụ với BPMN dùng Bizagi  tại </a:t>
            </a:r>
            <a:r>
              <a:rPr lang="en-US" sz="2100" u="sng">
                <a:solidFill>
                  <a:schemeClr val="hlink"/>
                </a:solidFill>
                <a:hlinkClick r:id="rId3"/>
              </a:rPr>
              <a:t>https://bit.ly/32imP92</a:t>
            </a:r>
            <a:endParaRPr sz="2100"/>
          </a:p>
          <a:p>
            <a:pPr indent="-457188" lvl="0" marL="640064" rtl="0" algn="l">
              <a:lnSpc>
                <a:spcPct val="160000"/>
              </a:lnSpc>
              <a:spcBef>
                <a:spcPts val="1400"/>
              </a:spcBef>
              <a:spcAft>
                <a:spcPts val="0"/>
              </a:spcAft>
              <a:buSzPts val="2100"/>
              <a:buChar char="❖"/>
            </a:pPr>
            <a:r>
              <a:rPr lang="en-US" sz="2100"/>
              <a:t>Công cụ vẽ phác họa giao diện, UI/UX dùng axure/figma</a:t>
            </a:r>
            <a:endParaRPr sz="2100"/>
          </a:p>
        </p:txBody>
      </p:sp>
      <p:sp>
        <p:nvSpPr>
          <p:cNvPr id="2801" name="Google Shape;2801;p14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pic>
        <p:nvPicPr>
          <p:cNvPr id="2806" name="Google Shape;2806;p148"/>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2807" name="Google Shape;2807;p148"/>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15 phút</a:t>
            </a:r>
            <a:endParaRPr/>
          </a:p>
        </p:txBody>
      </p:sp>
      <p:sp>
        <p:nvSpPr>
          <p:cNvPr id="2808" name="Google Shape;2808;p148"/>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Giảng viên hướng dẫn vẽ UI của 1 màn hình</a:t>
            </a:r>
            <a:endParaRPr sz="1500" cap="none">
              <a:solidFill>
                <a:schemeClr val="dk1"/>
              </a:solidFill>
              <a:latin typeface="Calibri"/>
              <a:ea typeface="Calibri"/>
              <a:cs typeface="Calibri"/>
              <a:sym typeface="Calibri"/>
            </a:endParaRPr>
          </a:p>
        </p:txBody>
      </p:sp>
      <p:sp>
        <p:nvSpPr>
          <p:cNvPr id="2809" name="Google Shape;2809;p14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6" name="Shape 2816"/>
        <p:cNvGrpSpPr/>
        <p:nvPr/>
      </p:nvGrpSpPr>
      <p:grpSpPr>
        <a:xfrm>
          <a:off x="0" y="0"/>
          <a:ext cx="0" cy="0"/>
          <a:chOff x="0" y="0"/>
          <a:chExt cx="0" cy="0"/>
        </a:xfrm>
      </p:grpSpPr>
      <p:sp>
        <p:nvSpPr>
          <p:cNvPr id="2817" name="Google Shape;2817;p149"/>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18" name="Google Shape;2818;p149"/>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49"/>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4.7 Tài liệu đặc tả yêu cầu phần mềm</a:t>
            </a:r>
            <a:endParaRPr/>
          </a:p>
        </p:txBody>
      </p:sp>
      <p:sp>
        <p:nvSpPr>
          <p:cNvPr id="2820" name="Google Shape;2820;p14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1" name="Google Shape;2821;p149"/>
          <p:cNvGrpSpPr/>
          <p:nvPr/>
        </p:nvGrpSpPr>
        <p:grpSpPr>
          <a:xfrm>
            <a:off x="4513662" y="269549"/>
            <a:ext cx="7287041" cy="6318901"/>
            <a:chOff x="0" y="71841"/>
            <a:chExt cx="7287041" cy="6318901"/>
          </a:xfrm>
        </p:grpSpPr>
        <p:sp>
          <p:nvSpPr>
            <p:cNvPr id="2822" name="Google Shape;2822;p149"/>
            <p:cNvSpPr/>
            <p:nvPr/>
          </p:nvSpPr>
          <p:spPr>
            <a:xfrm>
              <a:off x="0" y="278481"/>
              <a:ext cx="7287041" cy="992250"/>
            </a:xfrm>
            <a:prstGeom prst="rect">
              <a:avLst/>
            </a:prstGeom>
            <a:solidFill>
              <a:schemeClr val="lt1">
                <a:alpha val="89803"/>
              </a:schemeClr>
            </a:solidFill>
            <a:ln cap="flat" cmpd="sng" w="15875">
              <a:solidFill>
                <a:srgbClr val="56A4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9"/>
            <p:cNvSpPr txBox="1"/>
            <p:nvPr/>
          </p:nvSpPr>
          <p:spPr>
            <a:xfrm>
              <a:off x="0" y="278481"/>
              <a:ext cx="7287041" cy="992250"/>
            </a:xfrm>
            <a:prstGeom prst="rect">
              <a:avLst/>
            </a:prstGeom>
            <a:noFill/>
            <a:ln>
              <a:noFill/>
            </a:ln>
          </p:spPr>
          <p:txBody>
            <a:bodyPr anchorCtr="0" anchor="t" bIns="142225" lIns="565550" spcFirstLastPara="1" rIns="565550" wrap="square" tIns="2915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 Yêu cầu  tổng quan về đặc điểm phần mềm, chức năng chính</a:t>
              </a:r>
              <a:endParaRPr b="0" i="0" sz="2000" u="none" cap="none" strike="noStrike">
                <a:solidFill>
                  <a:schemeClr val="dk1"/>
                </a:solidFill>
                <a:latin typeface="Calibri"/>
                <a:ea typeface="Calibri"/>
                <a:cs typeface="Calibri"/>
                <a:sym typeface="Calibri"/>
              </a:endParaRPr>
            </a:p>
          </p:txBody>
        </p:sp>
        <p:sp>
          <p:nvSpPr>
            <p:cNvPr id="2824" name="Google Shape;2824;p149"/>
            <p:cNvSpPr/>
            <p:nvPr/>
          </p:nvSpPr>
          <p:spPr>
            <a:xfrm>
              <a:off x="364352" y="71841"/>
              <a:ext cx="6085152" cy="413280"/>
            </a:xfrm>
            <a:prstGeom prst="roundRect">
              <a:avLst>
                <a:gd fmla="val 16667" name="adj"/>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9"/>
            <p:cNvSpPr txBox="1"/>
            <p:nvPr/>
          </p:nvSpPr>
          <p:spPr>
            <a:xfrm>
              <a:off x="384527" y="92016"/>
              <a:ext cx="6044802" cy="372930"/>
            </a:xfrm>
            <a:prstGeom prst="rect">
              <a:avLst/>
            </a:prstGeom>
            <a:noFill/>
            <a:ln>
              <a:noFill/>
            </a:ln>
          </p:spPr>
          <p:txBody>
            <a:bodyPr anchorCtr="0" anchor="ctr" bIns="0" lIns="192800" spcFirstLastPara="1" rIns="19280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Đặc tả yêu cầu kỹ thuật phần mềm</a:t>
              </a:r>
              <a:endParaRPr/>
            </a:p>
          </p:txBody>
        </p:sp>
        <p:sp>
          <p:nvSpPr>
            <p:cNvPr id="2826" name="Google Shape;2826;p149"/>
            <p:cNvSpPr/>
            <p:nvPr/>
          </p:nvSpPr>
          <p:spPr>
            <a:xfrm>
              <a:off x="0" y="1552971"/>
              <a:ext cx="7287041" cy="1278900"/>
            </a:xfrm>
            <a:prstGeom prst="rect">
              <a:avLst/>
            </a:prstGeom>
            <a:solidFill>
              <a:schemeClr val="lt1">
                <a:alpha val="89803"/>
              </a:schemeClr>
            </a:solidFill>
            <a:ln cap="flat" cmpd="sng" w="15875">
              <a:solidFill>
                <a:srgbClr val="5098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9"/>
            <p:cNvSpPr txBox="1"/>
            <p:nvPr/>
          </p:nvSpPr>
          <p:spPr>
            <a:xfrm>
              <a:off x="0" y="1552971"/>
              <a:ext cx="7287041" cy="1278900"/>
            </a:xfrm>
            <a:prstGeom prst="rect">
              <a:avLst/>
            </a:prstGeom>
            <a:noFill/>
            <a:ln>
              <a:noFill/>
            </a:ln>
          </p:spPr>
          <p:txBody>
            <a:bodyPr anchorCtr="0" anchor="t" bIns="142225" lIns="565550" spcFirstLastPara="1" rIns="565550" wrap="square" tIns="2915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Sơ đồ tổng quan chức năng hệ thống; Danh sách tác nhân; Quy trình luồng nghiệp vụ tin học hóa; Chi tiết chức năng</a:t>
              </a:r>
              <a:endParaRPr/>
            </a:p>
          </p:txBody>
        </p:sp>
        <p:sp>
          <p:nvSpPr>
            <p:cNvPr id="2828" name="Google Shape;2828;p149"/>
            <p:cNvSpPr/>
            <p:nvPr/>
          </p:nvSpPr>
          <p:spPr>
            <a:xfrm>
              <a:off x="364352" y="1346331"/>
              <a:ext cx="5100928" cy="413280"/>
            </a:xfrm>
            <a:prstGeom prst="roundRect">
              <a:avLst>
                <a:gd fmla="val 16667" name="adj"/>
              </a:avLst>
            </a:prstGeom>
            <a:solidFill>
              <a:srgbClr val="50983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9"/>
            <p:cNvSpPr txBox="1"/>
            <p:nvPr/>
          </p:nvSpPr>
          <p:spPr>
            <a:xfrm>
              <a:off x="384527" y="1366506"/>
              <a:ext cx="5060578" cy="372930"/>
            </a:xfrm>
            <a:prstGeom prst="rect">
              <a:avLst/>
            </a:prstGeom>
            <a:noFill/>
            <a:ln>
              <a:noFill/>
            </a:ln>
          </p:spPr>
          <p:txBody>
            <a:bodyPr anchorCtr="0" anchor="ctr" bIns="0" lIns="192800" spcFirstLastPara="1" rIns="19280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Đặc tả yêu cầu chức năng</a:t>
              </a:r>
              <a:endParaRPr i="0" sz="2000">
                <a:solidFill>
                  <a:schemeClr val="lt1"/>
                </a:solidFill>
                <a:latin typeface="Calibri"/>
                <a:ea typeface="Calibri"/>
                <a:cs typeface="Calibri"/>
                <a:sym typeface="Calibri"/>
              </a:endParaRPr>
            </a:p>
          </p:txBody>
        </p:sp>
        <p:sp>
          <p:nvSpPr>
            <p:cNvPr id="2830" name="Google Shape;2830;p149"/>
            <p:cNvSpPr/>
            <p:nvPr/>
          </p:nvSpPr>
          <p:spPr>
            <a:xfrm>
              <a:off x="0" y="3126589"/>
              <a:ext cx="7287041" cy="727649"/>
            </a:xfrm>
            <a:prstGeom prst="rect">
              <a:avLst/>
            </a:prstGeom>
            <a:solidFill>
              <a:schemeClr val="lt1">
                <a:alpha val="89803"/>
              </a:schemeClr>
            </a:solidFill>
            <a:ln cap="flat" cmpd="sng" w="15875">
              <a:solidFill>
                <a:srgbClr val="4A8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9"/>
            <p:cNvSpPr txBox="1"/>
            <p:nvPr/>
          </p:nvSpPr>
          <p:spPr>
            <a:xfrm>
              <a:off x="0" y="3126589"/>
              <a:ext cx="7287041" cy="727649"/>
            </a:xfrm>
            <a:prstGeom prst="rect">
              <a:avLst/>
            </a:prstGeom>
            <a:noFill/>
            <a:ln>
              <a:noFill/>
            </a:ln>
          </p:spPr>
          <p:txBody>
            <a:bodyPr anchorCtr="0" anchor="t" bIns="142225" lIns="565550" spcFirstLastPara="1" rIns="565550" wrap="square" tIns="2915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Các yêu cầu về giao diện của hệ thống với người dùng</a:t>
              </a:r>
              <a:endParaRPr/>
            </a:p>
          </p:txBody>
        </p:sp>
        <p:sp>
          <p:nvSpPr>
            <p:cNvPr id="2832" name="Google Shape;2832;p149"/>
            <p:cNvSpPr/>
            <p:nvPr/>
          </p:nvSpPr>
          <p:spPr>
            <a:xfrm>
              <a:off x="364352" y="2907472"/>
              <a:ext cx="5100928" cy="413280"/>
            </a:xfrm>
            <a:prstGeom prst="roundRect">
              <a:avLst>
                <a:gd fmla="val 16667" name="adj"/>
              </a:avLst>
            </a:prstGeom>
            <a:solidFill>
              <a:srgbClr val="4A8C3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9"/>
            <p:cNvSpPr txBox="1"/>
            <p:nvPr/>
          </p:nvSpPr>
          <p:spPr>
            <a:xfrm>
              <a:off x="384527" y="2927647"/>
              <a:ext cx="5060578" cy="372930"/>
            </a:xfrm>
            <a:prstGeom prst="rect">
              <a:avLst/>
            </a:prstGeom>
            <a:noFill/>
            <a:ln>
              <a:noFill/>
            </a:ln>
          </p:spPr>
          <p:txBody>
            <a:bodyPr anchorCtr="0" anchor="ctr" bIns="0" lIns="192800" spcFirstLastPara="1" rIns="192800" wrap="square" tIns="0">
              <a:noAutofit/>
            </a:bodyPr>
            <a:lstStyle/>
            <a:p>
              <a:pPr indent="0" lvl="0" marL="0" marR="0" rtl="0" algn="l">
                <a:lnSpc>
                  <a:spcPct val="90000"/>
                </a:lnSpc>
                <a:spcBef>
                  <a:spcPts val="0"/>
                </a:spcBef>
                <a:spcAft>
                  <a:spcPts val="0"/>
                </a:spcAft>
                <a:buNone/>
              </a:pPr>
              <a:r>
                <a:rPr i="0" lang="en-US" sz="2000">
                  <a:solidFill>
                    <a:schemeClr val="lt1"/>
                  </a:solidFill>
                  <a:latin typeface="Calibri"/>
                  <a:ea typeface="Calibri"/>
                  <a:cs typeface="Calibri"/>
                  <a:sym typeface="Calibri"/>
                </a:rPr>
                <a:t>Đặc tả yêu cầu giao diện</a:t>
              </a:r>
              <a:endParaRPr/>
            </a:p>
          </p:txBody>
        </p:sp>
        <p:sp>
          <p:nvSpPr>
            <p:cNvPr id="2834" name="Google Shape;2834;p149"/>
            <p:cNvSpPr/>
            <p:nvPr/>
          </p:nvSpPr>
          <p:spPr>
            <a:xfrm>
              <a:off x="0" y="4124002"/>
              <a:ext cx="7287041" cy="992250"/>
            </a:xfrm>
            <a:prstGeom prst="rect">
              <a:avLst/>
            </a:prstGeom>
            <a:solidFill>
              <a:schemeClr val="lt1">
                <a:alpha val="89803"/>
              </a:schemeClr>
            </a:solidFill>
            <a:ln cap="flat" cmpd="sng" w="15875">
              <a:solidFill>
                <a:srgbClr val="4480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49"/>
            <p:cNvSpPr txBox="1"/>
            <p:nvPr/>
          </p:nvSpPr>
          <p:spPr>
            <a:xfrm>
              <a:off x="0" y="4124002"/>
              <a:ext cx="7287041" cy="992250"/>
            </a:xfrm>
            <a:prstGeom prst="rect">
              <a:avLst/>
            </a:prstGeom>
            <a:noFill/>
            <a:ln>
              <a:noFill/>
            </a:ln>
          </p:spPr>
          <p:txBody>
            <a:bodyPr anchorCtr="0" anchor="t" bIns="142225" lIns="565550" spcFirstLastPara="1" rIns="565550" wrap="square" tIns="2915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Là tập hợp các thuộc tính giúp nâng cao chất lượng của một hệ thống phần mềm</a:t>
              </a:r>
              <a:endParaRPr b="0" i="0" sz="2000" u="none" cap="none" strike="noStrike">
                <a:solidFill>
                  <a:schemeClr val="dk1"/>
                </a:solidFill>
                <a:latin typeface="Calibri"/>
                <a:ea typeface="Calibri"/>
                <a:cs typeface="Calibri"/>
                <a:sym typeface="Calibri"/>
              </a:endParaRPr>
            </a:p>
          </p:txBody>
        </p:sp>
        <p:sp>
          <p:nvSpPr>
            <p:cNvPr id="2836" name="Google Shape;2836;p149"/>
            <p:cNvSpPr/>
            <p:nvPr/>
          </p:nvSpPr>
          <p:spPr>
            <a:xfrm>
              <a:off x="364352" y="3917362"/>
              <a:ext cx="5100928" cy="413280"/>
            </a:xfrm>
            <a:prstGeom prst="roundRect">
              <a:avLst>
                <a:gd fmla="val 16667" name="adj"/>
              </a:avLst>
            </a:prstGeom>
            <a:solidFill>
              <a:srgbClr val="44802C"/>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49"/>
            <p:cNvSpPr txBox="1"/>
            <p:nvPr/>
          </p:nvSpPr>
          <p:spPr>
            <a:xfrm>
              <a:off x="384527" y="3937537"/>
              <a:ext cx="5060578" cy="372930"/>
            </a:xfrm>
            <a:prstGeom prst="rect">
              <a:avLst/>
            </a:prstGeom>
            <a:noFill/>
            <a:ln>
              <a:noFill/>
            </a:ln>
          </p:spPr>
          <p:txBody>
            <a:bodyPr anchorCtr="0" anchor="ctr" bIns="0" lIns="192800" spcFirstLastPara="1" rIns="19280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Đặc tả yêu cầu phi chức năng</a:t>
              </a:r>
              <a:endParaRPr/>
            </a:p>
          </p:txBody>
        </p:sp>
        <p:sp>
          <p:nvSpPr>
            <p:cNvPr id="2838" name="Google Shape;2838;p149"/>
            <p:cNvSpPr/>
            <p:nvPr/>
          </p:nvSpPr>
          <p:spPr>
            <a:xfrm>
              <a:off x="0" y="5398492"/>
              <a:ext cx="7287041" cy="992250"/>
            </a:xfrm>
            <a:prstGeom prst="rect">
              <a:avLst/>
            </a:prstGeom>
            <a:solidFill>
              <a:schemeClr val="lt1">
                <a:alpha val="89803"/>
              </a:schemeClr>
            </a:solidFill>
            <a:ln cap="flat" cmpd="sng" w="15875">
              <a:solidFill>
                <a:srgbClr val="3E75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49"/>
            <p:cNvSpPr txBox="1"/>
            <p:nvPr/>
          </p:nvSpPr>
          <p:spPr>
            <a:xfrm>
              <a:off x="0" y="5398492"/>
              <a:ext cx="7287041" cy="992250"/>
            </a:xfrm>
            <a:prstGeom prst="rect">
              <a:avLst/>
            </a:prstGeom>
            <a:noFill/>
            <a:ln>
              <a:noFill/>
            </a:ln>
          </p:spPr>
          <p:txBody>
            <a:bodyPr anchorCtr="0" anchor="t" bIns="142225" lIns="565550" spcFirstLastPara="1" rIns="565550" wrap="square" tIns="2915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Danh sách các đối tượng quản lý và mối quan hệ giữa các đối tượng</a:t>
              </a:r>
              <a:endParaRPr/>
            </a:p>
          </p:txBody>
        </p:sp>
        <p:sp>
          <p:nvSpPr>
            <p:cNvPr id="2840" name="Google Shape;2840;p149"/>
            <p:cNvSpPr/>
            <p:nvPr/>
          </p:nvSpPr>
          <p:spPr>
            <a:xfrm>
              <a:off x="364352" y="5191852"/>
              <a:ext cx="5100928" cy="413280"/>
            </a:xfrm>
            <a:prstGeom prst="roundRect">
              <a:avLst>
                <a:gd fmla="val 16667" name="adj"/>
              </a:avLst>
            </a:prstGeom>
            <a:solidFill>
              <a:srgbClr val="3E752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49"/>
            <p:cNvSpPr txBox="1"/>
            <p:nvPr/>
          </p:nvSpPr>
          <p:spPr>
            <a:xfrm>
              <a:off x="384527" y="5212027"/>
              <a:ext cx="5060578" cy="372930"/>
            </a:xfrm>
            <a:prstGeom prst="rect">
              <a:avLst/>
            </a:prstGeom>
            <a:noFill/>
            <a:ln>
              <a:noFill/>
            </a:ln>
          </p:spPr>
          <p:txBody>
            <a:bodyPr anchorCtr="0" anchor="ctr" bIns="0" lIns="192800" spcFirstLastPara="1" rIns="19280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Yêu cầu thông tin dữ liệu</a:t>
              </a:r>
              <a:endParaRPr/>
            </a:p>
          </p:txBody>
        </p:sp>
      </p:grpSp>
      <p:sp>
        <p:nvSpPr>
          <p:cNvPr id="2842" name="Google Shape;2842;p14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p15"/>
          <p:cNvGrpSpPr/>
          <p:nvPr/>
        </p:nvGrpSpPr>
        <p:grpSpPr>
          <a:xfrm>
            <a:off x="851672" y="1918993"/>
            <a:ext cx="1744613" cy="2366041"/>
            <a:chOff x="851672" y="1729419"/>
            <a:chExt cx="1744613" cy="2366041"/>
          </a:xfrm>
        </p:grpSpPr>
        <p:grpSp>
          <p:nvGrpSpPr>
            <p:cNvPr id="729" name="Google Shape;729;p15"/>
            <p:cNvGrpSpPr/>
            <p:nvPr/>
          </p:nvGrpSpPr>
          <p:grpSpPr>
            <a:xfrm>
              <a:off x="851672" y="3255176"/>
              <a:ext cx="1744613" cy="840284"/>
              <a:chOff x="3535421" y="4024603"/>
              <a:chExt cx="1744613" cy="840284"/>
            </a:xfrm>
          </p:grpSpPr>
          <p:sp>
            <p:nvSpPr>
              <p:cNvPr id="730" name="Google Shape;730;p15"/>
              <p:cNvSpPr/>
              <p:nvPr/>
            </p:nvSpPr>
            <p:spPr>
              <a:xfrm>
                <a:off x="3535421" y="4024603"/>
                <a:ext cx="1744613" cy="585380"/>
              </a:xfrm>
              <a:prstGeom prst="ellipse">
                <a:avLst/>
              </a:prstGeom>
              <a:solidFill>
                <a:srgbClr val="DBEFD3"/>
              </a:solidFill>
              <a:ln cap="flat" cmpd="sng" w="9525">
                <a:solidFill>
                  <a:srgbClr val="95D17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31" name="Google Shape;731;p15"/>
              <p:cNvSpPr/>
              <p:nvPr/>
            </p:nvSpPr>
            <p:spPr>
              <a:xfrm>
                <a:off x="3535421" y="4316652"/>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B9E0A9"/>
              </a:solidFill>
              <a:ln cap="flat" cmpd="sng" w="9525">
                <a:solidFill>
                  <a:srgbClr val="95D17F"/>
                </a:solidFill>
                <a:prstDash val="solid"/>
                <a:round/>
                <a:headEnd len="sm" w="sm" type="none"/>
                <a:tailEnd len="sm" w="sm" type="none"/>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32" name="Google Shape;732;p15"/>
            <p:cNvGrpSpPr/>
            <p:nvPr/>
          </p:nvGrpSpPr>
          <p:grpSpPr>
            <a:xfrm>
              <a:off x="1137669" y="1729419"/>
              <a:ext cx="1171555" cy="1725412"/>
              <a:chOff x="3821418" y="2498845"/>
              <a:chExt cx="1171555" cy="1725412"/>
            </a:xfrm>
          </p:grpSpPr>
          <p:grpSp>
            <p:nvGrpSpPr>
              <p:cNvPr id="733" name="Google Shape;733;p15"/>
              <p:cNvGrpSpPr/>
              <p:nvPr/>
            </p:nvGrpSpPr>
            <p:grpSpPr>
              <a:xfrm>
                <a:off x="3821418" y="2498845"/>
                <a:ext cx="1171555" cy="1320707"/>
                <a:chOff x="2865316" y="1820082"/>
                <a:chExt cx="773113" cy="871538"/>
              </a:xfrm>
            </p:grpSpPr>
            <p:sp>
              <p:nvSpPr>
                <p:cNvPr id="734" name="Google Shape;734;p15"/>
                <p:cNvSpPr/>
                <p:nvPr/>
              </p:nvSpPr>
              <p:spPr>
                <a:xfrm>
                  <a:off x="2865316" y="1820082"/>
                  <a:ext cx="773113" cy="871538"/>
                </a:xfrm>
                <a:custGeom>
                  <a:rect b="b" l="l" r="r" t="t"/>
                  <a:pathLst>
                    <a:path extrusionOk="0" h="120000" w="12000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rgbClr val="B9E0A9"/>
                </a:solidFill>
                <a:ln cap="flat" cmpd="sng" w="9525">
                  <a:solidFill>
                    <a:srgbClr val="95D17F"/>
                  </a:solidFill>
                  <a:prstDash val="solid"/>
                  <a:round/>
                  <a:headEnd len="sm" w="sm" type="none"/>
                  <a:tailEnd len="sm" w="sm"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35" name="Google Shape;735;p15"/>
                <p:cNvSpPr/>
                <p:nvPr/>
              </p:nvSpPr>
              <p:spPr>
                <a:xfrm>
                  <a:off x="2955148" y="1887674"/>
                  <a:ext cx="593452" cy="593452"/>
                </a:xfrm>
                <a:prstGeom prst="ellipse">
                  <a:avLst/>
                </a:prstGeom>
                <a:solidFill>
                  <a:schemeClr val="lt1"/>
                </a:solidFill>
                <a:ln cap="flat" cmpd="sng" w="9525">
                  <a:solidFill>
                    <a:srgbClr val="95D17F"/>
                  </a:solidFill>
                  <a:prstDash val="solid"/>
                  <a:round/>
                  <a:headEnd len="sm" w="sm" type="none"/>
                  <a:tailEnd len="sm" w="sm" type="none"/>
                </a:ln>
              </p:spPr>
              <p:txBody>
                <a:bodyPr anchorCtr="0" anchor="ctr" bIns="30450" lIns="60925" spcFirstLastPara="1" rIns="60925" wrap="square" tIns="3045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cxnSp>
            <p:nvCxnSpPr>
              <p:cNvPr id="736" name="Google Shape;736;p15"/>
              <p:cNvCxnSpPr/>
              <p:nvPr/>
            </p:nvCxnSpPr>
            <p:spPr>
              <a:xfrm>
                <a:off x="4407196" y="3810936"/>
                <a:ext cx="0" cy="413321"/>
              </a:xfrm>
              <a:prstGeom prst="straightConnector1">
                <a:avLst/>
              </a:prstGeom>
              <a:noFill/>
              <a:ln cap="flat" cmpd="sng" w="38100">
                <a:solidFill>
                  <a:srgbClr val="95D17F"/>
                </a:solidFill>
                <a:prstDash val="dash"/>
                <a:miter lim="8000"/>
                <a:headEnd len="sm" w="sm" type="none"/>
                <a:tailEnd len="sm" w="sm" type="oval"/>
              </a:ln>
            </p:spPr>
          </p:cxnSp>
        </p:grpSp>
        <p:sp>
          <p:nvSpPr>
            <p:cNvPr id="737" name="Google Shape;737;p15"/>
            <p:cNvSpPr txBox="1"/>
            <p:nvPr/>
          </p:nvSpPr>
          <p:spPr>
            <a:xfrm>
              <a:off x="1226375" y="2042588"/>
              <a:ext cx="962995" cy="47781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Fresher</a:t>
              </a:r>
              <a:endParaRPr/>
            </a:p>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BA</a:t>
              </a:r>
              <a:endParaRPr/>
            </a:p>
          </p:txBody>
        </p:sp>
      </p:grpSp>
      <p:grpSp>
        <p:nvGrpSpPr>
          <p:cNvPr id="738" name="Google Shape;738;p15"/>
          <p:cNvGrpSpPr/>
          <p:nvPr/>
        </p:nvGrpSpPr>
        <p:grpSpPr>
          <a:xfrm>
            <a:off x="3767591" y="1523053"/>
            <a:ext cx="1919074" cy="2761981"/>
            <a:chOff x="3767591" y="1333479"/>
            <a:chExt cx="1919074" cy="2761981"/>
          </a:xfrm>
        </p:grpSpPr>
        <p:grpSp>
          <p:nvGrpSpPr>
            <p:cNvPr id="739" name="Google Shape;739;p15"/>
            <p:cNvGrpSpPr/>
            <p:nvPr/>
          </p:nvGrpSpPr>
          <p:grpSpPr>
            <a:xfrm>
              <a:off x="3767591" y="3255173"/>
              <a:ext cx="1919074" cy="840287"/>
              <a:chOff x="723149" y="4024599"/>
              <a:chExt cx="1744613" cy="840287"/>
            </a:xfrm>
          </p:grpSpPr>
          <p:sp>
            <p:nvSpPr>
              <p:cNvPr id="740" name="Google Shape;740;p15"/>
              <p:cNvSpPr/>
              <p:nvPr/>
            </p:nvSpPr>
            <p:spPr>
              <a:xfrm>
                <a:off x="723149" y="4024599"/>
                <a:ext cx="1744613" cy="585380"/>
              </a:xfrm>
              <a:prstGeom prst="ellipse">
                <a:avLst/>
              </a:prstGeom>
              <a:solidFill>
                <a:srgbClr val="B9E0A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41" name="Google Shape;741;p15"/>
              <p:cNvSpPr/>
              <p:nvPr/>
            </p:nvSpPr>
            <p:spPr>
              <a:xfrm>
                <a:off x="723149" y="4316652"/>
                <a:ext cx="1744613" cy="548234"/>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95D17F"/>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42" name="Google Shape;742;p15"/>
            <p:cNvGrpSpPr/>
            <p:nvPr/>
          </p:nvGrpSpPr>
          <p:grpSpPr>
            <a:xfrm>
              <a:off x="3767591" y="2859233"/>
              <a:ext cx="1919074" cy="840287"/>
              <a:chOff x="723149" y="3628659"/>
              <a:chExt cx="1744613" cy="840287"/>
            </a:xfrm>
          </p:grpSpPr>
          <p:sp>
            <p:nvSpPr>
              <p:cNvPr id="743" name="Google Shape;743;p15"/>
              <p:cNvSpPr/>
              <p:nvPr/>
            </p:nvSpPr>
            <p:spPr>
              <a:xfrm>
                <a:off x="723149" y="3628659"/>
                <a:ext cx="1744613" cy="585380"/>
              </a:xfrm>
              <a:prstGeom prst="ellipse">
                <a:avLst/>
              </a:prstGeom>
              <a:solidFill>
                <a:srgbClr val="B9E0A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44" name="Google Shape;744;p15"/>
              <p:cNvSpPr/>
              <p:nvPr/>
            </p:nvSpPr>
            <p:spPr>
              <a:xfrm>
                <a:off x="723149" y="3920712"/>
                <a:ext cx="1744613" cy="548234"/>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95D17F"/>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45" name="Google Shape;745;p15"/>
            <p:cNvGrpSpPr/>
            <p:nvPr/>
          </p:nvGrpSpPr>
          <p:grpSpPr>
            <a:xfrm>
              <a:off x="4082241" y="1333479"/>
              <a:ext cx="1288711" cy="1725412"/>
              <a:chOff x="1009146" y="2102905"/>
              <a:chExt cx="1171555" cy="1725412"/>
            </a:xfrm>
          </p:grpSpPr>
          <p:grpSp>
            <p:nvGrpSpPr>
              <p:cNvPr id="746" name="Google Shape;746;p15"/>
              <p:cNvGrpSpPr/>
              <p:nvPr/>
            </p:nvGrpSpPr>
            <p:grpSpPr>
              <a:xfrm>
                <a:off x="1009146" y="2102905"/>
                <a:ext cx="1171555" cy="1320707"/>
                <a:chOff x="2865316" y="1820082"/>
                <a:chExt cx="773113" cy="871538"/>
              </a:xfrm>
            </p:grpSpPr>
            <p:sp>
              <p:nvSpPr>
                <p:cNvPr id="747" name="Google Shape;747;p15"/>
                <p:cNvSpPr/>
                <p:nvPr/>
              </p:nvSpPr>
              <p:spPr>
                <a:xfrm>
                  <a:off x="2865316" y="1820082"/>
                  <a:ext cx="773113" cy="871538"/>
                </a:xfrm>
                <a:custGeom>
                  <a:rect b="b" l="l" r="r" t="t"/>
                  <a:pathLst>
                    <a:path extrusionOk="0" h="120000" w="12000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rgbClr val="95D17F"/>
                </a:solidFill>
                <a:ln cap="flat" cmpd="sng" w="9525">
                  <a:solidFill>
                    <a:schemeClr val="accent1"/>
                  </a:solidFill>
                  <a:prstDash val="solid"/>
                  <a:round/>
                  <a:headEnd len="sm" w="sm" type="none"/>
                  <a:tailEnd len="sm" w="sm"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8" name="Google Shape;748;p15"/>
                <p:cNvSpPr/>
                <p:nvPr/>
              </p:nvSpPr>
              <p:spPr>
                <a:xfrm>
                  <a:off x="2955148" y="1887674"/>
                  <a:ext cx="593452" cy="593452"/>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30450" lIns="60925" spcFirstLastPara="1" rIns="60925" wrap="square" tIns="3045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cxnSp>
            <p:nvCxnSpPr>
              <p:cNvPr id="749" name="Google Shape;749;p15"/>
              <p:cNvCxnSpPr/>
              <p:nvPr/>
            </p:nvCxnSpPr>
            <p:spPr>
              <a:xfrm>
                <a:off x="1594924" y="3414996"/>
                <a:ext cx="0" cy="413321"/>
              </a:xfrm>
              <a:prstGeom prst="straightConnector1">
                <a:avLst/>
              </a:prstGeom>
              <a:noFill/>
              <a:ln cap="flat" cmpd="sng" w="38100">
                <a:solidFill>
                  <a:srgbClr val="58A43B"/>
                </a:solidFill>
                <a:prstDash val="dash"/>
                <a:miter lim="8000"/>
                <a:headEnd len="sm" w="sm" type="none"/>
                <a:tailEnd len="sm" w="sm" type="oval"/>
              </a:ln>
            </p:spPr>
          </p:cxnSp>
        </p:grpSp>
        <p:sp>
          <p:nvSpPr>
            <p:cNvPr id="750" name="Google Shape;750;p15"/>
            <p:cNvSpPr txBox="1"/>
            <p:nvPr/>
          </p:nvSpPr>
          <p:spPr>
            <a:xfrm>
              <a:off x="4096016" y="1629462"/>
              <a:ext cx="1246991" cy="47781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Junior</a:t>
              </a:r>
              <a:endParaRPr/>
            </a:p>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BA</a:t>
              </a:r>
              <a:endParaRPr/>
            </a:p>
          </p:txBody>
        </p:sp>
      </p:grpSp>
      <p:grpSp>
        <p:nvGrpSpPr>
          <p:cNvPr id="751" name="Google Shape;751;p15"/>
          <p:cNvGrpSpPr/>
          <p:nvPr/>
        </p:nvGrpSpPr>
        <p:grpSpPr>
          <a:xfrm>
            <a:off x="6632459" y="1141278"/>
            <a:ext cx="1744613" cy="3193643"/>
            <a:chOff x="6632459" y="951704"/>
            <a:chExt cx="1744613" cy="3193643"/>
          </a:xfrm>
        </p:grpSpPr>
        <p:grpSp>
          <p:nvGrpSpPr>
            <p:cNvPr id="752" name="Google Shape;752;p15"/>
            <p:cNvGrpSpPr/>
            <p:nvPr/>
          </p:nvGrpSpPr>
          <p:grpSpPr>
            <a:xfrm>
              <a:off x="6632459" y="3305063"/>
              <a:ext cx="1744613" cy="840284"/>
              <a:chOff x="6632458" y="4074489"/>
              <a:chExt cx="1744613" cy="840284"/>
            </a:xfrm>
          </p:grpSpPr>
          <p:sp>
            <p:nvSpPr>
              <p:cNvPr id="753" name="Google Shape;753;p15"/>
              <p:cNvSpPr/>
              <p:nvPr/>
            </p:nvSpPr>
            <p:spPr>
              <a:xfrm>
                <a:off x="6632458" y="4074489"/>
                <a:ext cx="1744613" cy="585380"/>
              </a:xfrm>
              <a:prstGeom prst="ellipse">
                <a:avLst/>
              </a:prstGeom>
              <a:solidFill>
                <a:srgbClr val="95D1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54" name="Google Shape;754;p15"/>
              <p:cNvSpPr/>
              <p:nvPr/>
            </p:nvSpPr>
            <p:spPr>
              <a:xfrm>
                <a:off x="6632458" y="4366538"/>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427B2C"/>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55" name="Google Shape;755;p15"/>
            <p:cNvGrpSpPr/>
            <p:nvPr/>
          </p:nvGrpSpPr>
          <p:grpSpPr>
            <a:xfrm>
              <a:off x="6632459" y="2884920"/>
              <a:ext cx="1744613" cy="840284"/>
              <a:chOff x="6632458" y="3654346"/>
              <a:chExt cx="1744613" cy="840284"/>
            </a:xfrm>
          </p:grpSpPr>
          <p:sp>
            <p:nvSpPr>
              <p:cNvPr id="756" name="Google Shape;756;p15"/>
              <p:cNvSpPr/>
              <p:nvPr/>
            </p:nvSpPr>
            <p:spPr>
              <a:xfrm>
                <a:off x="6632458" y="3654346"/>
                <a:ext cx="1744613" cy="585380"/>
              </a:xfrm>
              <a:prstGeom prst="ellipse">
                <a:avLst/>
              </a:prstGeom>
              <a:solidFill>
                <a:srgbClr val="95D1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57" name="Google Shape;757;p15"/>
              <p:cNvSpPr/>
              <p:nvPr/>
            </p:nvSpPr>
            <p:spPr>
              <a:xfrm>
                <a:off x="6632458" y="3946395"/>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427B2C"/>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58" name="Google Shape;758;p15"/>
            <p:cNvGrpSpPr/>
            <p:nvPr/>
          </p:nvGrpSpPr>
          <p:grpSpPr>
            <a:xfrm>
              <a:off x="6632459" y="2477461"/>
              <a:ext cx="1744613" cy="840284"/>
              <a:chOff x="6632458" y="3246888"/>
              <a:chExt cx="1744613" cy="840284"/>
            </a:xfrm>
          </p:grpSpPr>
          <p:sp>
            <p:nvSpPr>
              <p:cNvPr id="759" name="Google Shape;759;p15"/>
              <p:cNvSpPr/>
              <p:nvPr/>
            </p:nvSpPr>
            <p:spPr>
              <a:xfrm>
                <a:off x="6632458" y="3246888"/>
                <a:ext cx="1744613" cy="585380"/>
              </a:xfrm>
              <a:prstGeom prst="ellipse">
                <a:avLst/>
              </a:prstGeom>
              <a:solidFill>
                <a:srgbClr val="95D1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60" name="Google Shape;760;p15"/>
              <p:cNvSpPr/>
              <p:nvPr/>
            </p:nvSpPr>
            <p:spPr>
              <a:xfrm>
                <a:off x="6632458" y="3538937"/>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427B2C"/>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61" name="Google Shape;761;p15"/>
            <p:cNvGrpSpPr/>
            <p:nvPr/>
          </p:nvGrpSpPr>
          <p:grpSpPr>
            <a:xfrm>
              <a:off x="6918456" y="951704"/>
              <a:ext cx="1171555" cy="1725412"/>
              <a:chOff x="6918455" y="1721130"/>
              <a:chExt cx="1171555" cy="1725412"/>
            </a:xfrm>
          </p:grpSpPr>
          <p:grpSp>
            <p:nvGrpSpPr>
              <p:cNvPr id="762" name="Google Shape;762;p15"/>
              <p:cNvGrpSpPr/>
              <p:nvPr/>
            </p:nvGrpSpPr>
            <p:grpSpPr>
              <a:xfrm>
                <a:off x="6918455" y="1721130"/>
                <a:ext cx="1171555" cy="1320707"/>
                <a:chOff x="2865316" y="1820082"/>
                <a:chExt cx="773113" cy="871538"/>
              </a:xfrm>
            </p:grpSpPr>
            <p:sp>
              <p:nvSpPr>
                <p:cNvPr id="763" name="Google Shape;763;p15"/>
                <p:cNvSpPr/>
                <p:nvPr/>
              </p:nvSpPr>
              <p:spPr>
                <a:xfrm>
                  <a:off x="2865316" y="1820082"/>
                  <a:ext cx="773113" cy="871538"/>
                </a:xfrm>
                <a:custGeom>
                  <a:rect b="b" l="l" r="r" t="t"/>
                  <a:pathLst>
                    <a:path extrusionOk="0" h="120000" w="12000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rgbClr val="427B2C"/>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4" name="Google Shape;764;p15"/>
                <p:cNvSpPr/>
                <p:nvPr/>
              </p:nvSpPr>
              <p:spPr>
                <a:xfrm>
                  <a:off x="2955148" y="1887674"/>
                  <a:ext cx="593452" cy="593452"/>
                </a:xfrm>
                <a:prstGeom prst="ellipse">
                  <a:avLst/>
                </a:prstGeom>
                <a:solidFill>
                  <a:schemeClr val="lt1"/>
                </a:solidFill>
                <a:ln>
                  <a:noFill/>
                </a:ln>
              </p:spPr>
              <p:txBody>
                <a:bodyPr anchorCtr="0" anchor="ctr" bIns="30450" lIns="60925" spcFirstLastPara="1" rIns="60925" wrap="square" tIns="3045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cxnSp>
            <p:nvCxnSpPr>
              <p:cNvPr id="765" name="Google Shape;765;p15"/>
              <p:cNvCxnSpPr/>
              <p:nvPr/>
            </p:nvCxnSpPr>
            <p:spPr>
              <a:xfrm>
                <a:off x="7504233" y="3033221"/>
                <a:ext cx="0" cy="413321"/>
              </a:xfrm>
              <a:prstGeom prst="straightConnector1">
                <a:avLst/>
              </a:prstGeom>
              <a:noFill/>
              <a:ln cap="flat" cmpd="sng" w="38100">
                <a:solidFill>
                  <a:srgbClr val="2F581F"/>
                </a:solidFill>
                <a:prstDash val="dash"/>
                <a:miter lim="8000"/>
                <a:headEnd len="sm" w="sm" type="none"/>
                <a:tailEnd len="sm" w="sm" type="oval"/>
              </a:ln>
            </p:spPr>
          </p:cxnSp>
        </p:grpSp>
        <p:sp>
          <p:nvSpPr>
            <p:cNvPr id="766" name="Google Shape;766;p15"/>
            <p:cNvSpPr txBox="1"/>
            <p:nvPr/>
          </p:nvSpPr>
          <p:spPr>
            <a:xfrm>
              <a:off x="6918456" y="1326438"/>
              <a:ext cx="1133011" cy="47781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Experienced BA</a:t>
              </a:r>
              <a:endParaRPr/>
            </a:p>
          </p:txBody>
        </p:sp>
      </p:grpSp>
      <p:grpSp>
        <p:nvGrpSpPr>
          <p:cNvPr id="767" name="Google Shape;767;p15"/>
          <p:cNvGrpSpPr/>
          <p:nvPr/>
        </p:nvGrpSpPr>
        <p:grpSpPr>
          <a:xfrm>
            <a:off x="9550547" y="483191"/>
            <a:ext cx="1744613" cy="3806523"/>
            <a:chOff x="9550547" y="293617"/>
            <a:chExt cx="1744613" cy="3806523"/>
          </a:xfrm>
        </p:grpSpPr>
        <p:grpSp>
          <p:nvGrpSpPr>
            <p:cNvPr id="768" name="Google Shape;768;p15"/>
            <p:cNvGrpSpPr/>
            <p:nvPr/>
          </p:nvGrpSpPr>
          <p:grpSpPr>
            <a:xfrm>
              <a:off x="9550547" y="3259856"/>
              <a:ext cx="1744613" cy="840284"/>
              <a:chOff x="9728963" y="4029282"/>
              <a:chExt cx="1744613" cy="840284"/>
            </a:xfrm>
          </p:grpSpPr>
          <p:sp>
            <p:nvSpPr>
              <p:cNvPr id="769" name="Google Shape;769;p15"/>
              <p:cNvSpPr/>
              <p:nvPr/>
            </p:nvSpPr>
            <p:spPr>
              <a:xfrm>
                <a:off x="9728963" y="4029282"/>
                <a:ext cx="1744613" cy="585380"/>
              </a:xfrm>
              <a:prstGeom prst="ellipse">
                <a:avLst/>
              </a:prstGeom>
              <a:solidFill>
                <a:srgbClr val="427B2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70" name="Google Shape;770;p15"/>
              <p:cNvSpPr/>
              <p:nvPr/>
            </p:nvSpPr>
            <p:spPr>
              <a:xfrm>
                <a:off x="9728963" y="4321331"/>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2C521D"/>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71" name="Google Shape;771;p15"/>
            <p:cNvGrpSpPr/>
            <p:nvPr/>
          </p:nvGrpSpPr>
          <p:grpSpPr>
            <a:xfrm>
              <a:off x="9550547" y="2796441"/>
              <a:ext cx="1744613" cy="840284"/>
              <a:chOff x="9728963" y="3565868"/>
              <a:chExt cx="1744613" cy="840284"/>
            </a:xfrm>
          </p:grpSpPr>
          <p:sp>
            <p:nvSpPr>
              <p:cNvPr id="772" name="Google Shape;772;p15"/>
              <p:cNvSpPr/>
              <p:nvPr/>
            </p:nvSpPr>
            <p:spPr>
              <a:xfrm>
                <a:off x="9728963" y="3565868"/>
                <a:ext cx="1744613" cy="585380"/>
              </a:xfrm>
              <a:prstGeom prst="ellipse">
                <a:avLst/>
              </a:prstGeom>
              <a:solidFill>
                <a:srgbClr val="427B2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73" name="Google Shape;773;p15"/>
              <p:cNvSpPr/>
              <p:nvPr/>
            </p:nvSpPr>
            <p:spPr>
              <a:xfrm>
                <a:off x="9728963" y="3857917"/>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2C521D"/>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74" name="Google Shape;774;p15"/>
            <p:cNvGrpSpPr/>
            <p:nvPr/>
          </p:nvGrpSpPr>
          <p:grpSpPr>
            <a:xfrm>
              <a:off x="9550547" y="2329391"/>
              <a:ext cx="1744613" cy="840283"/>
              <a:chOff x="9728963" y="3098820"/>
              <a:chExt cx="1744613" cy="840283"/>
            </a:xfrm>
          </p:grpSpPr>
          <p:sp>
            <p:nvSpPr>
              <p:cNvPr id="775" name="Google Shape;775;p15"/>
              <p:cNvSpPr/>
              <p:nvPr/>
            </p:nvSpPr>
            <p:spPr>
              <a:xfrm>
                <a:off x="9728963" y="3098820"/>
                <a:ext cx="1744613" cy="585380"/>
              </a:xfrm>
              <a:prstGeom prst="ellipse">
                <a:avLst/>
              </a:prstGeom>
              <a:solidFill>
                <a:srgbClr val="427B2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76" name="Google Shape;776;p15"/>
              <p:cNvSpPr/>
              <p:nvPr/>
            </p:nvSpPr>
            <p:spPr>
              <a:xfrm>
                <a:off x="9728963" y="3390868"/>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2C521D"/>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77" name="Google Shape;777;p15"/>
            <p:cNvGrpSpPr/>
            <p:nvPr/>
          </p:nvGrpSpPr>
          <p:grpSpPr>
            <a:xfrm>
              <a:off x="9550547" y="1819379"/>
              <a:ext cx="1744613" cy="840284"/>
              <a:chOff x="9728963" y="2588805"/>
              <a:chExt cx="1744613" cy="840284"/>
            </a:xfrm>
          </p:grpSpPr>
          <p:sp>
            <p:nvSpPr>
              <p:cNvPr id="778" name="Google Shape;778;p15"/>
              <p:cNvSpPr/>
              <p:nvPr/>
            </p:nvSpPr>
            <p:spPr>
              <a:xfrm>
                <a:off x="9728963" y="2588805"/>
                <a:ext cx="1744613" cy="585380"/>
              </a:xfrm>
              <a:prstGeom prst="ellipse">
                <a:avLst/>
              </a:prstGeom>
              <a:solidFill>
                <a:srgbClr val="427B2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rgbClr val="FFFFFF"/>
                  </a:solidFill>
                  <a:latin typeface="Calibri"/>
                  <a:ea typeface="Calibri"/>
                  <a:cs typeface="Calibri"/>
                  <a:sym typeface="Calibri"/>
                </a:endParaRPr>
              </a:p>
            </p:txBody>
          </p:sp>
          <p:sp>
            <p:nvSpPr>
              <p:cNvPr id="779" name="Google Shape;779;p15"/>
              <p:cNvSpPr/>
              <p:nvPr/>
            </p:nvSpPr>
            <p:spPr>
              <a:xfrm>
                <a:off x="9728963" y="2880854"/>
                <a:ext cx="1744613" cy="548235"/>
              </a:xfrm>
              <a:custGeom>
                <a:rect b="b" l="l" r="r" t="t"/>
                <a:pathLst>
                  <a:path extrusionOk="0" h="120000" w="12000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rgbClr val="2C521D"/>
              </a:solidFill>
              <a:ln>
                <a:noFill/>
              </a:ln>
              <a:effectLst>
                <a:outerShdw rotWithShape="0" algn="t" dir="5400000" dist="38100">
                  <a:srgbClr val="000000">
                    <a:alpha val="9019"/>
                  </a:srgbClr>
                </a:outerShdw>
              </a:effectLst>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333">
                  <a:solidFill>
                    <a:srgbClr val="FFFFFF"/>
                  </a:solidFill>
                  <a:latin typeface="Calibri"/>
                  <a:ea typeface="Calibri"/>
                  <a:cs typeface="Calibri"/>
                  <a:sym typeface="Calibri"/>
                </a:endParaRPr>
              </a:p>
            </p:txBody>
          </p:sp>
        </p:grpSp>
        <p:grpSp>
          <p:nvGrpSpPr>
            <p:cNvPr id="780" name="Google Shape;780;p15"/>
            <p:cNvGrpSpPr/>
            <p:nvPr/>
          </p:nvGrpSpPr>
          <p:grpSpPr>
            <a:xfrm>
              <a:off x="9836544" y="293617"/>
              <a:ext cx="1171555" cy="1725413"/>
              <a:chOff x="10014961" y="1063046"/>
              <a:chExt cx="1171555" cy="1725413"/>
            </a:xfrm>
          </p:grpSpPr>
          <p:grpSp>
            <p:nvGrpSpPr>
              <p:cNvPr id="781" name="Google Shape;781;p15"/>
              <p:cNvGrpSpPr/>
              <p:nvPr/>
            </p:nvGrpSpPr>
            <p:grpSpPr>
              <a:xfrm>
                <a:off x="10014961" y="1063046"/>
                <a:ext cx="1171555" cy="1320707"/>
                <a:chOff x="2865316" y="1820082"/>
                <a:chExt cx="773113" cy="871538"/>
              </a:xfrm>
            </p:grpSpPr>
            <p:sp>
              <p:nvSpPr>
                <p:cNvPr id="782" name="Google Shape;782;p15"/>
                <p:cNvSpPr/>
                <p:nvPr/>
              </p:nvSpPr>
              <p:spPr>
                <a:xfrm>
                  <a:off x="2865316" y="1820082"/>
                  <a:ext cx="773113" cy="871538"/>
                </a:xfrm>
                <a:custGeom>
                  <a:rect b="b" l="l" r="r" t="t"/>
                  <a:pathLst>
                    <a:path extrusionOk="0" h="120000" w="12000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rgbClr val="2C521D"/>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3" name="Google Shape;783;p15"/>
                <p:cNvSpPr/>
                <p:nvPr/>
              </p:nvSpPr>
              <p:spPr>
                <a:xfrm>
                  <a:off x="2955148" y="1887674"/>
                  <a:ext cx="593452" cy="593452"/>
                </a:xfrm>
                <a:prstGeom prst="ellipse">
                  <a:avLst/>
                </a:prstGeom>
                <a:solidFill>
                  <a:schemeClr val="lt1"/>
                </a:solidFill>
                <a:ln>
                  <a:noFill/>
                </a:ln>
              </p:spPr>
              <p:txBody>
                <a:bodyPr anchorCtr="0" anchor="ctr" bIns="30450" lIns="60925" spcFirstLastPara="1" rIns="60925" wrap="square" tIns="3045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cxnSp>
            <p:nvCxnSpPr>
              <p:cNvPr id="784" name="Google Shape;784;p15"/>
              <p:cNvCxnSpPr/>
              <p:nvPr/>
            </p:nvCxnSpPr>
            <p:spPr>
              <a:xfrm>
                <a:off x="10600739" y="2375138"/>
                <a:ext cx="0" cy="413321"/>
              </a:xfrm>
              <a:prstGeom prst="straightConnector1">
                <a:avLst/>
              </a:prstGeom>
              <a:noFill/>
              <a:ln cap="flat" cmpd="sng" w="38100">
                <a:solidFill>
                  <a:srgbClr val="18454B"/>
                </a:solidFill>
                <a:prstDash val="dash"/>
                <a:miter lim="8000"/>
                <a:headEnd len="sm" w="sm" type="none"/>
                <a:tailEnd len="sm" w="sm" type="oval"/>
              </a:ln>
            </p:spPr>
          </p:cxnSp>
        </p:grpSp>
        <p:sp>
          <p:nvSpPr>
            <p:cNvPr id="785" name="Google Shape;785;p15"/>
            <p:cNvSpPr txBox="1"/>
            <p:nvPr/>
          </p:nvSpPr>
          <p:spPr>
            <a:xfrm>
              <a:off x="9915592" y="414394"/>
              <a:ext cx="1092511" cy="47781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Senior</a:t>
              </a:r>
              <a:endParaRPr/>
            </a:p>
            <a:p>
              <a:pPr indent="0" lvl="0" marL="0" marR="0" rtl="0" algn="ctr">
                <a:lnSpc>
                  <a:spcPct val="90000"/>
                </a:lnSpc>
                <a:spcBef>
                  <a:spcPts val="0"/>
                </a:spcBef>
                <a:spcAft>
                  <a:spcPts val="0"/>
                </a:spcAft>
                <a:buNone/>
              </a:pPr>
              <a:r>
                <a:rPr b="1" lang="en-US" sz="1400">
                  <a:solidFill>
                    <a:srgbClr val="0C0C0C"/>
                  </a:solidFill>
                  <a:latin typeface="Calibri"/>
                  <a:ea typeface="Calibri"/>
                  <a:cs typeface="Calibri"/>
                  <a:sym typeface="Calibri"/>
                </a:rPr>
                <a:t>BA/ Lead/ GĐ sản phẩm</a:t>
              </a:r>
              <a:endParaRPr/>
            </a:p>
          </p:txBody>
        </p:sp>
      </p:grpSp>
      <p:grpSp>
        <p:nvGrpSpPr>
          <p:cNvPr id="786" name="Google Shape;786;p15"/>
          <p:cNvGrpSpPr/>
          <p:nvPr/>
        </p:nvGrpSpPr>
        <p:grpSpPr>
          <a:xfrm>
            <a:off x="664557" y="4453242"/>
            <a:ext cx="10862883" cy="1613240"/>
            <a:chOff x="4777" y="0"/>
            <a:chExt cx="10862883" cy="1613240"/>
          </a:xfrm>
        </p:grpSpPr>
        <p:sp>
          <p:nvSpPr>
            <p:cNvPr id="787" name="Google Shape;787;p15"/>
            <p:cNvSpPr/>
            <p:nvPr/>
          </p:nvSpPr>
          <p:spPr>
            <a:xfrm>
              <a:off x="4777" y="7309"/>
              <a:ext cx="2089015" cy="1605931"/>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txBox="1"/>
            <p:nvPr/>
          </p:nvSpPr>
          <p:spPr>
            <a:xfrm>
              <a:off x="51813" y="54345"/>
              <a:ext cx="1994943" cy="1511859"/>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None/>
              </a:pPr>
              <a:r>
                <a:rPr b="1" lang="en-US" sz="1600" u="sng">
                  <a:solidFill>
                    <a:schemeClr val="dk1"/>
                  </a:solidFill>
                  <a:latin typeface="Calibri"/>
                  <a:ea typeface="Calibri"/>
                  <a:cs typeface="Calibri"/>
                  <a:sym typeface="Calibri"/>
                </a:rPr>
                <a:t>&lt; 1 năm (8-12 triệu)</a:t>
              </a:r>
              <a:endParaRPr b="1" sz="1600" u="sng">
                <a:solidFill>
                  <a:schemeClr val="dk1"/>
                </a:solidFill>
                <a:latin typeface="Calibri"/>
                <a:ea typeface="Calibri"/>
                <a:cs typeface="Calibri"/>
                <a:sym typeface="Calibri"/>
              </a:endParaRPr>
            </a:p>
            <a:p>
              <a:pPr indent="-114300" lvl="1" marL="114300" marR="0" rtl="0" algn="l">
                <a:lnSpc>
                  <a:spcPct val="9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Ghi chép, viết tài liệu</a:t>
              </a:r>
              <a:endParaRPr b="0" i="0" sz="1400" u="none" cap="none" strike="noStrike">
                <a:solidFill>
                  <a:schemeClr val="dk1"/>
                </a:solidFill>
                <a:latin typeface="Calibri"/>
                <a:ea typeface="Calibri"/>
                <a:cs typeface="Calibri"/>
                <a:sym typeface="Calibri"/>
              </a:endParaRPr>
            </a:p>
          </p:txBody>
        </p:sp>
        <p:sp>
          <p:nvSpPr>
            <p:cNvPr id="789" name="Google Shape;789;p15"/>
            <p:cNvSpPr/>
            <p:nvPr/>
          </p:nvSpPr>
          <p:spPr>
            <a:xfrm rot="-4296">
              <a:off x="2302695" y="549394"/>
              <a:ext cx="442871" cy="51807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txBox="1"/>
            <p:nvPr/>
          </p:nvSpPr>
          <p:spPr>
            <a:xfrm rot="-4296">
              <a:off x="2302695" y="653092"/>
              <a:ext cx="310010" cy="3108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200">
                <a:solidFill>
                  <a:schemeClr val="lt1"/>
                </a:solidFill>
                <a:latin typeface="Calibri"/>
                <a:ea typeface="Calibri"/>
                <a:cs typeface="Calibri"/>
                <a:sym typeface="Calibri"/>
              </a:endParaRPr>
            </a:p>
          </p:txBody>
        </p:sp>
        <p:sp>
          <p:nvSpPr>
            <p:cNvPr id="791" name="Google Shape;791;p15"/>
            <p:cNvSpPr/>
            <p:nvPr/>
          </p:nvSpPr>
          <p:spPr>
            <a:xfrm>
              <a:off x="2929400" y="3654"/>
              <a:ext cx="2089015" cy="1605931"/>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txBox="1"/>
            <p:nvPr/>
          </p:nvSpPr>
          <p:spPr>
            <a:xfrm>
              <a:off x="2976436" y="50690"/>
              <a:ext cx="1994943" cy="1511859"/>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None/>
              </a:pPr>
              <a:r>
                <a:rPr b="1" lang="en-US" sz="1600" u="sng">
                  <a:solidFill>
                    <a:schemeClr val="dk1"/>
                  </a:solidFill>
                  <a:latin typeface="Calibri"/>
                  <a:ea typeface="Calibri"/>
                  <a:cs typeface="Calibri"/>
                  <a:sym typeface="Calibri"/>
                </a:rPr>
                <a:t>1-3 năm (12-18 triệu)</a:t>
              </a:r>
              <a:endParaRPr b="1" sz="1600" u="sng">
                <a:solidFill>
                  <a:schemeClr val="dk1"/>
                </a:solidFill>
                <a:latin typeface="Calibri"/>
                <a:ea typeface="Calibri"/>
                <a:cs typeface="Calibri"/>
                <a:sym typeface="Calibri"/>
              </a:endParaRPr>
            </a:p>
            <a:p>
              <a:pPr indent="-114300" lvl="1" marL="114300" marR="0" rtl="0" algn="l">
                <a:lnSpc>
                  <a:spcPct val="9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Chủ động khảo sát</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Phân tích thiết kế các chức năng đơn giản</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Trình bày, giới thiệu giải pháp</a:t>
              </a:r>
              <a:endParaRPr b="0" i="0" sz="1400" u="none" cap="none" strike="noStrike">
                <a:solidFill>
                  <a:schemeClr val="dk1"/>
                </a:solidFill>
                <a:latin typeface="Calibri"/>
                <a:ea typeface="Calibri"/>
                <a:cs typeface="Calibri"/>
                <a:sym typeface="Calibri"/>
              </a:endParaRPr>
            </a:p>
          </p:txBody>
        </p:sp>
        <p:sp>
          <p:nvSpPr>
            <p:cNvPr id="793" name="Google Shape;793;p15"/>
            <p:cNvSpPr/>
            <p:nvPr/>
          </p:nvSpPr>
          <p:spPr>
            <a:xfrm rot="-4296">
              <a:off x="5227317" y="545739"/>
              <a:ext cx="442871" cy="51807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txBox="1"/>
            <p:nvPr/>
          </p:nvSpPr>
          <p:spPr>
            <a:xfrm rot="-4296">
              <a:off x="5227317" y="649437"/>
              <a:ext cx="310010" cy="3108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200">
                <a:solidFill>
                  <a:schemeClr val="lt1"/>
                </a:solidFill>
                <a:latin typeface="Calibri"/>
                <a:ea typeface="Calibri"/>
                <a:cs typeface="Calibri"/>
                <a:sym typeface="Calibri"/>
              </a:endParaRPr>
            </a:p>
          </p:txBody>
        </p:sp>
        <p:sp>
          <p:nvSpPr>
            <p:cNvPr id="795" name="Google Shape;795;p15"/>
            <p:cNvSpPr/>
            <p:nvPr/>
          </p:nvSpPr>
          <p:spPr>
            <a:xfrm>
              <a:off x="5854022" y="0"/>
              <a:ext cx="2089015" cy="1605931"/>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txBox="1"/>
            <p:nvPr/>
          </p:nvSpPr>
          <p:spPr>
            <a:xfrm>
              <a:off x="5901058" y="47036"/>
              <a:ext cx="1994943" cy="1511859"/>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None/>
              </a:pPr>
              <a:r>
                <a:rPr b="1" lang="en-US" sz="1600" u="sng">
                  <a:solidFill>
                    <a:schemeClr val="dk1"/>
                  </a:solidFill>
                  <a:latin typeface="Calibri"/>
                  <a:ea typeface="Calibri"/>
                  <a:cs typeface="Calibri"/>
                  <a:sym typeface="Calibri"/>
                </a:rPr>
                <a:t>3-5 năm (15-25 triệu)</a:t>
              </a:r>
              <a:endParaRPr b="1" sz="1600" u="sng">
                <a:solidFill>
                  <a:schemeClr val="dk1"/>
                </a:solidFill>
                <a:latin typeface="Calibri"/>
                <a:ea typeface="Calibri"/>
                <a:cs typeface="Calibri"/>
                <a:sym typeface="Calibri"/>
              </a:endParaRPr>
            </a:p>
            <a:p>
              <a:pPr indent="-114300" lvl="1" marL="114300" marR="0" rtl="0" algn="l">
                <a:lnSpc>
                  <a:spcPct val="9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Phân tích thiết kế các chức năng phức tạp</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Đào tạo BA mới</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Viết quy trình</a:t>
              </a:r>
              <a:endParaRPr b="0" i="0" sz="1400" u="none" cap="none" strike="noStrike">
                <a:solidFill>
                  <a:schemeClr val="dk1"/>
                </a:solidFill>
                <a:latin typeface="Calibri"/>
                <a:ea typeface="Calibri"/>
                <a:cs typeface="Calibri"/>
                <a:sym typeface="Calibri"/>
              </a:endParaRPr>
            </a:p>
          </p:txBody>
        </p:sp>
        <p:sp>
          <p:nvSpPr>
            <p:cNvPr id="797" name="Google Shape;797;p15"/>
            <p:cNvSpPr/>
            <p:nvPr/>
          </p:nvSpPr>
          <p:spPr>
            <a:xfrm rot="4296">
              <a:off x="8151940" y="545770"/>
              <a:ext cx="442871" cy="518075"/>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txBox="1"/>
            <p:nvPr/>
          </p:nvSpPr>
          <p:spPr>
            <a:xfrm rot="4296">
              <a:off x="8151940" y="649302"/>
              <a:ext cx="310010" cy="31084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200">
                <a:solidFill>
                  <a:schemeClr val="lt1"/>
                </a:solidFill>
                <a:latin typeface="Calibri"/>
                <a:ea typeface="Calibri"/>
                <a:cs typeface="Calibri"/>
                <a:sym typeface="Calibri"/>
              </a:endParaRPr>
            </a:p>
          </p:txBody>
        </p:sp>
        <p:sp>
          <p:nvSpPr>
            <p:cNvPr id="799" name="Google Shape;799;p15"/>
            <p:cNvSpPr/>
            <p:nvPr/>
          </p:nvSpPr>
          <p:spPr>
            <a:xfrm>
              <a:off x="8778645" y="3654"/>
              <a:ext cx="2089015" cy="1605931"/>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txBox="1"/>
            <p:nvPr/>
          </p:nvSpPr>
          <p:spPr>
            <a:xfrm>
              <a:off x="8825681" y="50690"/>
              <a:ext cx="1994943" cy="1511859"/>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None/>
              </a:pPr>
              <a:r>
                <a:rPr b="1" lang="en-US" sz="1600" u="sng">
                  <a:solidFill>
                    <a:schemeClr val="dk1"/>
                  </a:solidFill>
                  <a:latin typeface="Calibri"/>
                  <a:ea typeface="Calibri"/>
                  <a:cs typeface="Calibri"/>
                  <a:sym typeface="Calibri"/>
                </a:rPr>
                <a:t>&gt; 5 năm (20-50 triệu)</a:t>
              </a:r>
              <a:endParaRPr b="1" sz="1600" u="sng">
                <a:solidFill>
                  <a:schemeClr val="dk1"/>
                </a:solidFill>
                <a:latin typeface="Calibri"/>
                <a:ea typeface="Calibri"/>
                <a:cs typeface="Calibri"/>
                <a:sym typeface="Calibri"/>
              </a:endParaRPr>
            </a:p>
            <a:p>
              <a:pPr indent="-114300" lvl="1" marL="114300" marR="0" rtl="0" algn="l">
                <a:lnSpc>
                  <a:spcPct val="90000"/>
                </a:lnSpc>
                <a:spcBef>
                  <a:spcPts val="56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Kiến trúc lại sản phẩm</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Định hướng sản phẩm</a:t>
              </a:r>
              <a:endParaRPr b="0" i="0" sz="1400" u="none" cap="none" strike="noStrike">
                <a:solidFill>
                  <a:schemeClr val="dk1"/>
                </a:solidFill>
                <a:latin typeface="Calibri"/>
                <a:ea typeface="Calibri"/>
                <a:cs typeface="Calibri"/>
                <a:sym typeface="Calibri"/>
              </a:endParaRPr>
            </a:p>
            <a:p>
              <a:pPr indent="-114300" lvl="1" marL="114300" marR="0" rtl="0" algn="l">
                <a:lnSpc>
                  <a:spcPct val="90000"/>
                </a:lnSpc>
                <a:spcBef>
                  <a:spcPts val="21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Đào tạo BA</a:t>
              </a:r>
              <a:endParaRPr b="0" i="0" sz="1400" u="none" cap="none" strike="noStrike">
                <a:solidFill>
                  <a:schemeClr val="dk1"/>
                </a:solidFill>
                <a:latin typeface="Calibri"/>
                <a:ea typeface="Calibri"/>
                <a:cs typeface="Calibri"/>
                <a:sym typeface="Calibri"/>
              </a:endParaRPr>
            </a:p>
          </p:txBody>
        </p:sp>
      </p:grpSp>
      <p:sp>
        <p:nvSpPr>
          <p:cNvPr id="801" name="Google Shape;801;p15"/>
          <p:cNvSpPr txBox="1"/>
          <p:nvPr>
            <p:ph type="title"/>
          </p:nvPr>
        </p:nvSpPr>
        <p:spPr>
          <a:xfrm>
            <a:off x="1137669" y="320407"/>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1.5 Lộ trình công danh</a:t>
            </a:r>
            <a:endParaRPr/>
          </a:p>
        </p:txBody>
      </p:sp>
      <p:sp>
        <p:nvSpPr>
          <p:cNvPr id="802" name="Google Shape;802;p1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6" name="Shape 2846"/>
        <p:cNvGrpSpPr/>
        <p:nvPr/>
      </p:nvGrpSpPr>
      <p:grpSpPr>
        <a:xfrm>
          <a:off x="0" y="0"/>
          <a:ext cx="0" cy="0"/>
          <a:chOff x="0" y="0"/>
          <a:chExt cx="0" cy="0"/>
        </a:xfrm>
      </p:grpSpPr>
      <p:sp>
        <p:nvSpPr>
          <p:cNvPr id="2847" name="Google Shape;2847;p15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4.7.1 Tài liệu đặc tả YC phần mềm (SRS)</a:t>
            </a:r>
            <a:endParaRPr/>
          </a:p>
        </p:txBody>
      </p:sp>
      <p:sp>
        <p:nvSpPr>
          <p:cNvPr id="2848" name="Google Shape;2848;p150"/>
          <p:cNvSpPr txBox="1"/>
          <p:nvPr>
            <p:ph idx="1" type="body"/>
          </p:nvPr>
        </p:nvSpPr>
        <p:spPr>
          <a:xfrm>
            <a:off x="3225115" y="1429123"/>
            <a:ext cx="8377880" cy="4824248"/>
          </a:xfrm>
          <a:prstGeom prst="rect">
            <a:avLst/>
          </a:prstGeom>
          <a:noFill/>
          <a:ln>
            <a:noFill/>
          </a:ln>
        </p:spPr>
        <p:txBody>
          <a:bodyPr anchorCtr="0" anchor="t" bIns="45700" lIns="0" spcFirstLastPara="1" rIns="0" wrap="square" tIns="45700">
            <a:noAutofit/>
          </a:bodyPr>
          <a:lstStyle/>
          <a:p>
            <a:pPr indent="-457188" lvl="0" marL="640064" rtl="0" algn="l">
              <a:lnSpc>
                <a:spcPct val="150000"/>
              </a:lnSpc>
              <a:spcBef>
                <a:spcPts val="0"/>
              </a:spcBef>
              <a:spcAft>
                <a:spcPts val="0"/>
              </a:spcAft>
              <a:buSzPts val="2200"/>
              <a:buChar char="❖"/>
            </a:pPr>
            <a:r>
              <a:rPr lang="en-US" sz="2200"/>
              <a:t>Yêu cầu phần mềm (yêu cầu hệ thống) là tài liệu có cấu trúc bao gồm các mô tả chi tiết về các chức năng của hệ thống</a:t>
            </a:r>
            <a:endParaRPr sz="2200"/>
          </a:p>
          <a:p>
            <a:pPr indent="-457188" lvl="0" marL="640064" rtl="0" algn="l">
              <a:lnSpc>
                <a:spcPct val="150000"/>
              </a:lnSpc>
              <a:spcBef>
                <a:spcPts val="1400"/>
              </a:spcBef>
              <a:spcAft>
                <a:spcPts val="0"/>
              </a:spcAft>
              <a:buSzPts val="2200"/>
              <a:buChar char="❖"/>
            </a:pPr>
            <a:r>
              <a:rPr b="1" lang="en-US" sz="2200"/>
              <a:t>VD: </a:t>
            </a:r>
            <a:endParaRPr/>
          </a:p>
          <a:p>
            <a:pPr indent="-344478" lvl="1" marL="966763" rtl="0" algn="l">
              <a:lnSpc>
                <a:spcPct val="150000"/>
              </a:lnSpc>
              <a:spcBef>
                <a:spcPts val="400"/>
              </a:spcBef>
              <a:spcAft>
                <a:spcPts val="0"/>
              </a:spcAft>
              <a:buSzPts val="2200"/>
              <a:buFont typeface="Arial"/>
              <a:buChar char="•"/>
            </a:pPr>
            <a:r>
              <a:rPr lang="en-US" sz="2200"/>
              <a:t>Người dùng có thể chat, thêm mới bạn, tạo và quản lý nhóm</a:t>
            </a:r>
            <a:endParaRPr sz="2200"/>
          </a:p>
          <a:p>
            <a:pPr indent="-344478" lvl="1" marL="966763" rtl="0" algn="l">
              <a:lnSpc>
                <a:spcPct val="150000"/>
              </a:lnSpc>
              <a:spcBef>
                <a:spcPts val="600"/>
              </a:spcBef>
              <a:spcAft>
                <a:spcPts val="0"/>
              </a:spcAft>
              <a:buSzPts val="2200"/>
              <a:buFont typeface="Arial"/>
              <a:buChar char="•"/>
            </a:pPr>
            <a:r>
              <a:rPr lang="en-US" sz="2200"/>
              <a:t>Hệ thống cần là ứng dụng Web, chạy được trên tất cả các hệ điều hành và hầu hết các trình duyệt phổ biến như firefox, cốc cốc, ….</a:t>
            </a:r>
            <a:endParaRPr/>
          </a:p>
          <a:p>
            <a:pPr indent="-344478" lvl="1" marL="966763" rtl="0" algn="l">
              <a:lnSpc>
                <a:spcPct val="150000"/>
              </a:lnSpc>
              <a:spcBef>
                <a:spcPts val="600"/>
              </a:spcBef>
              <a:spcAft>
                <a:spcPts val="0"/>
              </a:spcAft>
              <a:buSzPts val="2200"/>
              <a:buFont typeface="Arial"/>
              <a:buChar char="•"/>
            </a:pPr>
            <a:r>
              <a:rPr lang="en-US" sz="2200"/>
              <a:t>Ứng dụng web phải triển khai được tại các server tiêu chuẩn như GlassFish hoặc Tomcat</a:t>
            </a:r>
            <a:endParaRPr/>
          </a:p>
        </p:txBody>
      </p:sp>
      <p:pic>
        <p:nvPicPr>
          <p:cNvPr descr="A close up of a logo&#10;&#10;Description automatically generated" id="2849" name="Google Shape;2849;p150"/>
          <p:cNvPicPr preferRelativeResize="0"/>
          <p:nvPr/>
        </p:nvPicPr>
        <p:blipFill rotWithShape="1">
          <a:blip r:embed="rId3">
            <a:alphaModFix/>
          </a:blip>
          <a:srcRect b="0" l="0" r="0" t="0"/>
          <a:stretch/>
        </p:blipFill>
        <p:spPr>
          <a:xfrm>
            <a:off x="1209302" y="1656512"/>
            <a:ext cx="2015813" cy="2184735"/>
          </a:xfrm>
          <a:prstGeom prst="rect">
            <a:avLst/>
          </a:prstGeom>
          <a:noFill/>
          <a:ln>
            <a:noFill/>
          </a:ln>
        </p:spPr>
      </p:pic>
      <p:sp>
        <p:nvSpPr>
          <p:cNvPr id="2850" name="Google Shape;2850;p15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7" name="Shape 2857"/>
        <p:cNvGrpSpPr/>
        <p:nvPr/>
      </p:nvGrpSpPr>
      <p:grpSpPr>
        <a:xfrm>
          <a:off x="0" y="0"/>
          <a:ext cx="0" cy="0"/>
          <a:chOff x="0" y="0"/>
          <a:chExt cx="0" cy="0"/>
        </a:xfrm>
      </p:grpSpPr>
      <p:sp>
        <p:nvSpPr>
          <p:cNvPr id="2858" name="Google Shape;2858;p15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4.7.2 Yêu cầu chức năng</a:t>
            </a:r>
            <a:endParaRPr/>
          </a:p>
        </p:txBody>
      </p:sp>
      <p:sp>
        <p:nvSpPr>
          <p:cNvPr id="2859" name="Google Shape;2859;p151"/>
          <p:cNvSpPr txBox="1"/>
          <p:nvPr>
            <p:ph idx="1" type="body"/>
          </p:nvPr>
        </p:nvSpPr>
        <p:spPr>
          <a:xfrm>
            <a:off x="3972910" y="1683026"/>
            <a:ext cx="7182770" cy="4186068"/>
          </a:xfrm>
          <a:prstGeom prst="rect">
            <a:avLst/>
          </a:prstGeom>
          <a:noFill/>
          <a:ln>
            <a:noFill/>
          </a:ln>
        </p:spPr>
        <p:txBody>
          <a:bodyPr anchorCtr="0" anchor="t" bIns="45700" lIns="0" spcFirstLastPara="1" rIns="0" wrap="square" tIns="45700">
            <a:normAutofit fontScale="92500" lnSpcReduction="10000"/>
          </a:bodyPr>
          <a:lstStyle/>
          <a:p>
            <a:pPr indent="-457189" lvl="0" marL="640064" rtl="0" algn="l">
              <a:lnSpc>
                <a:spcPct val="150000"/>
              </a:lnSpc>
              <a:spcBef>
                <a:spcPts val="0"/>
              </a:spcBef>
              <a:spcAft>
                <a:spcPts val="0"/>
              </a:spcAft>
              <a:buSzPct val="100000"/>
              <a:buChar char="❖"/>
            </a:pPr>
            <a:r>
              <a:rPr lang="en-US"/>
              <a:t>Yêu cầu chức năng là sự mô tả của chức năng hoặc dịch vụ của phần mềm hay hệ thống; có thể nhìn thấy và trực tiếp sử dụng trên sản phẩm cuối</a:t>
            </a:r>
            <a:endParaRPr/>
          </a:p>
          <a:p>
            <a:pPr indent="-457189" lvl="0" marL="640064" rtl="0" algn="l">
              <a:lnSpc>
                <a:spcPct val="150000"/>
              </a:lnSpc>
              <a:spcBef>
                <a:spcPts val="1400"/>
              </a:spcBef>
              <a:spcAft>
                <a:spcPts val="0"/>
              </a:spcAft>
              <a:buSzPct val="100000"/>
              <a:buChar char="❖"/>
            </a:pPr>
            <a:r>
              <a:rPr lang="en-US"/>
              <a:t>VD: </a:t>
            </a:r>
            <a:endParaRPr/>
          </a:p>
          <a:p>
            <a:pPr indent="-344478" lvl="1" marL="966763" rtl="0" algn="l">
              <a:lnSpc>
                <a:spcPct val="150000"/>
              </a:lnSpc>
              <a:spcBef>
                <a:spcPts val="400"/>
              </a:spcBef>
              <a:spcAft>
                <a:spcPts val="0"/>
              </a:spcAft>
              <a:buSzPct val="100000"/>
              <a:buChar char="▪"/>
            </a:pPr>
            <a:r>
              <a:rPr lang="en-US"/>
              <a:t>Chức năng thêm/sửa/xóa thông tin khách hàng, hay in hóa đơn</a:t>
            </a:r>
            <a:endParaRPr/>
          </a:p>
          <a:p>
            <a:pPr indent="-292724" lvl="0" marL="640064" rtl="0" algn="l">
              <a:lnSpc>
                <a:spcPct val="90000"/>
              </a:lnSpc>
              <a:spcBef>
                <a:spcPts val="1600"/>
              </a:spcBef>
              <a:spcAft>
                <a:spcPts val="0"/>
              </a:spcAft>
              <a:buSzPct val="100000"/>
              <a:buNone/>
            </a:pPr>
            <a:r>
              <a:t/>
            </a:r>
            <a:endParaRPr/>
          </a:p>
        </p:txBody>
      </p:sp>
      <p:pic>
        <p:nvPicPr>
          <p:cNvPr descr="Kết quả hình ảnh cho Chức năng" id="2860" name="Google Shape;2860;p151"/>
          <p:cNvPicPr preferRelativeResize="0"/>
          <p:nvPr/>
        </p:nvPicPr>
        <p:blipFill rotWithShape="1">
          <a:blip r:embed="rId3">
            <a:alphaModFix/>
          </a:blip>
          <a:srcRect b="0" l="0" r="0" t="0"/>
          <a:stretch/>
        </p:blipFill>
        <p:spPr>
          <a:xfrm>
            <a:off x="779119" y="1683027"/>
            <a:ext cx="2487956" cy="2216162"/>
          </a:xfrm>
          <a:prstGeom prst="rect">
            <a:avLst/>
          </a:prstGeom>
          <a:noFill/>
          <a:ln>
            <a:noFill/>
          </a:ln>
        </p:spPr>
      </p:pic>
      <p:pic>
        <p:nvPicPr>
          <p:cNvPr id="2861" name="Google Shape;2861;p151"/>
          <p:cNvPicPr preferRelativeResize="0"/>
          <p:nvPr/>
        </p:nvPicPr>
        <p:blipFill rotWithShape="1">
          <a:blip r:embed="rId4">
            <a:alphaModFix/>
          </a:blip>
          <a:srcRect b="0" l="0" r="0" t="0"/>
          <a:stretch/>
        </p:blipFill>
        <p:spPr>
          <a:xfrm>
            <a:off x="2719287" y="4880227"/>
            <a:ext cx="1374186" cy="1181318"/>
          </a:xfrm>
          <a:prstGeom prst="rect">
            <a:avLst/>
          </a:prstGeom>
          <a:noFill/>
          <a:ln>
            <a:noFill/>
          </a:ln>
        </p:spPr>
      </p:pic>
      <p:pic>
        <p:nvPicPr>
          <p:cNvPr id="2862" name="Google Shape;2862;p151"/>
          <p:cNvPicPr preferRelativeResize="0"/>
          <p:nvPr/>
        </p:nvPicPr>
        <p:blipFill rotWithShape="1">
          <a:blip r:embed="rId5">
            <a:alphaModFix/>
          </a:blip>
          <a:srcRect b="0" l="0" r="0" t="0"/>
          <a:stretch/>
        </p:blipFill>
        <p:spPr>
          <a:xfrm>
            <a:off x="313497" y="3778512"/>
            <a:ext cx="2305878" cy="1743731"/>
          </a:xfrm>
          <a:prstGeom prst="rect">
            <a:avLst/>
          </a:prstGeom>
          <a:noFill/>
          <a:ln>
            <a:noFill/>
          </a:ln>
        </p:spPr>
      </p:pic>
      <p:sp>
        <p:nvSpPr>
          <p:cNvPr id="2863" name="Google Shape;2863;p15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7" name="Shape 2867"/>
        <p:cNvGrpSpPr/>
        <p:nvPr/>
      </p:nvGrpSpPr>
      <p:grpSpPr>
        <a:xfrm>
          <a:off x="0" y="0"/>
          <a:ext cx="0" cy="0"/>
          <a:chOff x="0" y="0"/>
          <a:chExt cx="0" cy="0"/>
        </a:xfrm>
      </p:grpSpPr>
      <p:pic>
        <p:nvPicPr>
          <p:cNvPr descr="A picture containing clock&#10;&#10;Description automatically generated" id="2868" name="Google Shape;2868;p152"/>
          <p:cNvPicPr preferRelativeResize="0"/>
          <p:nvPr/>
        </p:nvPicPr>
        <p:blipFill rotWithShape="1">
          <a:blip r:embed="rId3">
            <a:alphaModFix/>
          </a:blip>
          <a:srcRect b="0" l="0" r="0" t="0"/>
          <a:stretch/>
        </p:blipFill>
        <p:spPr>
          <a:xfrm>
            <a:off x="1183777" y="1717589"/>
            <a:ext cx="3614081" cy="3117124"/>
          </a:xfrm>
          <a:prstGeom prst="rect">
            <a:avLst/>
          </a:prstGeom>
          <a:noFill/>
          <a:ln>
            <a:noFill/>
          </a:ln>
        </p:spPr>
      </p:pic>
      <p:sp>
        <p:nvSpPr>
          <p:cNvPr id="2869" name="Google Shape;2869;p15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4.7.3 Yêu cầu phi chức năng</a:t>
            </a:r>
            <a:endParaRPr/>
          </a:p>
        </p:txBody>
      </p:sp>
      <p:sp>
        <p:nvSpPr>
          <p:cNvPr id="2870" name="Google Shape;2870;p152"/>
          <p:cNvSpPr txBox="1"/>
          <p:nvPr>
            <p:ph idx="1" type="body"/>
          </p:nvPr>
        </p:nvSpPr>
        <p:spPr>
          <a:xfrm>
            <a:off x="4485503" y="1556951"/>
            <a:ext cx="6670176" cy="4765021"/>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000"/>
              <a:buChar char="❖"/>
            </a:pPr>
            <a:r>
              <a:rPr lang="en-US" sz="2000"/>
              <a:t>Là tập hợp các ràng buộc giúp nâng cao chất lượng hệ thống phần mềm</a:t>
            </a:r>
            <a:endParaRPr sz="2000"/>
          </a:p>
          <a:p>
            <a:pPr indent="-457188" lvl="0" marL="640064" rtl="0" algn="l">
              <a:lnSpc>
                <a:spcPct val="150000"/>
              </a:lnSpc>
              <a:spcBef>
                <a:spcPts val="1400"/>
              </a:spcBef>
              <a:spcAft>
                <a:spcPts val="0"/>
              </a:spcAft>
              <a:buSzPts val="2000"/>
              <a:buChar char="❖"/>
            </a:pPr>
            <a:r>
              <a:rPr lang="en-US" sz="2000"/>
              <a:t>Gồm các yêu cầu mà yêu cầu chức năng không có</a:t>
            </a:r>
            <a:endParaRPr sz="2000"/>
          </a:p>
          <a:p>
            <a:pPr indent="-457188" lvl="0" marL="640064" rtl="0" algn="l">
              <a:lnSpc>
                <a:spcPct val="150000"/>
              </a:lnSpc>
              <a:spcBef>
                <a:spcPts val="1400"/>
              </a:spcBef>
              <a:spcAft>
                <a:spcPts val="0"/>
              </a:spcAft>
              <a:buSzPts val="2000"/>
              <a:buChar char="❖"/>
            </a:pPr>
            <a:r>
              <a:rPr lang="en-US" sz="2000"/>
              <a:t>Chỉ ra những tiêu chí để đánh giá hoạt động của hệ thống VD: </a:t>
            </a:r>
            <a:endParaRPr/>
          </a:p>
          <a:p>
            <a:pPr indent="-344478" lvl="1" marL="966763" rtl="0" algn="l">
              <a:lnSpc>
                <a:spcPct val="150000"/>
              </a:lnSpc>
              <a:spcBef>
                <a:spcPts val="400"/>
              </a:spcBef>
              <a:spcAft>
                <a:spcPts val="0"/>
              </a:spcAft>
              <a:buSzPts val="2000"/>
              <a:buFont typeface="Noto Sans Symbols"/>
              <a:buChar char="❑"/>
            </a:pPr>
            <a:r>
              <a:rPr lang="en-US" sz="2000"/>
              <a:t>Hệ thống phải hiển thị toàn bộ danh sách bạn chat sau 1s mở màn hình</a:t>
            </a:r>
            <a:endParaRPr sz="2000"/>
          </a:p>
        </p:txBody>
      </p:sp>
      <p:sp>
        <p:nvSpPr>
          <p:cNvPr id="2871" name="Google Shape;2871;p15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5" name="Shape 2875"/>
        <p:cNvGrpSpPr/>
        <p:nvPr/>
      </p:nvGrpSpPr>
      <p:grpSpPr>
        <a:xfrm>
          <a:off x="0" y="0"/>
          <a:ext cx="0" cy="0"/>
          <a:chOff x="0" y="0"/>
          <a:chExt cx="0" cy="0"/>
        </a:xfrm>
      </p:grpSpPr>
      <p:sp>
        <p:nvSpPr>
          <p:cNvPr id="2876" name="Google Shape;2876;p15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5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8" name="Google Shape;2878;p15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879" name="Google Shape;2879;p15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0" name="Google Shape;2880;p153"/>
          <p:cNvSpPr txBox="1"/>
          <p:nvPr>
            <p:ph type="title"/>
          </p:nvPr>
        </p:nvSpPr>
        <p:spPr>
          <a:xfrm>
            <a:off x="965201" y="643467"/>
            <a:ext cx="6255026" cy="5054008"/>
          </a:xfrm>
          <a:prstGeom prst="rect">
            <a:avLst/>
          </a:prstGeom>
          <a:noFill/>
          <a:ln>
            <a:noFill/>
          </a:ln>
        </p:spPr>
        <p:txBody>
          <a:bodyPr anchorCtr="0" anchor="ctr" bIns="45700" lIns="91425" spcFirstLastPara="1" rIns="91425" wrap="square" tIns="45700">
            <a:normAutofit/>
          </a:bodyPr>
          <a:lstStyle/>
          <a:p>
            <a:pPr indent="0" lvl="0" marL="0" rtl="0" algn="r">
              <a:lnSpc>
                <a:spcPct val="85000"/>
              </a:lnSpc>
              <a:spcBef>
                <a:spcPts val="0"/>
              </a:spcBef>
              <a:spcAft>
                <a:spcPts val="0"/>
              </a:spcAft>
              <a:buClr>
                <a:srgbClr val="262626"/>
              </a:buClr>
              <a:buSzPts val="8000"/>
              <a:buFont typeface="Calibri"/>
              <a:buNone/>
            </a:pPr>
            <a:r>
              <a:rPr lang="en-US">
                <a:latin typeface="Calibri"/>
                <a:ea typeface="Calibri"/>
                <a:cs typeface="Calibri"/>
                <a:sym typeface="Calibri"/>
              </a:rPr>
              <a:t>10. KỸ NĂNG QUẢN LÝ YÊU CẦU</a:t>
            </a:r>
            <a:endParaRPr/>
          </a:p>
        </p:txBody>
      </p:sp>
      <p:sp>
        <p:nvSpPr>
          <p:cNvPr id="2881" name="Google Shape;2881;p153"/>
          <p:cNvSpPr txBox="1"/>
          <p:nvPr>
            <p:ph idx="1" type="body"/>
          </p:nvPr>
        </p:nvSpPr>
        <p:spPr>
          <a:xfrm>
            <a:off x="7870995" y="643467"/>
            <a:ext cx="3341488" cy="50540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400"/>
              <a:buNone/>
            </a:pPr>
            <a:r>
              <a:rPr lang="en-US">
                <a:latin typeface="Calibri"/>
                <a:ea typeface="Calibri"/>
                <a:cs typeface="Calibri"/>
                <a:sym typeface="Calibri"/>
              </a:rPr>
              <a:t>QUY TRÌNH QUẢN LÝ YÊU CẦU</a:t>
            </a:r>
            <a:endParaRPr/>
          </a:p>
          <a:p>
            <a:pPr indent="0" lvl="0" marL="0" rtl="0" algn="l">
              <a:lnSpc>
                <a:spcPct val="90000"/>
              </a:lnSpc>
              <a:spcBef>
                <a:spcPts val="1400"/>
              </a:spcBef>
              <a:spcAft>
                <a:spcPts val="0"/>
              </a:spcAft>
              <a:buSzPts val="2400"/>
              <a:buNone/>
            </a:pPr>
            <a:r>
              <a:rPr lang="en-US">
                <a:latin typeface="Calibri"/>
                <a:ea typeface="Calibri"/>
                <a:cs typeface="Calibri"/>
                <a:sym typeface="Calibri"/>
              </a:rPr>
              <a:t>CÔNG CỤ QUẢN LÝ YÊU CẦU</a:t>
            </a:r>
            <a:endParaRPr/>
          </a:p>
        </p:txBody>
      </p:sp>
      <p:cxnSp>
        <p:nvCxnSpPr>
          <p:cNvPr id="2882" name="Google Shape;2882;p153"/>
          <p:cNvCxnSpPr/>
          <p:nvPr/>
        </p:nvCxnSpPr>
        <p:spPr>
          <a:xfrm>
            <a:off x="7534656" y="1391367"/>
            <a:ext cx="0" cy="3558208"/>
          </a:xfrm>
          <a:prstGeom prst="straightConnector1">
            <a:avLst/>
          </a:prstGeom>
          <a:noFill/>
          <a:ln cap="flat" cmpd="sng" w="12700">
            <a:solidFill>
              <a:schemeClr val="dk2"/>
            </a:solidFill>
            <a:prstDash val="solid"/>
            <a:round/>
            <a:headEnd len="sm" w="sm" type="none"/>
            <a:tailEnd len="sm" w="sm" type="none"/>
          </a:ln>
        </p:spPr>
      </p:cxnSp>
      <p:sp>
        <p:nvSpPr>
          <p:cNvPr id="2883" name="Google Shape;2883;p153"/>
          <p:cNvSpPr/>
          <p:nvPr/>
        </p:nvSpPr>
        <p:spPr>
          <a:xfrm>
            <a:off x="15" y="6340942"/>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5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53"/>
          <p:cNvSpPr txBox="1"/>
          <p:nvPr/>
        </p:nvSpPr>
        <p:spPr>
          <a:xfrm>
            <a:off x="1065227" y="5296940"/>
            <a:ext cx="10058400" cy="8211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600"/>
              <a:buFont typeface="Noto Sans Symbols"/>
              <a:buNone/>
            </a:pPr>
            <a:r>
              <a:t/>
            </a:r>
            <a:endParaRPr sz="2600" cap="none">
              <a:solidFill>
                <a:schemeClr val="dk2"/>
              </a:solidFill>
              <a:latin typeface="Calibri"/>
              <a:ea typeface="Calibri"/>
              <a:cs typeface="Calibri"/>
              <a:sym typeface="Calibri"/>
            </a:endParaRPr>
          </a:p>
        </p:txBody>
      </p:sp>
      <p:sp>
        <p:nvSpPr>
          <p:cNvPr id="2886" name="Google Shape;2886;p15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15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10.1 Quy trình quản lý yêu cầu</a:t>
            </a:r>
            <a:endParaRPr/>
          </a:p>
        </p:txBody>
      </p:sp>
      <p:grpSp>
        <p:nvGrpSpPr>
          <p:cNvPr id="2892" name="Google Shape;2892;p154"/>
          <p:cNvGrpSpPr/>
          <p:nvPr/>
        </p:nvGrpSpPr>
        <p:grpSpPr>
          <a:xfrm>
            <a:off x="1161792" y="1685607"/>
            <a:ext cx="9928740" cy="4180522"/>
            <a:chOff x="64829" y="2857"/>
            <a:chExt cx="9928740" cy="4180522"/>
          </a:xfrm>
        </p:grpSpPr>
        <p:sp>
          <p:nvSpPr>
            <p:cNvPr id="2893" name="Google Shape;2893;p154"/>
            <p:cNvSpPr/>
            <p:nvPr/>
          </p:nvSpPr>
          <p:spPr>
            <a:xfrm>
              <a:off x="64829"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54"/>
            <p:cNvSpPr txBox="1"/>
            <p:nvPr/>
          </p:nvSpPr>
          <p:spPr>
            <a:xfrm>
              <a:off x="110745"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Lập/ cập nhật danh sách/ nội dung từng yêu cầu</a:t>
              </a:r>
              <a:endParaRPr sz="1900">
                <a:solidFill>
                  <a:schemeClr val="lt1"/>
                </a:solidFill>
                <a:latin typeface="Calibri"/>
                <a:ea typeface="Calibri"/>
                <a:cs typeface="Calibri"/>
                <a:sym typeface="Calibri"/>
              </a:endParaRPr>
            </a:p>
          </p:txBody>
        </p:sp>
        <p:sp>
          <p:nvSpPr>
            <p:cNvPr id="2895" name="Google Shape;2895;p154"/>
            <p:cNvSpPr/>
            <p:nvPr/>
          </p:nvSpPr>
          <p:spPr>
            <a:xfrm>
              <a:off x="2907584" y="462715"/>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54"/>
            <p:cNvSpPr txBox="1"/>
            <p:nvPr/>
          </p:nvSpPr>
          <p:spPr>
            <a:xfrm>
              <a:off x="2907584" y="592311"/>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2897" name="Google Shape;2897;p154"/>
            <p:cNvSpPr/>
            <p:nvPr/>
          </p:nvSpPr>
          <p:spPr>
            <a:xfrm>
              <a:off x="3722786"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54"/>
            <p:cNvSpPr txBox="1"/>
            <p:nvPr/>
          </p:nvSpPr>
          <p:spPr>
            <a:xfrm>
              <a:off x="3768702"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Xác định quan hệ ràng buộc (Matrix tracibility)</a:t>
              </a:r>
              <a:endParaRPr sz="1900">
                <a:solidFill>
                  <a:schemeClr val="lt1"/>
                </a:solidFill>
                <a:latin typeface="Calibri"/>
                <a:ea typeface="Calibri"/>
                <a:cs typeface="Calibri"/>
                <a:sym typeface="Calibri"/>
              </a:endParaRPr>
            </a:p>
          </p:txBody>
        </p:sp>
        <p:sp>
          <p:nvSpPr>
            <p:cNvPr id="2899" name="Google Shape;2899;p154"/>
            <p:cNvSpPr/>
            <p:nvPr/>
          </p:nvSpPr>
          <p:spPr>
            <a:xfrm>
              <a:off x="6565542" y="462715"/>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54"/>
            <p:cNvSpPr txBox="1"/>
            <p:nvPr/>
          </p:nvSpPr>
          <p:spPr>
            <a:xfrm>
              <a:off x="6565542" y="592311"/>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2901" name="Google Shape;2901;p154"/>
            <p:cNvSpPr/>
            <p:nvPr/>
          </p:nvSpPr>
          <p:spPr>
            <a:xfrm>
              <a:off x="7380743"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54"/>
            <p:cNvSpPr txBox="1"/>
            <p:nvPr/>
          </p:nvSpPr>
          <p:spPr>
            <a:xfrm>
              <a:off x="7426659"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Theo dõi trạng thái hoàn thành</a:t>
              </a:r>
              <a:endParaRPr sz="1900">
                <a:solidFill>
                  <a:schemeClr val="lt1"/>
                </a:solidFill>
                <a:latin typeface="Calibri"/>
                <a:ea typeface="Calibri"/>
                <a:cs typeface="Calibri"/>
                <a:sym typeface="Calibri"/>
              </a:endParaRPr>
            </a:p>
          </p:txBody>
        </p:sp>
        <p:sp>
          <p:nvSpPr>
            <p:cNvPr id="2903" name="Google Shape;2903;p154"/>
            <p:cNvSpPr/>
            <p:nvPr/>
          </p:nvSpPr>
          <p:spPr>
            <a:xfrm rot="5400000">
              <a:off x="8410197" y="175345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54"/>
            <p:cNvSpPr txBox="1"/>
            <p:nvPr/>
          </p:nvSpPr>
          <p:spPr>
            <a:xfrm>
              <a:off x="8492763" y="1800481"/>
              <a:ext cx="388788" cy="38774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2905" name="Google Shape;2905;p154"/>
            <p:cNvSpPr/>
            <p:nvPr/>
          </p:nvSpPr>
          <p:spPr>
            <a:xfrm>
              <a:off x="7380743"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54"/>
            <p:cNvSpPr txBox="1"/>
            <p:nvPr/>
          </p:nvSpPr>
          <p:spPr>
            <a:xfrm>
              <a:off x="7426659" y="2661600"/>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Đánh giá mức độ ảnh hưởng</a:t>
              </a:r>
              <a:endParaRPr sz="1900">
                <a:solidFill>
                  <a:schemeClr val="lt1"/>
                </a:solidFill>
                <a:latin typeface="Calibri"/>
                <a:ea typeface="Calibri"/>
                <a:cs typeface="Calibri"/>
                <a:sym typeface="Calibri"/>
              </a:endParaRPr>
            </a:p>
          </p:txBody>
        </p:sp>
        <p:sp>
          <p:nvSpPr>
            <p:cNvPr id="2907" name="Google Shape;2907;p154"/>
            <p:cNvSpPr/>
            <p:nvPr/>
          </p:nvSpPr>
          <p:spPr>
            <a:xfrm rot="10800000">
              <a:off x="6596895"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54"/>
            <p:cNvSpPr txBox="1"/>
            <p:nvPr/>
          </p:nvSpPr>
          <p:spPr>
            <a:xfrm>
              <a:off x="6763071"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2909" name="Google Shape;2909;p154"/>
            <p:cNvSpPr/>
            <p:nvPr/>
          </p:nvSpPr>
          <p:spPr>
            <a:xfrm>
              <a:off x="3722786"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54"/>
            <p:cNvSpPr txBox="1"/>
            <p:nvPr/>
          </p:nvSpPr>
          <p:spPr>
            <a:xfrm>
              <a:off x="3768702" y="2661600"/>
              <a:ext cx="2520994" cy="1475863"/>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Đề xuất giải pháp</a:t>
              </a:r>
              <a:endParaRPr sz="1900">
                <a:solidFill>
                  <a:schemeClr val="lt1"/>
                </a:solidFill>
                <a:latin typeface="Calibri"/>
                <a:ea typeface="Calibri"/>
                <a:cs typeface="Calibri"/>
                <a:sym typeface="Calibri"/>
              </a:endParaRPr>
            </a:p>
            <a:p>
              <a:pPr indent="-114300" lvl="1" marL="114300" marR="0" rtl="0" algn="l">
                <a:lnSpc>
                  <a:spcPct val="90000"/>
                </a:lnSpc>
                <a:spcBef>
                  <a:spcPts val="66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Điều chỉnh yêu cầu</a:t>
              </a:r>
              <a:endParaRPr b="0" i="0" sz="1500" u="none" cap="none" strike="noStrike">
                <a:solidFill>
                  <a:schemeClr val="lt1"/>
                </a:solidFill>
                <a:latin typeface="Calibri"/>
                <a:ea typeface="Calibri"/>
                <a:cs typeface="Calibri"/>
                <a:sym typeface="Calibri"/>
              </a:endParaRPr>
            </a:p>
            <a:p>
              <a:pPr indent="-114300" lvl="1" marL="114300" marR="0" rtl="0" algn="l">
                <a:lnSpc>
                  <a:spcPct val="90000"/>
                </a:lnSpc>
                <a:spcBef>
                  <a:spcPts val="22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Bổ sung nguồn lực</a:t>
              </a:r>
              <a:endParaRPr b="0" i="0" sz="1500" u="none" cap="none" strike="noStrike">
                <a:solidFill>
                  <a:schemeClr val="lt1"/>
                </a:solidFill>
                <a:latin typeface="Calibri"/>
                <a:ea typeface="Calibri"/>
                <a:cs typeface="Calibri"/>
                <a:sym typeface="Calibri"/>
              </a:endParaRPr>
            </a:p>
            <a:p>
              <a:pPr indent="-114300" lvl="1" marL="114300" marR="0" rtl="0" algn="l">
                <a:lnSpc>
                  <a:spcPct val="90000"/>
                </a:lnSpc>
                <a:spcBef>
                  <a:spcPts val="22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Điều chỉnh hợp đồng/ thỏa thuận</a:t>
              </a:r>
              <a:endParaRPr b="0" i="0" sz="1500" u="none" cap="none" strike="noStrike">
                <a:solidFill>
                  <a:schemeClr val="lt1"/>
                </a:solidFill>
                <a:latin typeface="Calibri"/>
                <a:ea typeface="Calibri"/>
                <a:cs typeface="Calibri"/>
                <a:sym typeface="Calibri"/>
              </a:endParaRPr>
            </a:p>
          </p:txBody>
        </p:sp>
        <p:sp>
          <p:nvSpPr>
            <p:cNvPr id="2911" name="Google Shape;2911;p154"/>
            <p:cNvSpPr/>
            <p:nvPr/>
          </p:nvSpPr>
          <p:spPr>
            <a:xfrm rot="10800000">
              <a:off x="2938938"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54"/>
            <p:cNvSpPr txBox="1"/>
            <p:nvPr/>
          </p:nvSpPr>
          <p:spPr>
            <a:xfrm>
              <a:off x="3105114"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2913" name="Google Shape;2913;p154"/>
            <p:cNvSpPr/>
            <p:nvPr/>
          </p:nvSpPr>
          <p:spPr>
            <a:xfrm>
              <a:off x="64829"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54"/>
            <p:cNvSpPr txBox="1"/>
            <p:nvPr/>
          </p:nvSpPr>
          <p:spPr>
            <a:xfrm>
              <a:off x="110745" y="2661600"/>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Thực hiện giải pháp</a:t>
              </a:r>
              <a:endParaRPr sz="1900">
                <a:solidFill>
                  <a:schemeClr val="lt1"/>
                </a:solidFill>
                <a:latin typeface="Calibri"/>
                <a:ea typeface="Calibri"/>
                <a:cs typeface="Calibri"/>
                <a:sym typeface="Calibri"/>
              </a:endParaRPr>
            </a:p>
          </p:txBody>
        </p:sp>
      </p:grpSp>
      <p:sp>
        <p:nvSpPr>
          <p:cNvPr id="2915" name="Google Shape;2915;p154"/>
          <p:cNvSpPr txBox="1"/>
          <p:nvPr/>
        </p:nvSpPr>
        <p:spPr>
          <a:xfrm>
            <a:off x="10161848" y="3314204"/>
            <a:ext cx="18663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Nếu có thay đổi yêu cầu, thời gian, phạm vi</a:t>
            </a:r>
            <a:endParaRPr sz="1800">
              <a:solidFill>
                <a:schemeClr val="dk1"/>
              </a:solidFill>
              <a:latin typeface="Calibri"/>
              <a:ea typeface="Calibri"/>
              <a:cs typeface="Calibri"/>
              <a:sym typeface="Calibri"/>
            </a:endParaRPr>
          </a:p>
        </p:txBody>
      </p:sp>
      <p:grpSp>
        <p:nvGrpSpPr>
          <p:cNvPr id="2916" name="Google Shape;2916;p154"/>
          <p:cNvGrpSpPr/>
          <p:nvPr/>
        </p:nvGrpSpPr>
        <p:grpSpPr>
          <a:xfrm rot="5400000">
            <a:off x="2199018" y="3451879"/>
            <a:ext cx="553919" cy="647980"/>
            <a:chOff x="2938938" y="3075541"/>
            <a:chExt cx="553919" cy="647980"/>
          </a:xfrm>
        </p:grpSpPr>
        <p:sp>
          <p:nvSpPr>
            <p:cNvPr id="2917" name="Google Shape;2917;p154"/>
            <p:cNvSpPr/>
            <p:nvPr/>
          </p:nvSpPr>
          <p:spPr>
            <a:xfrm rot="10800000">
              <a:off x="2938938"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54"/>
            <p:cNvSpPr txBox="1"/>
            <p:nvPr/>
          </p:nvSpPr>
          <p:spPr>
            <a:xfrm>
              <a:off x="3105114"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chemeClr val="lt1"/>
                </a:solidFill>
                <a:latin typeface="Calibri"/>
                <a:ea typeface="Calibri"/>
                <a:cs typeface="Calibri"/>
                <a:sym typeface="Calibri"/>
              </a:endParaRPr>
            </a:p>
          </p:txBody>
        </p:sp>
      </p:grpSp>
      <p:sp>
        <p:nvSpPr>
          <p:cNvPr id="2919" name="Google Shape;2919;p15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3" name="Shape 2923"/>
        <p:cNvGrpSpPr/>
        <p:nvPr/>
      </p:nvGrpSpPr>
      <p:grpSpPr>
        <a:xfrm>
          <a:off x="0" y="0"/>
          <a:ext cx="0" cy="0"/>
          <a:chOff x="0" y="0"/>
          <a:chExt cx="0" cy="0"/>
        </a:xfrm>
      </p:grpSpPr>
      <p:sp>
        <p:nvSpPr>
          <p:cNvPr id="2924" name="Google Shape;2924;p155"/>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5" name="Google Shape;2925;p155"/>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55"/>
          <p:cNvSpPr txBox="1"/>
          <p:nvPr>
            <p:ph type="title"/>
          </p:nvPr>
        </p:nvSpPr>
        <p:spPr>
          <a:xfrm>
            <a:off x="492374"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10.2 Mục tiêu</a:t>
            </a:r>
            <a:endParaRPr/>
          </a:p>
        </p:txBody>
      </p:sp>
      <p:sp>
        <p:nvSpPr>
          <p:cNvPr id="2927" name="Google Shape;2927;p155"/>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55"/>
          <p:cNvSpPr txBox="1"/>
          <p:nvPr>
            <p:ph idx="1" type="body"/>
          </p:nvPr>
        </p:nvSpPr>
        <p:spPr>
          <a:xfrm>
            <a:off x="4742021" y="605896"/>
            <a:ext cx="6413663" cy="5646208"/>
          </a:xfrm>
          <a:prstGeom prst="rect">
            <a:avLst/>
          </a:prstGeom>
          <a:noFill/>
          <a:ln>
            <a:noFill/>
          </a:ln>
        </p:spPr>
        <p:txBody>
          <a:bodyPr anchorCtr="0" anchor="ctr" bIns="45700" lIns="0" spcFirstLastPara="1" rIns="0" wrap="square" tIns="45700">
            <a:normAutofit fontScale="92500" lnSpcReduction="20000"/>
          </a:bodyPr>
          <a:lstStyle/>
          <a:p>
            <a:pPr indent="-406389" lvl="0" marL="465127" rtl="0" algn="l">
              <a:lnSpc>
                <a:spcPct val="150000"/>
              </a:lnSpc>
              <a:spcBef>
                <a:spcPts val="0"/>
              </a:spcBef>
              <a:spcAft>
                <a:spcPts val="0"/>
              </a:spcAft>
              <a:buSzPct val="100000"/>
              <a:buChar char="❖"/>
            </a:pPr>
            <a:r>
              <a:rPr lang="en-US"/>
              <a:t>Tránh sai sót, thiếu yêu cầu</a:t>
            </a:r>
            <a:endParaRPr/>
          </a:p>
          <a:p>
            <a:pPr indent="-406389" lvl="0" marL="465127" rtl="0" algn="l">
              <a:lnSpc>
                <a:spcPct val="150000"/>
              </a:lnSpc>
              <a:spcBef>
                <a:spcPts val="1400"/>
              </a:spcBef>
              <a:spcAft>
                <a:spcPts val="0"/>
              </a:spcAft>
              <a:buSzPct val="100000"/>
              <a:buChar char="❖"/>
            </a:pPr>
            <a:r>
              <a:rPr lang="en-US"/>
              <a:t>Tránh các yêu cầu không đầy đủ thông tin</a:t>
            </a:r>
            <a:endParaRPr/>
          </a:p>
          <a:p>
            <a:pPr indent="-406389" lvl="0" marL="465127" rtl="0" algn="l">
              <a:lnSpc>
                <a:spcPct val="150000"/>
              </a:lnSpc>
              <a:spcBef>
                <a:spcPts val="1400"/>
              </a:spcBef>
              <a:spcAft>
                <a:spcPts val="0"/>
              </a:spcAft>
              <a:buSzPct val="100000"/>
              <a:buChar char="❖"/>
            </a:pPr>
            <a:r>
              <a:rPr lang="en-US"/>
              <a:t>Tránh các rủi ro truyền thông chưa đến đủ/đúng người cần biết kịp thời</a:t>
            </a:r>
            <a:endParaRPr/>
          </a:p>
          <a:p>
            <a:pPr indent="-406389" lvl="0" marL="465127" rtl="0" algn="l">
              <a:lnSpc>
                <a:spcPct val="150000"/>
              </a:lnSpc>
              <a:spcBef>
                <a:spcPts val="1400"/>
              </a:spcBef>
              <a:spcAft>
                <a:spcPts val="0"/>
              </a:spcAft>
              <a:buSzPct val="100000"/>
              <a:buChar char="❖"/>
            </a:pPr>
            <a:r>
              <a:rPr lang="en-US"/>
              <a:t>Tránh trùng lặp các yêu cầu</a:t>
            </a:r>
            <a:endParaRPr/>
          </a:p>
          <a:p>
            <a:pPr indent="-406389" lvl="0" marL="465127" rtl="0" algn="l">
              <a:lnSpc>
                <a:spcPct val="150000"/>
              </a:lnSpc>
              <a:spcBef>
                <a:spcPts val="1400"/>
              </a:spcBef>
              <a:spcAft>
                <a:spcPts val="0"/>
              </a:spcAft>
              <a:buSzPct val="100000"/>
              <a:buChar char="❖"/>
            </a:pPr>
            <a:r>
              <a:rPr lang="en-US"/>
              <a:t>Tránh việc không kiểm soát được khi có thay đổi:</a:t>
            </a:r>
            <a:endParaRPr/>
          </a:p>
          <a:p>
            <a:pPr indent="-406390" lvl="1" marL="757728" rtl="0" algn="l">
              <a:lnSpc>
                <a:spcPct val="150000"/>
              </a:lnSpc>
              <a:spcBef>
                <a:spcPts val="400"/>
              </a:spcBef>
              <a:spcAft>
                <a:spcPts val="0"/>
              </a:spcAft>
              <a:buSzPct val="100000"/>
              <a:buChar char="▪"/>
            </a:pPr>
            <a:r>
              <a:rPr lang="en-US"/>
              <a:t>Không được phê duyệt bởi các bên có liên quan</a:t>
            </a:r>
            <a:endParaRPr/>
          </a:p>
          <a:p>
            <a:pPr indent="-406390" lvl="1" marL="757728" rtl="0" algn="l">
              <a:lnSpc>
                <a:spcPct val="150000"/>
              </a:lnSpc>
              <a:spcBef>
                <a:spcPts val="600"/>
              </a:spcBef>
              <a:spcAft>
                <a:spcPts val="0"/>
              </a:spcAft>
              <a:buSzPct val="100000"/>
              <a:buChar char="▪"/>
            </a:pPr>
            <a:r>
              <a:rPr lang="en-US"/>
              <a:t>Các yêu cầu liên quan không được thay đổi theo</a:t>
            </a:r>
            <a:endParaRPr/>
          </a:p>
        </p:txBody>
      </p:sp>
      <p:sp>
        <p:nvSpPr>
          <p:cNvPr id="2929" name="Google Shape;2929;p15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15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10.3 Quản lý Yêu cầu thay đổi (CR)</a:t>
            </a:r>
            <a:endParaRPr/>
          </a:p>
        </p:txBody>
      </p:sp>
      <p:sp>
        <p:nvSpPr>
          <p:cNvPr id="2935" name="Google Shape;2935;p156"/>
          <p:cNvSpPr txBox="1"/>
          <p:nvPr/>
        </p:nvSpPr>
        <p:spPr>
          <a:xfrm>
            <a:off x="4507515" y="1600204"/>
            <a:ext cx="12192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Calibri"/>
                <a:ea typeface="Calibri"/>
                <a:cs typeface="Calibri"/>
                <a:sym typeface="Calibri"/>
              </a:rPr>
              <a:t>SM</a:t>
            </a:r>
            <a:endParaRPr/>
          </a:p>
        </p:txBody>
      </p:sp>
      <p:sp>
        <p:nvSpPr>
          <p:cNvPr id="2936" name="Google Shape;2936;p156"/>
          <p:cNvSpPr txBox="1"/>
          <p:nvPr/>
        </p:nvSpPr>
        <p:spPr>
          <a:xfrm>
            <a:off x="1764315" y="1600204"/>
            <a:ext cx="18288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Calibri"/>
                <a:ea typeface="Calibri"/>
                <a:cs typeface="Calibri"/>
                <a:sym typeface="Calibri"/>
              </a:rPr>
              <a:t>PO/ BA</a:t>
            </a:r>
            <a:endParaRPr/>
          </a:p>
        </p:txBody>
      </p:sp>
      <p:sp>
        <p:nvSpPr>
          <p:cNvPr id="2937" name="Google Shape;2937;p156"/>
          <p:cNvSpPr txBox="1"/>
          <p:nvPr/>
        </p:nvSpPr>
        <p:spPr>
          <a:xfrm>
            <a:off x="5650515" y="1600204"/>
            <a:ext cx="12192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Calibri"/>
                <a:ea typeface="Calibri"/>
                <a:cs typeface="Calibri"/>
                <a:sym typeface="Calibri"/>
              </a:rPr>
              <a:t>Team</a:t>
            </a:r>
            <a:endParaRPr/>
          </a:p>
        </p:txBody>
      </p:sp>
      <p:cxnSp>
        <p:nvCxnSpPr>
          <p:cNvPr id="2938" name="Google Shape;2938;p156"/>
          <p:cNvCxnSpPr/>
          <p:nvPr/>
        </p:nvCxnSpPr>
        <p:spPr>
          <a:xfrm rot="5400000">
            <a:off x="2031808" y="4075910"/>
            <a:ext cx="4953000" cy="1588"/>
          </a:xfrm>
          <a:prstGeom prst="straightConnector1">
            <a:avLst/>
          </a:prstGeom>
          <a:noFill/>
          <a:ln cap="flat" cmpd="sng" w="9525">
            <a:solidFill>
              <a:srgbClr val="4A7EBB"/>
            </a:solidFill>
            <a:prstDash val="dot"/>
            <a:round/>
            <a:headEnd len="med" w="med" type="none"/>
            <a:tailEnd len="med" w="med" type="none"/>
          </a:ln>
        </p:spPr>
      </p:cxnSp>
      <p:cxnSp>
        <p:nvCxnSpPr>
          <p:cNvPr id="2939" name="Google Shape;2939;p156"/>
          <p:cNvCxnSpPr/>
          <p:nvPr/>
        </p:nvCxnSpPr>
        <p:spPr>
          <a:xfrm rot="5400000">
            <a:off x="3174808" y="4015585"/>
            <a:ext cx="4953000" cy="1588"/>
          </a:xfrm>
          <a:prstGeom prst="straightConnector1">
            <a:avLst/>
          </a:prstGeom>
          <a:noFill/>
          <a:ln cap="flat" cmpd="sng" w="9525">
            <a:solidFill>
              <a:srgbClr val="4A7EBB"/>
            </a:solidFill>
            <a:prstDash val="dot"/>
            <a:round/>
            <a:headEnd len="med" w="med" type="none"/>
            <a:tailEnd len="med" w="med" type="none"/>
          </a:ln>
        </p:spPr>
      </p:cxnSp>
      <p:cxnSp>
        <p:nvCxnSpPr>
          <p:cNvPr id="2940" name="Google Shape;2940;p156"/>
          <p:cNvCxnSpPr/>
          <p:nvPr/>
        </p:nvCxnSpPr>
        <p:spPr>
          <a:xfrm flipH="1" rot="10800000">
            <a:off x="1840515" y="1965325"/>
            <a:ext cx="8305800" cy="15875"/>
          </a:xfrm>
          <a:prstGeom prst="straightConnector1">
            <a:avLst/>
          </a:prstGeom>
          <a:noFill/>
          <a:ln cap="flat" cmpd="sng" w="9525">
            <a:solidFill>
              <a:srgbClr val="4A7EBB"/>
            </a:solidFill>
            <a:prstDash val="dot"/>
            <a:round/>
            <a:headEnd len="med" w="med" type="none"/>
            <a:tailEnd len="med" w="med" type="none"/>
          </a:ln>
        </p:spPr>
      </p:cxnSp>
      <p:sp>
        <p:nvSpPr>
          <p:cNvPr id="2941" name="Google Shape;2941;p156"/>
          <p:cNvSpPr txBox="1"/>
          <p:nvPr/>
        </p:nvSpPr>
        <p:spPr>
          <a:xfrm>
            <a:off x="8698515" y="1600204"/>
            <a:ext cx="13716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00"/>
                </a:solidFill>
                <a:latin typeface="Calibri"/>
                <a:ea typeface="Calibri"/>
                <a:cs typeface="Calibri"/>
                <a:sym typeface="Calibri"/>
              </a:rPr>
              <a:t>Outputs</a:t>
            </a:r>
            <a:endParaRPr/>
          </a:p>
        </p:txBody>
      </p:sp>
      <p:cxnSp>
        <p:nvCxnSpPr>
          <p:cNvPr id="2942" name="Google Shape;2942;p156"/>
          <p:cNvCxnSpPr/>
          <p:nvPr/>
        </p:nvCxnSpPr>
        <p:spPr>
          <a:xfrm rot="5400000">
            <a:off x="4317808" y="4001298"/>
            <a:ext cx="4953000" cy="1588"/>
          </a:xfrm>
          <a:prstGeom prst="straightConnector1">
            <a:avLst/>
          </a:prstGeom>
          <a:noFill/>
          <a:ln cap="flat" cmpd="sng" w="9525">
            <a:solidFill>
              <a:srgbClr val="4A7EBB"/>
            </a:solidFill>
            <a:prstDash val="dot"/>
            <a:round/>
            <a:headEnd len="med" w="med" type="none"/>
            <a:tailEnd len="med" w="med" type="none"/>
          </a:ln>
        </p:spPr>
      </p:cxnSp>
      <p:sp>
        <p:nvSpPr>
          <p:cNvPr id="2943" name="Google Shape;2943;p156">
            <a:hlinkClick action="ppaction://hlinksldjump" r:id="rId3"/>
          </p:cNvPr>
          <p:cNvSpPr/>
          <p:nvPr/>
        </p:nvSpPr>
        <p:spPr>
          <a:xfrm>
            <a:off x="8469918" y="2667000"/>
            <a:ext cx="2041492" cy="914400"/>
          </a:xfrm>
          <a:prstGeom prst="foldedCorner">
            <a:avLst>
              <a:gd fmla="val 16667" name="adj"/>
            </a:avLst>
          </a:prstGeom>
          <a:solidFill>
            <a:srgbClr val="A5A5A5"/>
          </a:solidFill>
          <a:ln cap="flat" cmpd="sng" w="9525">
            <a:solidFill>
              <a:srgbClr val="D8D8D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u="sng">
                <a:solidFill>
                  <a:srgbClr val="000000"/>
                </a:solidFill>
                <a:latin typeface="Calibri"/>
                <a:ea typeface="Calibri"/>
                <a:cs typeface="Calibri"/>
                <a:sym typeface="Calibri"/>
                <a:hlinkClick r:id="rId4">
                  <a:extLst>
                    <a:ext uri="{A12FA001-AC4F-418D-AE19-62706E023703}">
                      <ahyp:hlinkClr val="tx"/>
                    </a:ext>
                  </a:extLst>
                </a:hlinkClick>
              </a:rPr>
              <a:t>Phiếu yêu cầu thay đổi</a:t>
            </a:r>
            <a:endParaRPr/>
          </a:p>
        </p:txBody>
      </p:sp>
      <p:sp>
        <p:nvSpPr>
          <p:cNvPr id="2944" name="Google Shape;2944;p156">
            <a:hlinkClick action="ppaction://hlinksldjump" r:id="rId5"/>
          </p:cNvPr>
          <p:cNvSpPr/>
          <p:nvPr/>
        </p:nvSpPr>
        <p:spPr>
          <a:xfrm>
            <a:off x="8469918" y="2133600"/>
            <a:ext cx="2041492" cy="381000"/>
          </a:xfrm>
          <a:prstGeom prst="foldedCorner">
            <a:avLst>
              <a:gd fmla="val 16667" name="adj"/>
            </a:avLst>
          </a:prstGeom>
          <a:solidFill>
            <a:srgbClr val="A5A5A5"/>
          </a:solidFill>
          <a:ln cap="flat" cmpd="sng" w="9525">
            <a:solidFill>
              <a:srgbClr val="D8D8D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u="sng">
                <a:solidFill>
                  <a:srgbClr val="000000"/>
                </a:solidFill>
                <a:latin typeface="Calibri"/>
                <a:ea typeface="Calibri"/>
                <a:cs typeface="Calibri"/>
                <a:sym typeface="Calibri"/>
                <a:hlinkClick r:id="rId6">
                  <a:extLst>
                    <a:ext uri="{A12FA001-AC4F-418D-AE19-62706E023703}">
                      <ahyp:hlinkClr val="tx"/>
                    </a:ext>
                  </a:extLst>
                </a:hlinkClick>
              </a:rPr>
              <a:t>Biên bản/ Email CR</a:t>
            </a:r>
            <a:endParaRPr/>
          </a:p>
        </p:txBody>
      </p:sp>
      <p:sp>
        <p:nvSpPr>
          <p:cNvPr id="2945" name="Google Shape;2945;p156">
            <a:hlinkClick action="ppaction://hlinksldjump" r:id="rId7"/>
          </p:cNvPr>
          <p:cNvSpPr/>
          <p:nvPr/>
        </p:nvSpPr>
        <p:spPr>
          <a:xfrm>
            <a:off x="8469918" y="4648200"/>
            <a:ext cx="2041492" cy="381000"/>
          </a:xfrm>
          <a:prstGeom prst="foldedCorner">
            <a:avLst>
              <a:gd fmla="val 16667" name="adj"/>
            </a:avLst>
          </a:prstGeom>
          <a:solidFill>
            <a:srgbClr val="A5A5A5"/>
          </a:solidFill>
          <a:ln cap="flat" cmpd="sng" w="9525">
            <a:solidFill>
              <a:srgbClr val="D8D8D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u="sng">
                <a:solidFill>
                  <a:srgbClr val="000000"/>
                </a:solidFill>
                <a:latin typeface="Calibri"/>
                <a:ea typeface="Calibri"/>
                <a:cs typeface="Calibri"/>
                <a:sym typeface="Calibri"/>
                <a:hlinkClick r:id="rId8">
                  <a:extLst>
                    <a:ext uri="{A12FA001-AC4F-418D-AE19-62706E023703}">
                      <ahyp:hlinkClr val="tx"/>
                    </a:ext>
                  </a:extLst>
                </a:hlinkClick>
              </a:rPr>
              <a:t>PMP, SRS, Design,...</a:t>
            </a:r>
            <a:endParaRPr/>
          </a:p>
        </p:txBody>
      </p:sp>
      <p:sp>
        <p:nvSpPr>
          <p:cNvPr id="2946" name="Google Shape;2946;p156"/>
          <p:cNvSpPr txBox="1"/>
          <p:nvPr/>
        </p:nvSpPr>
        <p:spPr>
          <a:xfrm>
            <a:off x="7022115" y="1600205"/>
            <a:ext cx="12954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000000"/>
                </a:solidFill>
                <a:latin typeface="Calibri"/>
                <a:ea typeface="Calibri"/>
                <a:cs typeface="Calibri"/>
                <a:sym typeface="Calibri"/>
              </a:rPr>
              <a:t>Customer</a:t>
            </a:r>
            <a:endParaRPr/>
          </a:p>
        </p:txBody>
      </p:sp>
      <p:cxnSp>
        <p:nvCxnSpPr>
          <p:cNvPr id="2947" name="Google Shape;2947;p156"/>
          <p:cNvCxnSpPr/>
          <p:nvPr/>
        </p:nvCxnSpPr>
        <p:spPr>
          <a:xfrm rot="5400000">
            <a:off x="5841015" y="3998917"/>
            <a:ext cx="4953000" cy="3175"/>
          </a:xfrm>
          <a:prstGeom prst="straightConnector1">
            <a:avLst/>
          </a:prstGeom>
          <a:noFill/>
          <a:ln cap="flat" cmpd="sng" w="9525">
            <a:solidFill>
              <a:srgbClr val="4A7EBB"/>
            </a:solidFill>
            <a:prstDash val="dot"/>
            <a:round/>
            <a:headEnd len="med" w="med" type="none"/>
            <a:tailEnd len="med" w="med" type="none"/>
          </a:ln>
        </p:spPr>
      </p:cxnSp>
      <p:cxnSp>
        <p:nvCxnSpPr>
          <p:cNvPr id="2948" name="Google Shape;2948;p156"/>
          <p:cNvCxnSpPr/>
          <p:nvPr/>
        </p:nvCxnSpPr>
        <p:spPr>
          <a:xfrm rot="5400000">
            <a:off x="2716753" y="3276543"/>
            <a:ext cx="152400" cy="3300"/>
          </a:xfrm>
          <a:prstGeom prst="bentConnector3">
            <a:avLst>
              <a:gd fmla="val 50000" name="adj1"/>
            </a:avLst>
          </a:prstGeom>
          <a:noFill/>
          <a:ln cap="flat" cmpd="sng" w="12700">
            <a:solidFill>
              <a:srgbClr val="0070C0"/>
            </a:solidFill>
            <a:prstDash val="solid"/>
            <a:round/>
            <a:headEnd len="sm" w="sm" type="none"/>
            <a:tailEnd len="med" w="med" type="stealth"/>
          </a:ln>
        </p:spPr>
      </p:cxnSp>
      <p:sp>
        <p:nvSpPr>
          <p:cNvPr id="2949" name="Google Shape;2949;p156"/>
          <p:cNvSpPr/>
          <p:nvPr/>
        </p:nvSpPr>
        <p:spPr>
          <a:xfrm>
            <a:off x="4736115" y="3352804"/>
            <a:ext cx="1219200" cy="454025"/>
          </a:xfrm>
          <a:prstGeom prst="snip1Rect">
            <a:avLst>
              <a:gd fmla="val 16667" name="adj"/>
            </a:avLst>
          </a:prstGeom>
          <a:solidFill>
            <a:srgbClr val="A9DB95"/>
          </a:solidFill>
          <a:ln cap="flat" cmpd="sng" w="9525">
            <a:solidFill>
              <a:srgbClr val="A9DB9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Review</a:t>
            </a:r>
            <a:endParaRPr b="1" sz="1200">
              <a:solidFill>
                <a:srgbClr val="000000"/>
              </a:solidFill>
              <a:latin typeface="Calibri"/>
              <a:ea typeface="Calibri"/>
              <a:cs typeface="Calibri"/>
              <a:sym typeface="Calibri"/>
            </a:endParaRPr>
          </a:p>
        </p:txBody>
      </p:sp>
      <p:sp>
        <p:nvSpPr>
          <p:cNvPr id="2950" name="Google Shape;2950;p156">
            <a:hlinkClick action="ppaction://hlinksldjump" r:id="rId9"/>
          </p:cNvPr>
          <p:cNvSpPr/>
          <p:nvPr/>
        </p:nvSpPr>
        <p:spPr>
          <a:xfrm>
            <a:off x="8469918" y="3886200"/>
            <a:ext cx="2041492" cy="457200"/>
          </a:xfrm>
          <a:prstGeom prst="foldedCorner">
            <a:avLst>
              <a:gd fmla="val 16667" name="adj"/>
            </a:avLst>
          </a:prstGeom>
          <a:solidFill>
            <a:srgbClr val="A5A5A5"/>
          </a:solidFill>
          <a:ln cap="flat" cmpd="sng" w="9525">
            <a:solidFill>
              <a:srgbClr val="D8D8D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u="sng">
                <a:solidFill>
                  <a:srgbClr val="000000"/>
                </a:solidFill>
                <a:latin typeface="Calibri"/>
                <a:ea typeface="Calibri"/>
                <a:cs typeface="Calibri"/>
                <a:sym typeface="Calibri"/>
                <a:hlinkClick r:id="rId10">
                  <a:extLst>
                    <a:ext uri="{A12FA001-AC4F-418D-AE19-62706E023703}">
                      <ahyp:hlinkClr val="tx"/>
                    </a:ext>
                  </a:extLst>
                </a:hlinkClick>
              </a:rPr>
              <a:t>Danh sách yêu cầu thay đổi</a:t>
            </a:r>
            <a:endParaRPr/>
          </a:p>
        </p:txBody>
      </p:sp>
      <p:sp>
        <p:nvSpPr>
          <p:cNvPr id="2951" name="Google Shape;2951;p156"/>
          <p:cNvSpPr/>
          <p:nvPr/>
        </p:nvSpPr>
        <p:spPr>
          <a:xfrm>
            <a:off x="1992915" y="2133600"/>
            <a:ext cx="1600200" cy="457200"/>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Tiếp nhận, làm rõ CR</a:t>
            </a:r>
            <a:endParaRPr/>
          </a:p>
        </p:txBody>
      </p:sp>
      <p:sp>
        <p:nvSpPr>
          <p:cNvPr id="2952" name="Google Shape;2952;p156"/>
          <p:cNvSpPr/>
          <p:nvPr/>
        </p:nvSpPr>
        <p:spPr>
          <a:xfrm>
            <a:off x="7174515" y="2133600"/>
            <a:ext cx="838200" cy="457200"/>
          </a:xfrm>
          <a:prstGeom prst="snip1Rect">
            <a:avLst>
              <a:gd fmla="val 16667" name="adj"/>
            </a:avLst>
          </a:prstGeom>
          <a:solidFill>
            <a:srgbClr val="A9DB95"/>
          </a:solidFill>
          <a:ln cap="flat" cmpd="sng" w="9525">
            <a:solidFill>
              <a:srgbClr val="A9DB9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Answer</a:t>
            </a:r>
            <a:endParaRPr b="1" sz="1200">
              <a:solidFill>
                <a:srgbClr val="000000"/>
              </a:solidFill>
              <a:latin typeface="Calibri"/>
              <a:ea typeface="Calibri"/>
              <a:cs typeface="Calibri"/>
              <a:sym typeface="Calibri"/>
            </a:endParaRPr>
          </a:p>
        </p:txBody>
      </p:sp>
      <p:sp>
        <p:nvSpPr>
          <p:cNvPr id="2953" name="Google Shape;2953;p156"/>
          <p:cNvSpPr/>
          <p:nvPr/>
        </p:nvSpPr>
        <p:spPr>
          <a:xfrm>
            <a:off x="1992915" y="2743200"/>
            <a:ext cx="1600200" cy="457200"/>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Phân tích, đánh giá</a:t>
            </a:r>
            <a:endParaRPr/>
          </a:p>
        </p:txBody>
      </p:sp>
      <p:cxnSp>
        <p:nvCxnSpPr>
          <p:cNvPr id="2954" name="Google Shape;2954;p156"/>
          <p:cNvCxnSpPr/>
          <p:nvPr/>
        </p:nvCxnSpPr>
        <p:spPr>
          <a:xfrm rot="5400000">
            <a:off x="2716753" y="2666943"/>
            <a:ext cx="152400" cy="3300"/>
          </a:xfrm>
          <a:prstGeom prst="bentConnector3">
            <a:avLst>
              <a:gd fmla="val 50000" name="adj1"/>
            </a:avLst>
          </a:prstGeom>
          <a:noFill/>
          <a:ln cap="flat" cmpd="sng" w="12700">
            <a:solidFill>
              <a:srgbClr val="0070C0"/>
            </a:solidFill>
            <a:prstDash val="solid"/>
            <a:round/>
            <a:headEnd len="sm" w="sm" type="none"/>
            <a:tailEnd len="med" w="med" type="stealth"/>
          </a:ln>
        </p:spPr>
      </p:cxnSp>
      <p:sp>
        <p:nvSpPr>
          <p:cNvPr id="2955" name="Google Shape;2955;p156"/>
          <p:cNvSpPr/>
          <p:nvPr/>
        </p:nvSpPr>
        <p:spPr>
          <a:xfrm>
            <a:off x="1992915" y="3352800"/>
            <a:ext cx="1600200" cy="457200"/>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Đề xuất giải pháp, ước lượng</a:t>
            </a:r>
            <a:endParaRPr/>
          </a:p>
        </p:txBody>
      </p:sp>
      <p:cxnSp>
        <p:nvCxnSpPr>
          <p:cNvPr id="2956" name="Google Shape;2956;p156"/>
          <p:cNvCxnSpPr/>
          <p:nvPr/>
        </p:nvCxnSpPr>
        <p:spPr>
          <a:xfrm>
            <a:off x="3593115" y="3581403"/>
            <a:ext cx="1143000" cy="1500"/>
          </a:xfrm>
          <a:prstGeom prst="bentConnector3">
            <a:avLst>
              <a:gd fmla="val 50000" name="adj1"/>
            </a:avLst>
          </a:prstGeom>
          <a:noFill/>
          <a:ln cap="flat" cmpd="sng" w="12700">
            <a:solidFill>
              <a:srgbClr val="0070C0"/>
            </a:solidFill>
            <a:prstDash val="solid"/>
            <a:round/>
            <a:headEnd len="med" w="med" type="stealth"/>
            <a:tailEnd len="med" w="med" type="stealth"/>
          </a:ln>
        </p:spPr>
      </p:cxnSp>
      <p:sp>
        <p:nvSpPr>
          <p:cNvPr id="2957" name="Google Shape;2957;p156"/>
          <p:cNvSpPr/>
          <p:nvPr/>
        </p:nvSpPr>
        <p:spPr>
          <a:xfrm>
            <a:off x="7098315" y="3352800"/>
            <a:ext cx="914400" cy="457200"/>
          </a:xfrm>
          <a:prstGeom prst="snip1Rect">
            <a:avLst>
              <a:gd fmla="val 16667" name="adj"/>
            </a:avLst>
          </a:prstGeom>
          <a:solidFill>
            <a:srgbClr val="A9DB95"/>
          </a:solidFill>
          <a:ln cap="flat" cmpd="sng" w="9525">
            <a:solidFill>
              <a:srgbClr val="A9DB9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Approve</a:t>
            </a:r>
            <a:endParaRPr b="1" sz="1200">
              <a:solidFill>
                <a:srgbClr val="000000"/>
              </a:solidFill>
              <a:latin typeface="Calibri"/>
              <a:ea typeface="Calibri"/>
              <a:cs typeface="Calibri"/>
              <a:sym typeface="Calibri"/>
            </a:endParaRPr>
          </a:p>
        </p:txBody>
      </p:sp>
      <p:cxnSp>
        <p:nvCxnSpPr>
          <p:cNvPr id="2958" name="Google Shape;2958;p156"/>
          <p:cNvCxnSpPr/>
          <p:nvPr/>
        </p:nvCxnSpPr>
        <p:spPr>
          <a:xfrm rot="5400000">
            <a:off x="2679508" y="4571210"/>
            <a:ext cx="304800" cy="1588"/>
          </a:xfrm>
          <a:prstGeom prst="straightConnector1">
            <a:avLst/>
          </a:prstGeom>
          <a:noFill/>
          <a:ln cap="flat" cmpd="sng" w="12700">
            <a:solidFill>
              <a:schemeClr val="accent1"/>
            </a:solidFill>
            <a:prstDash val="solid"/>
            <a:round/>
            <a:headEnd len="sm" w="sm" type="none"/>
            <a:tailEnd len="med" w="med" type="stealth"/>
          </a:ln>
        </p:spPr>
      </p:cxnSp>
      <p:sp>
        <p:nvSpPr>
          <p:cNvPr id="2959" name="Google Shape;2959;p156"/>
          <p:cNvSpPr/>
          <p:nvPr/>
        </p:nvSpPr>
        <p:spPr>
          <a:xfrm>
            <a:off x="4659917" y="5410200"/>
            <a:ext cx="917927" cy="381000"/>
          </a:xfrm>
          <a:prstGeom prst="snip1Rect">
            <a:avLst>
              <a:gd fmla="val 16667" name="adj"/>
            </a:avLst>
          </a:prstGeom>
          <a:solidFill>
            <a:srgbClr val="8DD1D9"/>
          </a:solidFill>
          <a:ln cap="flat" cmpd="sng" w="9525">
            <a:solidFill>
              <a:srgbClr val="A9DB9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Baseline</a:t>
            </a:r>
            <a:endParaRPr b="1" sz="1200">
              <a:solidFill>
                <a:srgbClr val="000000"/>
              </a:solidFill>
              <a:latin typeface="Calibri"/>
              <a:ea typeface="Calibri"/>
              <a:cs typeface="Calibri"/>
              <a:sym typeface="Calibri"/>
            </a:endParaRPr>
          </a:p>
        </p:txBody>
      </p:sp>
      <p:cxnSp>
        <p:nvCxnSpPr>
          <p:cNvPr id="2960" name="Google Shape;2960;p156"/>
          <p:cNvCxnSpPr/>
          <p:nvPr/>
        </p:nvCxnSpPr>
        <p:spPr>
          <a:xfrm>
            <a:off x="3593115" y="2362203"/>
            <a:ext cx="3581400" cy="1500"/>
          </a:xfrm>
          <a:prstGeom prst="bentConnector3">
            <a:avLst>
              <a:gd fmla="val 50000" name="adj1"/>
            </a:avLst>
          </a:prstGeom>
          <a:noFill/>
          <a:ln cap="flat" cmpd="sng" w="12700">
            <a:solidFill>
              <a:srgbClr val="0070C0"/>
            </a:solidFill>
            <a:prstDash val="solid"/>
            <a:round/>
            <a:headEnd len="med" w="med" type="stealth"/>
            <a:tailEnd len="med" w="med" type="stealth"/>
          </a:ln>
        </p:spPr>
      </p:cxnSp>
      <p:sp>
        <p:nvSpPr>
          <p:cNvPr id="2961" name="Google Shape;2961;p156"/>
          <p:cNvSpPr txBox="1"/>
          <p:nvPr/>
        </p:nvSpPr>
        <p:spPr>
          <a:xfrm rot="-5400000">
            <a:off x="867829" y="2744583"/>
            <a:ext cx="151515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00"/>
                </a:solidFill>
                <a:latin typeface="Calibri"/>
                <a:ea typeface="Calibri"/>
                <a:cs typeface="Calibri"/>
                <a:sym typeface="Calibri"/>
              </a:rPr>
              <a:t>Change request</a:t>
            </a:r>
            <a:endParaRPr/>
          </a:p>
        </p:txBody>
      </p:sp>
      <p:cxnSp>
        <p:nvCxnSpPr>
          <p:cNvPr id="2962" name="Google Shape;2962;p156"/>
          <p:cNvCxnSpPr/>
          <p:nvPr/>
        </p:nvCxnSpPr>
        <p:spPr>
          <a:xfrm>
            <a:off x="5955315" y="3581403"/>
            <a:ext cx="1143000" cy="1500"/>
          </a:xfrm>
          <a:prstGeom prst="bentConnector3">
            <a:avLst>
              <a:gd fmla="val 50000" name="adj1"/>
            </a:avLst>
          </a:prstGeom>
          <a:noFill/>
          <a:ln cap="flat" cmpd="sng" w="12700">
            <a:solidFill>
              <a:srgbClr val="0070C0"/>
            </a:solidFill>
            <a:prstDash val="solid"/>
            <a:round/>
            <a:headEnd len="med" w="med" type="stealth"/>
            <a:tailEnd len="med" w="med" type="stealth"/>
          </a:ln>
        </p:spPr>
      </p:cxnSp>
      <p:sp>
        <p:nvSpPr>
          <p:cNvPr id="2963" name="Google Shape;2963;p156"/>
          <p:cNvSpPr/>
          <p:nvPr/>
        </p:nvSpPr>
        <p:spPr>
          <a:xfrm>
            <a:off x="1992915" y="3962400"/>
            <a:ext cx="1600200" cy="457200"/>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Cập nhật CR &amp;</a:t>
            </a:r>
            <a:endParaRPr/>
          </a:p>
          <a:p>
            <a:pPr indent="0" lvl="0" marL="0" marR="0" rtl="0" algn="ctr">
              <a:spcBef>
                <a:spcPts val="0"/>
              </a:spcBef>
              <a:spcAft>
                <a:spcPts val="0"/>
              </a:spcAft>
              <a:buNone/>
            </a:pPr>
            <a:r>
              <a:rPr b="1" lang="en-US" sz="1200">
                <a:solidFill>
                  <a:srgbClr val="000000"/>
                </a:solidFill>
                <a:latin typeface="Calibri"/>
                <a:ea typeface="Calibri"/>
                <a:cs typeface="Calibri"/>
                <a:sym typeface="Calibri"/>
              </a:rPr>
              <a:t>quản lý</a:t>
            </a:r>
            <a:endParaRPr/>
          </a:p>
        </p:txBody>
      </p:sp>
      <p:sp>
        <p:nvSpPr>
          <p:cNvPr id="2964" name="Google Shape;2964;p156"/>
          <p:cNvSpPr/>
          <p:nvPr/>
        </p:nvSpPr>
        <p:spPr>
          <a:xfrm>
            <a:off x="1992915" y="4724400"/>
            <a:ext cx="4419600" cy="381000"/>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Cập nhật tài liệu liên quan (Kế hoạch, URD, SRS, Design,...)</a:t>
            </a:r>
            <a:endParaRPr/>
          </a:p>
        </p:txBody>
      </p:sp>
      <p:sp>
        <p:nvSpPr>
          <p:cNvPr id="2965" name="Google Shape;2965;p156"/>
          <p:cNvSpPr/>
          <p:nvPr/>
        </p:nvSpPr>
        <p:spPr>
          <a:xfrm>
            <a:off x="5724772" y="5613762"/>
            <a:ext cx="990600" cy="633047"/>
          </a:xfrm>
          <a:prstGeom prst="snip1Rect">
            <a:avLst>
              <a:gd fmla="val 16667" name="adj"/>
            </a:avLst>
          </a:prstGeom>
          <a:solidFill>
            <a:srgbClr val="CBE8BF"/>
          </a:solidFill>
          <a:ln cap="flat" cmpd="sng" w="9525">
            <a:solidFill>
              <a:srgbClr val="86A7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0000"/>
                </a:solidFill>
                <a:latin typeface="Calibri"/>
                <a:ea typeface="Calibri"/>
                <a:cs typeface="Calibri"/>
                <a:sym typeface="Calibri"/>
              </a:rPr>
              <a:t>Thực hiện CR &amp; quản lý</a:t>
            </a:r>
            <a:endParaRPr/>
          </a:p>
        </p:txBody>
      </p:sp>
      <p:cxnSp>
        <p:nvCxnSpPr>
          <p:cNvPr id="2966" name="Google Shape;2966;p156"/>
          <p:cNvCxnSpPr/>
          <p:nvPr/>
        </p:nvCxnSpPr>
        <p:spPr>
          <a:xfrm rot="5400000">
            <a:off x="2754165" y="3885451"/>
            <a:ext cx="152400" cy="1500"/>
          </a:xfrm>
          <a:prstGeom prst="bentConnector3">
            <a:avLst>
              <a:gd fmla="val 50000" name="adj1"/>
            </a:avLst>
          </a:prstGeom>
          <a:noFill/>
          <a:ln cap="flat" cmpd="sng" w="12700">
            <a:solidFill>
              <a:srgbClr val="0070C0"/>
            </a:solidFill>
            <a:prstDash val="solid"/>
            <a:round/>
            <a:headEnd len="sm" w="sm" type="none"/>
            <a:tailEnd len="med" w="med" type="stealth"/>
          </a:ln>
        </p:spPr>
      </p:cxnSp>
      <p:cxnSp>
        <p:nvCxnSpPr>
          <p:cNvPr id="2967" name="Google Shape;2967;p156"/>
          <p:cNvCxnSpPr/>
          <p:nvPr/>
        </p:nvCxnSpPr>
        <p:spPr>
          <a:xfrm rot="5400000">
            <a:off x="4889308" y="5257010"/>
            <a:ext cx="304800" cy="1588"/>
          </a:xfrm>
          <a:prstGeom prst="straightConnector1">
            <a:avLst/>
          </a:prstGeom>
          <a:noFill/>
          <a:ln cap="flat" cmpd="sng" w="12700">
            <a:solidFill>
              <a:schemeClr val="accent1"/>
            </a:solidFill>
            <a:prstDash val="solid"/>
            <a:round/>
            <a:headEnd len="sm" w="sm" type="none"/>
            <a:tailEnd len="med" w="med" type="stealth"/>
          </a:ln>
        </p:spPr>
      </p:cxnSp>
      <p:cxnSp>
        <p:nvCxnSpPr>
          <p:cNvPr id="2968" name="Google Shape;2968;p156"/>
          <p:cNvCxnSpPr/>
          <p:nvPr/>
        </p:nvCxnSpPr>
        <p:spPr>
          <a:xfrm flipH="1">
            <a:off x="6117482" y="5105400"/>
            <a:ext cx="8998" cy="558975"/>
          </a:xfrm>
          <a:prstGeom prst="straightConnector1">
            <a:avLst/>
          </a:prstGeom>
          <a:noFill/>
          <a:ln cap="flat" cmpd="sng" w="12700">
            <a:solidFill>
              <a:schemeClr val="accent1"/>
            </a:solidFill>
            <a:prstDash val="solid"/>
            <a:round/>
            <a:headEnd len="sm" w="sm" type="none"/>
            <a:tailEnd len="med" w="med" type="stealth"/>
          </a:ln>
        </p:spPr>
      </p:cxnSp>
      <p:sp>
        <p:nvSpPr>
          <p:cNvPr id="2969" name="Google Shape;2969;p15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157"/>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Nguồn gốc thay đổi</a:t>
            </a:r>
            <a:endParaRPr/>
          </a:p>
        </p:txBody>
      </p:sp>
      <p:sp>
        <p:nvSpPr>
          <p:cNvPr id="2975" name="Google Shape;2975;p157"/>
          <p:cNvSpPr txBox="1"/>
          <p:nvPr>
            <p:ph idx="1" type="body"/>
          </p:nvPr>
        </p:nvSpPr>
        <p:spPr>
          <a:xfrm>
            <a:off x="109728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400"/>
              <a:buNone/>
            </a:pPr>
            <a:r>
              <a:rPr lang="en-US"/>
              <a:t>KHÁCH HÀNG</a:t>
            </a:r>
            <a:endParaRPr/>
          </a:p>
        </p:txBody>
      </p:sp>
      <p:sp>
        <p:nvSpPr>
          <p:cNvPr id="2976" name="Google Shape;2976;p157"/>
          <p:cNvSpPr txBox="1"/>
          <p:nvPr>
            <p:ph idx="2" type="body"/>
          </p:nvPr>
        </p:nvSpPr>
        <p:spPr>
          <a:xfrm>
            <a:off x="1097280" y="2454318"/>
            <a:ext cx="4937760" cy="3763602"/>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Thay đổi nhân sự, tổ chức</a:t>
            </a:r>
            <a:endParaRPr/>
          </a:p>
          <a:p>
            <a:pPr indent="-457188" lvl="0" marL="640064" rtl="0" algn="l">
              <a:lnSpc>
                <a:spcPct val="90000"/>
              </a:lnSpc>
              <a:spcBef>
                <a:spcPts val="1400"/>
              </a:spcBef>
              <a:spcAft>
                <a:spcPts val="0"/>
              </a:spcAft>
              <a:buSzPts val="2800"/>
              <a:buChar char="❖"/>
            </a:pPr>
            <a:r>
              <a:rPr lang="en-US"/>
              <a:t>Thay đổi luật/quy định</a:t>
            </a:r>
            <a:endParaRPr/>
          </a:p>
          <a:p>
            <a:pPr indent="-457188" lvl="0" marL="640064" rtl="0" algn="l">
              <a:lnSpc>
                <a:spcPct val="90000"/>
              </a:lnSpc>
              <a:spcBef>
                <a:spcPts val="1400"/>
              </a:spcBef>
              <a:spcAft>
                <a:spcPts val="0"/>
              </a:spcAft>
              <a:buSzPts val="2800"/>
              <a:buChar char="❖"/>
            </a:pPr>
            <a:r>
              <a:rPr lang="en-US"/>
              <a:t>Thay đổi phạm vi phần mềm</a:t>
            </a:r>
            <a:endParaRPr/>
          </a:p>
          <a:p>
            <a:pPr indent="-457188" lvl="0" marL="640064" rtl="0" algn="l">
              <a:lnSpc>
                <a:spcPct val="90000"/>
              </a:lnSpc>
              <a:spcBef>
                <a:spcPts val="1400"/>
              </a:spcBef>
              <a:spcAft>
                <a:spcPts val="0"/>
              </a:spcAft>
              <a:buSzPts val="2800"/>
              <a:buChar char="❖"/>
            </a:pPr>
            <a:r>
              <a:rPr lang="en-US"/>
              <a:t>Thay đổi yêu cầu</a:t>
            </a:r>
            <a:endParaRPr/>
          </a:p>
        </p:txBody>
      </p:sp>
      <p:sp>
        <p:nvSpPr>
          <p:cNvPr id="2977" name="Google Shape;2977;p157"/>
          <p:cNvSpPr txBox="1"/>
          <p:nvPr>
            <p:ph idx="3" type="body"/>
          </p:nvPr>
        </p:nvSpPr>
        <p:spPr>
          <a:xfrm>
            <a:off x="6217920" y="1571732"/>
            <a:ext cx="4937760" cy="736282"/>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400"/>
              <a:buNone/>
            </a:pPr>
            <a:r>
              <a:rPr lang="en-US"/>
              <a:t>NỘI BỘ DỰ ÁN</a:t>
            </a:r>
            <a:endParaRPr/>
          </a:p>
        </p:txBody>
      </p:sp>
      <p:sp>
        <p:nvSpPr>
          <p:cNvPr id="2978" name="Google Shape;2978;p157"/>
          <p:cNvSpPr txBox="1"/>
          <p:nvPr>
            <p:ph idx="4" type="body"/>
          </p:nvPr>
        </p:nvSpPr>
        <p:spPr>
          <a:xfrm>
            <a:off x="6217920" y="2454318"/>
            <a:ext cx="4937760" cy="3763602"/>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Thay đổi nhân sự, tổ chức</a:t>
            </a:r>
            <a:endParaRPr/>
          </a:p>
          <a:p>
            <a:pPr indent="-457188" lvl="0" marL="640064" rtl="0" algn="l">
              <a:lnSpc>
                <a:spcPct val="90000"/>
              </a:lnSpc>
              <a:spcBef>
                <a:spcPts val="1400"/>
              </a:spcBef>
              <a:spcAft>
                <a:spcPts val="0"/>
              </a:spcAft>
              <a:buSzPts val="2800"/>
              <a:buChar char="❖"/>
            </a:pPr>
            <a:r>
              <a:rPr lang="en-US"/>
              <a:t>Thay đổi quy trình/ quy định</a:t>
            </a:r>
            <a:endParaRPr/>
          </a:p>
          <a:p>
            <a:pPr indent="-457188" lvl="0" marL="640064" rtl="0" algn="l">
              <a:lnSpc>
                <a:spcPct val="90000"/>
              </a:lnSpc>
              <a:spcBef>
                <a:spcPts val="1400"/>
              </a:spcBef>
              <a:spcAft>
                <a:spcPts val="0"/>
              </a:spcAft>
              <a:buSzPts val="2800"/>
              <a:buChar char="❖"/>
            </a:pPr>
            <a:r>
              <a:rPr lang="en-US"/>
              <a:t>Thay đổi phạm vi phần mềm</a:t>
            </a:r>
            <a:endParaRPr/>
          </a:p>
          <a:p>
            <a:pPr indent="-457188" lvl="0" marL="640064" rtl="0" algn="l">
              <a:lnSpc>
                <a:spcPct val="90000"/>
              </a:lnSpc>
              <a:spcBef>
                <a:spcPts val="1400"/>
              </a:spcBef>
              <a:spcAft>
                <a:spcPts val="0"/>
              </a:spcAft>
              <a:buSzPts val="2800"/>
              <a:buChar char="❖"/>
            </a:pPr>
            <a:r>
              <a:rPr lang="en-US"/>
              <a:t>Thay đổi yêu cầu</a:t>
            </a:r>
            <a:endParaRPr/>
          </a:p>
          <a:p>
            <a:pPr indent="-457188" lvl="0" marL="640064" rtl="0" algn="l">
              <a:lnSpc>
                <a:spcPct val="90000"/>
              </a:lnSpc>
              <a:spcBef>
                <a:spcPts val="1400"/>
              </a:spcBef>
              <a:spcAft>
                <a:spcPts val="0"/>
              </a:spcAft>
              <a:buSzPts val="2800"/>
              <a:buChar char="❖"/>
            </a:pPr>
            <a:r>
              <a:rPr lang="en-US"/>
              <a:t>Thay đổi công cụ quản lý</a:t>
            </a:r>
            <a:endParaRPr/>
          </a:p>
        </p:txBody>
      </p:sp>
      <p:sp>
        <p:nvSpPr>
          <p:cNvPr id="2979" name="Google Shape;2979;p15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3" name="Shape 2983"/>
        <p:cNvGrpSpPr/>
        <p:nvPr/>
      </p:nvGrpSpPr>
      <p:grpSpPr>
        <a:xfrm>
          <a:off x="0" y="0"/>
          <a:ext cx="0" cy="0"/>
          <a:chOff x="0" y="0"/>
          <a:chExt cx="0" cy="0"/>
        </a:xfrm>
      </p:grpSpPr>
      <p:sp>
        <p:nvSpPr>
          <p:cNvPr id="2984" name="Google Shape;2984;p15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10.4 Theo dõi thay đổi</a:t>
            </a:r>
            <a:endParaRPr/>
          </a:p>
        </p:txBody>
      </p:sp>
      <p:sp>
        <p:nvSpPr>
          <p:cNvPr id="2985" name="Google Shape;2985;p158"/>
          <p:cNvSpPr txBox="1"/>
          <p:nvPr>
            <p:ph idx="1" type="body"/>
          </p:nvPr>
        </p:nvSpPr>
        <p:spPr>
          <a:xfrm>
            <a:off x="1097280" y="1528553"/>
            <a:ext cx="10058400" cy="4340545"/>
          </a:xfrm>
          <a:prstGeom prst="rect">
            <a:avLst/>
          </a:prstGeom>
          <a:noFill/>
          <a:ln>
            <a:noFill/>
          </a:ln>
        </p:spPr>
        <p:txBody>
          <a:bodyPr anchorCtr="0" anchor="t" bIns="45700" lIns="0" spcFirstLastPara="1" rIns="0" wrap="square" tIns="45700">
            <a:normAutofit lnSpcReduction="10000"/>
          </a:bodyPr>
          <a:lstStyle/>
          <a:p>
            <a:pPr indent="-406390" lvl="0" marL="465127" rtl="0" algn="l">
              <a:lnSpc>
                <a:spcPct val="150000"/>
              </a:lnSpc>
              <a:spcBef>
                <a:spcPts val="0"/>
              </a:spcBef>
              <a:spcAft>
                <a:spcPts val="0"/>
              </a:spcAft>
              <a:buSzPts val="2200"/>
              <a:buChar char="❖"/>
            </a:pPr>
            <a:r>
              <a:rPr lang="en-US" sz="2200"/>
              <a:t>Các công cụ nhận và trả lời yêu cầu thay đổi:</a:t>
            </a:r>
            <a:endParaRPr/>
          </a:p>
          <a:p>
            <a:pPr indent="-406389" lvl="1" marL="791827" rtl="0" algn="l">
              <a:lnSpc>
                <a:spcPct val="150000"/>
              </a:lnSpc>
              <a:spcBef>
                <a:spcPts val="400"/>
              </a:spcBef>
              <a:spcAft>
                <a:spcPts val="0"/>
              </a:spcAft>
              <a:buSzPts val="2200"/>
              <a:buChar char="▪"/>
            </a:pPr>
            <a:r>
              <a:rPr lang="en-US" sz="2200"/>
              <a:t>Email</a:t>
            </a:r>
            <a:endParaRPr/>
          </a:p>
          <a:p>
            <a:pPr indent="-406389" lvl="1" marL="791827" rtl="0" algn="l">
              <a:lnSpc>
                <a:spcPct val="150000"/>
              </a:lnSpc>
              <a:spcBef>
                <a:spcPts val="600"/>
              </a:spcBef>
              <a:spcAft>
                <a:spcPts val="0"/>
              </a:spcAft>
              <a:buSzPts val="2200"/>
              <a:buChar char="▪"/>
            </a:pPr>
            <a:r>
              <a:rPr lang="en-US" sz="2200"/>
              <a:t>Biên bản làm việc với khách hàng</a:t>
            </a:r>
            <a:endParaRPr sz="2200"/>
          </a:p>
          <a:p>
            <a:pPr indent="-406389" lvl="1" marL="791827" rtl="0" algn="l">
              <a:lnSpc>
                <a:spcPct val="150000"/>
              </a:lnSpc>
              <a:spcBef>
                <a:spcPts val="600"/>
              </a:spcBef>
              <a:spcAft>
                <a:spcPts val="0"/>
              </a:spcAft>
              <a:buSzPts val="2200"/>
              <a:buChar char="▪"/>
            </a:pPr>
            <a:r>
              <a:rPr lang="en-US" sz="2200"/>
              <a:t>Công văn</a:t>
            </a:r>
            <a:endParaRPr sz="2200"/>
          </a:p>
          <a:p>
            <a:pPr indent="-406389" lvl="1" marL="791827" rtl="0" algn="l">
              <a:lnSpc>
                <a:spcPct val="150000"/>
              </a:lnSpc>
              <a:spcBef>
                <a:spcPts val="600"/>
              </a:spcBef>
              <a:spcAft>
                <a:spcPts val="0"/>
              </a:spcAft>
              <a:buSzPts val="2200"/>
              <a:buChar char="▪"/>
            </a:pPr>
            <a:r>
              <a:rPr lang="en-US" sz="2200"/>
              <a:t>Trello</a:t>
            </a:r>
            <a:endParaRPr/>
          </a:p>
          <a:p>
            <a:pPr indent="-406389" lvl="1" marL="791827" rtl="0" algn="l">
              <a:lnSpc>
                <a:spcPct val="150000"/>
              </a:lnSpc>
              <a:spcBef>
                <a:spcPts val="600"/>
              </a:spcBef>
              <a:spcAft>
                <a:spcPts val="0"/>
              </a:spcAft>
              <a:buSzPts val="2200"/>
              <a:buChar char="▪"/>
            </a:pPr>
            <a:r>
              <a:rPr lang="en-US" sz="2200"/>
              <a:t>Biên bản đào tạo</a:t>
            </a:r>
            <a:endParaRPr sz="2200"/>
          </a:p>
          <a:p>
            <a:pPr indent="-406389" lvl="1" marL="791827" rtl="0" algn="l">
              <a:lnSpc>
                <a:spcPct val="150000"/>
              </a:lnSpc>
              <a:spcBef>
                <a:spcPts val="600"/>
              </a:spcBef>
              <a:spcAft>
                <a:spcPts val="0"/>
              </a:spcAft>
              <a:buSzPts val="2200"/>
              <a:buChar char="▪"/>
            </a:pPr>
            <a:r>
              <a:rPr lang="en-US" sz="2200"/>
              <a:t>Jira</a:t>
            </a:r>
            <a:endParaRPr/>
          </a:p>
          <a:p>
            <a:pPr indent="-406389" lvl="1" marL="791827" rtl="0" algn="l">
              <a:lnSpc>
                <a:spcPct val="150000"/>
              </a:lnSpc>
              <a:spcBef>
                <a:spcPts val="600"/>
              </a:spcBef>
              <a:spcAft>
                <a:spcPts val="0"/>
              </a:spcAft>
              <a:buSzPts val="2200"/>
              <a:buChar char="▪"/>
            </a:pPr>
            <a:r>
              <a:rPr lang="en-US" sz="2200"/>
              <a:t>Excel</a:t>
            </a:r>
            <a:endParaRPr/>
          </a:p>
          <a:p>
            <a:pPr indent="-406390" lvl="0" marL="465127" rtl="0" algn="l">
              <a:lnSpc>
                <a:spcPct val="150000"/>
              </a:lnSpc>
              <a:spcBef>
                <a:spcPts val="1600"/>
              </a:spcBef>
              <a:spcAft>
                <a:spcPts val="0"/>
              </a:spcAft>
              <a:buSzPts val="2200"/>
              <a:buChar char="❖"/>
            </a:pPr>
            <a:r>
              <a:rPr lang="en-US" sz="2200"/>
              <a:t>Khi có yêu cầu thay đổi, cần đánh giá lại các rủi ro và có các ph</a:t>
            </a:r>
            <a:r>
              <a:rPr lang="en-US" sz="2200">
                <a:latin typeface="Calibri"/>
                <a:ea typeface="Calibri"/>
                <a:cs typeface="Calibri"/>
                <a:sym typeface="Calibri"/>
              </a:rPr>
              <a:t>ư</a:t>
            </a:r>
            <a:r>
              <a:rPr lang="en-US" sz="2200"/>
              <a:t>ơng án xử lý:</a:t>
            </a:r>
            <a:endParaRPr/>
          </a:p>
          <a:p>
            <a:pPr indent="-406389" lvl="1" marL="791827" rtl="0" algn="l">
              <a:lnSpc>
                <a:spcPct val="150000"/>
              </a:lnSpc>
              <a:spcBef>
                <a:spcPts val="400"/>
              </a:spcBef>
              <a:spcAft>
                <a:spcPts val="0"/>
              </a:spcAft>
              <a:buSzPts val="2200"/>
              <a:buChar char="▪"/>
            </a:pPr>
            <a:r>
              <a:rPr lang="en-US" sz="2200"/>
              <a:t>Ảnh hưởng đến kiến trúc hệ thống</a:t>
            </a:r>
            <a:endParaRPr sz="2200"/>
          </a:p>
          <a:p>
            <a:pPr indent="-406389" lvl="1" marL="791827" rtl="0" algn="l">
              <a:lnSpc>
                <a:spcPct val="150000"/>
              </a:lnSpc>
              <a:spcBef>
                <a:spcPts val="600"/>
              </a:spcBef>
              <a:spcAft>
                <a:spcPts val="0"/>
              </a:spcAft>
              <a:buSzPts val="2200"/>
              <a:buChar char="▪"/>
            </a:pPr>
            <a:r>
              <a:rPr lang="en-US" sz="2200"/>
              <a:t>Ảnh hưởng đến các chức năng khác</a:t>
            </a:r>
            <a:endParaRPr sz="2200"/>
          </a:p>
          <a:p>
            <a:pPr indent="-406389" lvl="1" marL="791827" rtl="0" algn="l">
              <a:lnSpc>
                <a:spcPct val="150000"/>
              </a:lnSpc>
              <a:spcBef>
                <a:spcPts val="600"/>
              </a:spcBef>
              <a:spcAft>
                <a:spcPts val="0"/>
              </a:spcAft>
              <a:buSzPts val="2200"/>
              <a:buChar char="▪"/>
            </a:pPr>
            <a:r>
              <a:rPr lang="en-US" sz="2200"/>
              <a:t>Ảnh hưởng thời gian phát hành</a:t>
            </a:r>
            <a:endParaRPr sz="2200"/>
          </a:p>
          <a:p>
            <a:pPr indent="-406389" lvl="1" marL="791827" rtl="0" algn="l">
              <a:lnSpc>
                <a:spcPct val="150000"/>
              </a:lnSpc>
              <a:spcBef>
                <a:spcPts val="600"/>
              </a:spcBef>
              <a:spcAft>
                <a:spcPts val="0"/>
              </a:spcAft>
              <a:buSzPts val="2200"/>
              <a:buChar char="▪"/>
            </a:pPr>
            <a:r>
              <a:rPr lang="en-US" sz="2200"/>
              <a:t>Ảnh hưởng đến nhân sự, chi phí</a:t>
            </a:r>
            <a:endParaRPr sz="2200"/>
          </a:p>
          <a:p>
            <a:pPr indent="-349239" lvl="1" marL="791827" rtl="0" algn="l">
              <a:lnSpc>
                <a:spcPct val="90000"/>
              </a:lnSpc>
              <a:spcBef>
                <a:spcPts val="600"/>
              </a:spcBef>
              <a:spcAft>
                <a:spcPts val="0"/>
              </a:spcAft>
              <a:buSzPts val="900"/>
              <a:buNone/>
            </a:pPr>
            <a:r>
              <a:t/>
            </a:r>
            <a:endParaRPr sz="900"/>
          </a:p>
        </p:txBody>
      </p:sp>
      <p:pic>
        <p:nvPicPr>
          <p:cNvPr descr="Kết quả hình ảnh cho change" id="2986" name="Google Shape;2986;p158"/>
          <p:cNvPicPr preferRelativeResize="0"/>
          <p:nvPr/>
        </p:nvPicPr>
        <p:blipFill rotWithShape="1">
          <a:blip r:embed="rId3">
            <a:alphaModFix/>
          </a:blip>
          <a:srcRect b="0" l="0" r="0" t="0"/>
          <a:stretch/>
        </p:blipFill>
        <p:spPr>
          <a:xfrm>
            <a:off x="8741773" y="286604"/>
            <a:ext cx="2413907" cy="1551797"/>
          </a:xfrm>
          <a:prstGeom prst="rect">
            <a:avLst/>
          </a:prstGeom>
          <a:noFill/>
          <a:ln>
            <a:noFill/>
          </a:ln>
        </p:spPr>
      </p:pic>
      <p:sp>
        <p:nvSpPr>
          <p:cNvPr id="2987" name="Google Shape;2987;p15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15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10.5 Đầu vào, đầu ra</a:t>
            </a:r>
            <a:endParaRPr/>
          </a:p>
        </p:txBody>
      </p:sp>
      <p:graphicFrame>
        <p:nvGraphicFramePr>
          <p:cNvPr id="2993" name="Google Shape;2993;p159"/>
          <p:cNvGraphicFramePr/>
          <p:nvPr/>
        </p:nvGraphicFramePr>
        <p:xfrm>
          <a:off x="976920" y="1598901"/>
          <a:ext cx="3000000" cy="3000000"/>
        </p:xfrm>
        <a:graphic>
          <a:graphicData uri="http://schemas.openxmlformats.org/drawingml/2006/table">
            <a:tbl>
              <a:tblPr bandRow="1" firstRow="1">
                <a:noFill/>
                <a:tableStyleId>{B9647597-11CC-4751-B32D-B514DA423F96}</a:tableStyleId>
              </a:tblPr>
              <a:tblGrid>
                <a:gridCol w="5130800"/>
                <a:gridCol w="4876800"/>
              </a:tblGrid>
              <a:tr h="436875">
                <a:tc>
                  <a:txBody>
                    <a:bodyPr/>
                    <a:lstStyle/>
                    <a:p>
                      <a:pPr indent="0" lvl="0" marL="0" marR="0" rtl="0" algn="ctr">
                        <a:spcBef>
                          <a:spcPts val="0"/>
                        </a:spcBef>
                        <a:spcAft>
                          <a:spcPts val="0"/>
                        </a:spcAft>
                        <a:buNone/>
                      </a:pPr>
                      <a:r>
                        <a:rPr lang="en-US" sz="2300"/>
                        <a:t>Đầu</a:t>
                      </a:r>
                      <a:r>
                        <a:rPr lang="en-US" sz="2300"/>
                        <a:t> vào</a:t>
                      </a:r>
                      <a:endParaRPr sz="2300"/>
                    </a:p>
                  </a:txBody>
                  <a:tcPr marT="45725" marB="45725" marR="91450" marL="91450"/>
                </a:tc>
                <a:tc>
                  <a:txBody>
                    <a:bodyPr/>
                    <a:lstStyle/>
                    <a:p>
                      <a:pPr indent="0" lvl="0" marL="0" marR="0" rtl="0" algn="ctr">
                        <a:spcBef>
                          <a:spcPts val="0"/>
                        </a:spcBef>
                        <a:spcAft>
                          <a:spcPts val="0"/>
                        </a:spcAft>
                        <a:buNone/>
                      </a:pPr>
                      <a:r>
                        <a:rPr lang="en-US" sz="2300"/>
                        <a:t>Đầu</a:t>
                      </a:r>
                      <a:r>
                        <a:rPr lang="en-US" sz="2300"/>
                        <a:t> ra</a:t>
                      </a:r>
                      <a:endParaRPr sz="2300"/>
                    </a:p>
                  </a:txBody>
                  <a:tcPr marT="45725" marB="45725" marR="91450" marL="91450"/>
                </a:tc>
              </a:tr>
              <a:tr h="2178300">
                <a:tc>
                  <a:txBody>
                    <a:bodyPr/>
                    <a:lstStyle/>
                    <a:p>
                      <a:pPr indent="-342900" lvl="0" marL="342900" marR="0" rtl="0" algn="l">
                        <a:lnSpc>
                          <a:spcPct val="150000"/>
                        </a:lnSpc>
                        <a:spcBef>
                          <a:spcPts val="0"/>
                        </a:spcBef>
                        <a:spcAft>
                          <a:spcPts val="0"/>
                        </a:spcAft>
                        <a:buClr>
                          <a:schemeClr val="dk1"/>
                        </a:buClr>
                        <a:buSzPts val="2300"/>
                        <a:buFont typeface="Noto Sans Symbols"/>
                        <a:buChar char="❑"/>
                      </a:pPr>
                      <a:r>
                        <a:rPr lang="en-US" sz="2300"/>
                        <a:t>Danh</a:t>
                      </a:r>
                      <a:r>
                        <a:rPr lang="en-US" sz="2300"/>
                        <a:t> sách yêu cầu tính năng ban đầu</a:t>
                      </a:r>
                      <a:endParaRPr/>
                    </a:p>
                    <a:p>
                      <a:pPr indent="-342900" lvl="0" marL="342900" marR="0" rtl="0" algn="l">
                        <a:lnSpc>
                          <a:spcPct val="150000"/>
                        </a:lnSpc>
                        <a:spcBef>
                          <a:spcPts val="400"/>
                        </a:spcBef>
                        <a:spcAft>
                          <a:spcPts val="0"/>
                        </a:spcAft>
                        <a:buClr>
                          <a:schemeClr val="dk1"/>
                        </a:buClr>
                        <a:buSzPts val="2300"/>
                        <a:buFont typeface="Noto Sans Symbols"/>
                        <a:buChar char="❑"/>
                      </a:pPr>
                      <a:r>
                        <a:rPr lang="en-US" sz="2300"/>
                        <a:t>Phiếu/ Thông tin ghi nhận yêu cầu thay đổi</a:t>
                      </a:r>
                      <a:endParaRPr sz="2300"/>
                    </a:p>
                  </a:txBody>
                  <a:tcPr marT="45725" marB="45725" marR="91450" marL="91450"/>
                </a:tc>
                <a:tc>
                  <a:txBody>
                    <a:bodyPr/>
                    <a:lstStyle/>
                    <a:p>
                      <a:pPr indent="-342900" lvl="0" marL="342900" marR="0" rtl="0" algn="l">
                        <a:lnSpc>
                          <a:spcPct val="150000"/>
                        </a:lnSpc>
                        <a:spcBef>
                          <a:spcPts val="0"/>
                        </a:spcBef>
                        <a:spcAft>
                          <a:spcPts val="0"/>
                        </a:spcAft>
                        <a:buClr>
                          <a:schemeClr val="dk1"/>
                        </a:buClr>
                        <a:buSzPts val="2300"/>
                        <a:buFont typeface="Noto Sans Symbols"/>
                        <a:buChar char="❑"/>
                      </a:pPr>
                      <a:r>
                        <a:rPr lang="en-US" sz="2300"/>
                        <a:t>Yêu</a:t>
                      </a:r>
                      <a:r>
                        <a:rPr lang="en-US" sz="2300"/>
                        <a:t> cầu thay đổi được phân tích, đánh giá &amp; phê duyệt thực hiện</a:t>
                      </a:r>
                      <a:endParaRPr/>
                    </a:p>
                    <a:p>
                      <a:pPr indent="-342900" lvl="0" marL="342900" marR="0" rtl="0" algn="l">
                        <a:lnSpc>
                          <a:spcPct val="150000"/>
                        </a:lnSpc>
                        <a:spcBef>
                          <a:spcPts val="400"/>
                        </a:spcBef>
                        <a:spcAft>
                          <a:spcPts val="0"/>
                        </a:spcAft>
                        <a:buClr>
                          <a:schemeClr val="dk1"/>
                        </a:buClr>
                        <a:buSzPts val="2300"/>
                        <a:buFont typeface="Noto Sans Symbols"/>
                        <a:buChar char="❑"/>
                      </a:pPr>
                      <a:r>
                        <a:rPr lang="en-US" sz="2300"/>
                        <a:t>Yêu cầu thay đổi được thực hiện và ghi nhận</a:t>
                      </a:r>
                      <a:endParaRPr sz="2300"/>
                    </a:p>
                  </a:txBody>
                  <a:tcPr marT="45725" marB="45725" marR="91450" marL="91450"/>
                </a:tc>
              </a:tr>
            </a:tbl>
          </a:graphicData>
        </a:graphic>
      </p:graphicFrame>
      <p:sp>
        <p:nvSpPr>
          <p:cNvPr id="2994" name="Google Shape;2994;p15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6"/>
          <p:cNvSpPr txBox="1"/>
          <p:nvPr>
            <p:ph type="title"/>
          </p:nvPr>
        </p:nvSpPr>
        <p:spPr>
          <a:xfrm>
            <a:off x="1097280" y="286604"/>
            <a:ext cx="10058400" cy="98339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Kiến thức cần có</a:t>
            </a:r>
            <a:endParaRPr/>
          </a:p>
        </p:txBody>
      </p:sp>
      <p:grpSp>
        <p:nvGrpSpPr>
          <p:cNvPr id="808" name="Google Shape;808;p16"/>
          <p:cNvGrpSpPr/>
          <p:nvPr/>
        </p:nvGrpSpPr>
        <p:grpSpPr>
          <a:xfrm>
            <a:off x="3997904" y="1628078"/>
            <a:ext cx="4256517" cy="4256517"/>
            <a:chOff x="2900941" y="0"/>
            <a:chExt cx="4256517" cy="4256517"/>
          </a:xfrm>
        </p:grpSpPr>
        <p:sp>
          <p:nvSpPr>
            <p:cNvPr id="809" name="Google Shape;809;p16"/>
            <p:cNvSpPr/>
            <p:nvPr/>
          </p:nvSpPr>
          <p:spPr>
            <a:xfrm>
              <a:off x="2900941" y="0"/>
              <a:ext cx="4256517" cy="4256517"/>
            </a:xfrm>
            <a:prstGeom prst="diamond">
              <a:avLst/>
            </a:prstGeom>
            <a:gradFill>
              <a:gsLst>
                <a:gs pos="0">
                  <a:srgbClr val="BFD2BB"/>
                </a:gs>
                <a:gs pos="34000">
                  <a:srgbClr val="C1D4BD"/>
                </a:gs>
                <a:gs pos="70000">
                  <a:srgbClr val="C4D7C0"/>
                </a:gs>
                <a:gs pos="100000">
                  <a:srgbClr val="CFE0C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3305310" y="404369"/>
              <a:ext cx="1660041" cy="1660041"/>
            </a:xfrm>
            <a:prstGeom prst="roundRect">
              <a:avLst>
                <a:gd fmla="val 16667" name="adj"/>
              </a:avLst>
            </a:prstGeom>
            <a:gradFill>
              <a:gsLst>
                <a:gs pos="0">
                  <a:srgbClr val="48A724"/>
                </a:gs>
                <a:gs pos="34000">
                  <a:srgbClr val="4AA527"/>
                </a:gs>
                <a:gs pos="70000">
                  <a:srgbClr val="49AB25"/>
                </a:gs>
                <a:gs pos="100000">
                  <a:srgbClr val="53A932"/>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txBox="1"/>
            <p:nvPr/>
          </p:nvSpPr>
          <p:spPr>
            <a:xfrm>
              <a:off x="3386347" y="485406"/>
              <a:ext cx="1497967" cy="149796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Tổng quan nghề BA</a:t>
              </a:r>
              <a:endParaRPr/>
            </a:p>
          </p:txBody>
        </p:sp>
        <p:sp>
          <p:nvSpPr>
            <p:cNvPr id="812" name="Google Shape;812;p16"/>
            <p:cNvSpPr/>
            <p:nvPr/>
          </p:nvSpPr>
          <p:spPr>
            <a:xfrm>
              <a:off x="5093047" y="404369"/>
              <a:ext cx="1660041" cy="1660041"/>
            </a:xfrm>
            <a:prstGeom prst="roundRect">
              <a:avLst>
                <a:gd fmla="val 16667" name="adj"/>
              </a:avLst>
            </a:prstGeom>
            <a:gradFill>
              <a:gsLst>
                <a:gs pos="0">
                  <a:srgbClr val="48A724"/>
                </a:gs>
                <a:gs pos="34000">
                  <a:srgbClr val="4AA527"/>
                </a:gs>
                <a:gs pos="70000">
                  <a:srgbClr val="49AB25"/>
                </a:gs>
                <a:gs pos="100000">
                  <a:srgbClr val="53A932"/>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txBox="1"/>
            <p:nvPr/>
          </p:nvSpPr>
          <p:spPr>
            <a:xfrm>
              <a:off x="5174084" y="485406"/>
              <a:ext cx="1497967" cy="149796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Kiến thức về CNTT cơ bản</a:t>
              </a:r>
              <a:endParaRPr/>
            </a:p>
          </p:txBody>
        </p:sp>
        <p:sp>
          <p:nvSpPr>
            <p:cNvPr id="814" name="Google Shape;814;p16"/>
            <p:cNvSpPr/>
            <p:nvPr/>
          </p:nvSpPr>
          <p:spPr>
            <a:xfrm>
              <a:off x="3305310" y="2192106"/>
              <a:ext cx="1660041" cy="1660041"/>
            </a:xfrm>
            <a:prstGeom prst="roundRect">
              <a:avLst>
                <a:gd fmla="val 16667" name="adj"/>
              </a:avLst>
            </a:prstGeom>
            <a:gradFill>
              <a:gsLst>
                <a:gs pos="0">
                  <a:srgbClr val="48A724"/>
                </a:gs>
                <a:gs pos="34000">
                  <a:srgbClr val="4AA527"/>
                </a:gs>
                <a:gs pos="70000">
                  <a:srgbClr val="49AB25"/>
                </a:gs>
                <a:gs pos="100000">
                  <a:srgbClr val="53A932"/>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txBox="1"/>
            <p:nvPr/>
          </p:nvSpPr>
          <p:spPr>
            <a:xfrm>
              <a:off x="3386347" y="2273143"/>
              <a:ext cx="1497967" cy="149796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Kiến thức về nghiệp vụ, quy định, luật hiện hành</a:t>
              </a:r>
              <a:endParaRPr/>
            </a:p>
          </p:txBody>
        </p:sp>
        <p:sp>
          <p:nvSpPr>
            <p:cNvPr id="816" name="Google Shape;816;p16"/>
            <p:cNvSpPr/>
            <p:nvPr/>
          </p:nvSpPr>
          <p:spPr>
            <a:xfrm>
              <a:off x="5093047" y="2192106"/>
              <a:ext cx="1660041" cy="1660041"/>
            </a:xfrm>
            <a:prstGeom prst="roundRect">
              <a:avLst>
                <a:gd fmla="val 16667" name="adj"/>
              </a:avLst>
            </a:prstGeom>
            <a:gradFill>
              <a:gsLst>
                <a:gs pos="0">
                  <a:srgbClr val="48A724"/>
                </a:gs>
                <a:gs pos="34000">
                  <a:srgbClr val="4AA527"/>
                </a:gs>
                <a:gs pos="70000">
                  <a:srgbClr val="49AB25"/>
                </a:gs>
                <a:gs pos="100000">
                  <a:srgbClr val="53A932"/>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txBox="1"/>
            <p:nvPr/>
          </p:nvSpPr>
          <p:spPr>
            <a:xfrm>
              <a:off x="5174084" y="2273143"/>
              <a:ext cx="1497967" cy="149796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Kiến thức về các công cụ mô hình hóa, quản lý yêu cầu</a:t>
              </a:r>
              <a:endParaRPr/>
            </a:p>
          </p:txBody>
        </p:sp>
      </p:grpSp>
      <p:sp>
        <p:nvSpPr>
          <p:cNvPr id="818" name="Google Shape;818;p1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16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10.6 Mô tả quy trình</a:t>
            </a:r>
            <a:endParaRPr/>
          </a:p>
        </p:txBody>
      </p:sp>
      <p:sp>
        <p:nvSpPr>
          <p:cNvPr id="3000" name="Google Shape;3000;p160"/>
          <p:cNvSpPr txBox="1"/>
          <p:nvPr>
            <p:ph idx="1" type="body"/>
          </p:nvPr>
        </p:nvSpPr>
        <p:spPr>
          <a:xfrm>
            <a:off x="1097280" y="1513092"/>
            <a:ext cx="10058400" cy="4356003"/>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000"/>
              <a:buChar char="❖"/>
            </a:pPr>
            <a:r>
              <a:rPr b="1" lang="en-US" sz="2000">
                <a:solidFill>
                  <a:srgbClr val="000000"/>
                </a:solidFill>
              </a:rPr>
              <a:t>Đội dự án tiếp nhận, làm rõ CR:</a:t>
            </a:r>
            <a:endParaRPr/>
          </a:p>
          <a:p>
            <a:pPr indent="-344478" lvl="1" marL="966763" rtl="0" algn="l">
              <a:lnSpc>
                <a:spcPct val="150000"/>
              </a:lnSpc>
              <a:spcBef>
                <a:spcPts val="400"/>
              </a:spcBef>
              <a:spcAft>
                <a:spcPts val="0"/>
              </a:spcAft>
              <a:buSzPts val="2000"/>
              <a:buChar char="▪"/>
            </a:pPr>
            <a:r>
              <a:rPr lang="en-US" sz="2000">
                <a:solidFill>
                  <a:srgbClr val="000000"/>
                </a:solidFill>
              </a:rPr>
              <a:t>Tiếp nhận các CR từ khách hàng &amp; thu thập thông tin, làm rõ các CR</a:t>
            </a:r>
            <a:endParaRPr sz="2000">
              <a:solidFill>
                <a:srgbClr val="000000"/>
              </a:solidFill>
            </a:endParaRPr>
          </a:p>
          <a:p>
            <a:pPr indent="-344478" lvl="1" marL="966763" rtl="0" algn="l">
              <a:lnSpc>
                <a:spcPct val="150000"/>
              </a:lnSpc>
              <a:spcBef>
                <a:spcPts val="600"/>
              </a:spcBef>
              <a:spcAft>
                <a:spcPts val="0"/>
              </a:spcAft>
              <a:buSzPts val="2000"/>
              <a:buChar char="▪"/>
            </a:pPr>
            <a:r>
              <a:rPr lang="en-US" sz="2000">
                <a:solidFill>
                  <a:srgbClr val="000000"/>
                </a:solidFill>
              </a:rPr>
              <a:t>Ghi nhận CR, mô tả yêu cầu, lý do thay đổi và mức độ ưu tiên khách hàng cần xử lý &amp; xin xác nhận của khách hàng về CR</a:t>
            </a:r>
            <a:endParaRPr/>
          </a:p>
          <a:p>
            <a:pPr indent="-457188" lvl="0" marL="640064" rtl="0" algn="l">
              <a:lnSpc>
                <a:spcPct val="150000"/>
              </a:lnSpc>
              <a:spcBef>
                <a:spcPts val="1600"/>
              </a:spcBef>
              <a:spcAft>
                <a:spcPts val="0"/>
              </a:spcAft>
              <a:buSzPts val="2000"/>
              <a:buChar char="❖"/>
            </a:pPr>
            <a:r>
              <a:rPr b="1" lang="en-US" sz="2000"/>
              <a:t> BA/PO </a:t>
            </a:r>
            <a:r>
              <a:rPr b="1" lang="en-US" sz="2000">
                <a:solidFill>
                  <a:srgbClr val="000000"/>
                </a:solidFill>
              </a:rPr>
              <a:t>phân tích, đánh giá:</a:t>
            </a:r>
            <a:endParaRPr/>
          </a:p>
          <a:p>
            <a:pPr indent="-344478" lvl="1" marL="966763" rtl="0" algn="l">
              <a:lnSpc>
                <a:spcPct val="150000"/>
              </a:lnSpc>
              <a:spcBef>
                <a:spcPts val="400"/>
              </a:spcBef>
              <a:spcAft>
                <a:spcPts val="0"/>
              </a:spcAft>
              <a:buSzPts val="2000"/>
              <a:buChar char="▪"/>
            </a:pPr>
            <a:r>
              <a:rPr lang="en-US" sz="2000">
                <a:solidFill>
                  <a:srgbClr val="000000"/>
                </a:solidFill>
              </a:rPr>
              <a:t>Đánh giá phạm vi (trong hay ngoài phạm vi dự án trên HĐ?)</a:t>
            </a:r>
            <a:endParaRPr sz="2000">
              <a:solidFill>
                <a:srgbClr val="000000"/>
              </a:solidFill>
            </a:endParaRPr>
          </a:p>
          <a:p>
            <a:pPr indent="-344478" lvl="1" marL="966763" rtl="0" algn="l">
              <a:lnSpc>
                <a:spcPct val="150000"/>
              </a:lnSpc>
              <a:spcBef>
                <a:spcPts val="600"/>
              </a:spcBef>
              <a:spcAft>
                <a:spcPts val="0"/>
              </a:spcAft>
              <a:buSzPts val="2000"/>
              <a:buChar char="▪"/>
            </a:pPr>
            <a:r>
              <a:rPr lang="en-US" sz="2000">
                <a:solidFill>
                  <a:srgbClr val="000000"/>
                </a:solidFill>
              </a:rPr>
              <a:t> Phân tích sơ bộ các ảnh hưởng đến kế hoạch dự án, rủi ro, chi phí dự án,, vấn đề công nghệ.. </a:t>
            </a:r>
            <a:endParaRPr sz="2000">
              <a:solidFill>
                <a:srgbClr val="000000"/>
              </a:solidFill>
            </a:endParaRPr>
          </a:p>
        </p:txBody>
      </p:sp>
      <p:sp>
        <p:nvSpPr>
          <p:cNvPr id="3001" name="Google Shape;3001;p16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16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10.6 Mô tả quy trình (tt)</a:t>
            </a:r>
            <a:endParaRPr/>
          </a:p>
        </p:txBody>
      </p:sp>
      <p:sp>
        <p:nvSpPr>
          <p:cNvPr id="3007" name="Google Shape;3007;p16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t>Đội dự án đề xuất giải pháp, nguồn lực &amp; chi phí thực hiện &amp; xác nhận thay đổi với khách hàng</a:t>
            </a:r>
            <a:endParaRPr/>
          </a:p>
          <a:p>
            <a:pPr indent="-457188" lvl="0" marL="640064" rtl="0" algn="l">
              <a:lnSpc>
                <a:spcPct val="90000"/>
              </a:lnSpc>
              <a:spcBef>
                <a:spcPts val="1400"/>
              </a:spcBef>
              <a:spcAft>
                <a:spcPts val="0"/>
              </a:spcAft>
              <a:buSzPts val="2400"/>
              <a:buChar char="❖"/>
            </a:pPr>
            <a:r>
              <a:rPr lang="en-US" sz="2400"/>
              <a:t>BA/PO cập nhật CR &amp; quản lý</a:t>
            </a:r>
            <a:endParaRPr/>
          </a:p>
          <a:p>
            <a:pPr indent="-457188" lvl="0" marL="640064" rtl="0" algn="l">
              <a:lnSpc>
                <a:spcPct val="90000"/>
              </a:lnSpc>
              <a:spcBef>
                <a:spcPts val="1400"/>
              </a:spcBef>
              <a:spcAft>
                <a:spcPts val="0"/>
              </a:spcAft>
              <a:buSzPts val="2400"/>
              <a:buChar char="❖"/>
            </a:pPr>
            <a:r>
              <a:rPr lang="en-US" sz="2400"/>
              <a:t>Đội dự án cập nhật tài liệu liên quan (Kế hoạch, URD, SRS, Design,...)</a:t>
            </a:r>
            <a:endParaRPr/>
          </a:p>
          <a:p>
            <a:pPr indent="-457188" lvl="0" marL="640064" rtl="0" algn="l">
              <a:lnSpc>
                <a:spcPct val="90000"/>
              </a:lnSpc>
              <a:spcBef>
                <a:spcPts val="1400"/>
              </a:spcBef>
              <a:spcAft>
                <a:spcPts val="0"/>
              </a:spcAft>
              <a:buSzPts val="2400"/>
              <a:buChar char="❖"/>
            </a:pPr>
            <a:r>
              <a:rPr lang="en-US" sz="2400"/>
              <a:t>Thực hiện CR &amp; quản lý tình trạng thực hiện CR</a:t>
            </a:r>
            <a:endParaRPr/>
          </a:p>
        </p:txBody>
      </p:sp>
      <p:sp>
        <p:nvSpPr>
          <p:cNvPr id="3008" name="Google Shape;3008;p16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16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Biện pháp phòng ngừa thay đổi</a:t>
            </a:r>
            <a:endParaRPr/>
          </a:p>
        </p:txBody>
      </p:sp>
      <p:sp>
        <p:nvSpPr>
          <p:cNvPr id="3014" name="Google Shape;3014;p162"/>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392103" lvl="0" marL="566724" rtl="0" algn="l">
              <a:lnSpc>
                <a:spcPct val="100000"/>
              </a:lnSpc>
              <a:spcBef>
                <a:spcPts val="0"/>
              </a:spcBef>
              <a:spcAft>
                <a:spcPts val="0"/>
              </a:spcAft>
              <a:buSzPts val="2800"/>
              <a:buChar char="❖"/>
            </a:pPr>
            <a:r>
              <a:rPr lang="en-US"/>
              <a:t>Ghi nhận đầy đủ hồ s</a:t>
            </a:r>
            <a:r>
              <a:rPr lang="en-US">
                <a:latin typeface="Calibri"/>
                <a:ea typeface="Calibri"/>
                <a:cs typeface="Calibri"/>
                <a:sym typeface="Calibri"/>
              </a:rPr>
              <a:t>ơ</a:t>
            </a:r>
            <a:r>
              <a:rPr lang="en-US"/>
              <a:t> gửi các bên liên quan xác nhận</a:t>
            </a:r>
            <a:endParaRPr/>
          </a:p>
          <a:p>
            <a:pPr indent="-392103" lvl="0" marL="566724" rtl="0" algn="l">
              <a:lnSpc>
                <a:spcPct val="100000"/>
              </a:lnSpc>
              <a:spcBef>
                <a:spcPts val="1400"/>
              </a:spcBef>
              <a:spcAft>
                <a:spcPts val="0"/>
              </a:spcAft>
              <a:buSzPts val="2800"/>
              <a:buChar char="❖"/>
            </a:pPr>
            <a:r>
              <a:rPr lang="en-US"/>
              <a:t>Nghiên cứu kỹ nguồn gốc, cơ sở, lý do của mỗi yêu cầu (vì sao cần tính năng đó, theo quy trình nào, luật nào, chỉ đạo của ai? Có đáng tin cậy không)</a:t>
            </a:r>
            <a:endParaRPr/>
          </a:p>
          <a:p>
            <a:pPr indent="-457200" lvl="0" marL="597721" rtl="0" algn="l">
              <a:lnSpc>
                <a:spcPct val="100000"/>
              </a:lnSpc>
              <a:spcBef>
                <a:spcPts val="1400"/>
              </a:spcBef>
              <a:spcAft>
                <a:spcPts val="0"/>
              </a:spcAft>
              <a:buSzPts val="2800"/>
              <a:buChar char="❖"/>
            </a:pPr>
            <a:r>
              <a:rPr lang="en-US"/>
              <a:t>Dựng mockup, prototype để làm rõ yêu cầu với khách hàng trước khi thi công</a:t>
            </a:r>
            <a:endParaRPr/>
          </a:p>
          <a:p>
            <a:pPr indent="-392104" lvl="0" marL="532625" rtl="0" algn="l">
              <a:lnSpc>
                <a:spcPct val="100000"/>
              </a:lnSpc>
              <a:spcBef>
                <a:spcPts val="1400"/>
              </a:spcBef>
              <a:spcAft>
                <a:spcPts val="0"/>
              </a:spcAft>
              <a:buSzPts val="2800"/>
              <a:buChar char="❖"/>
            </a:pPr>
            <a:r>
              <a:rPr lang="en-US"/>
              <a:t>Giữ trao đổi thường xuyên với khách hàng quan trọng ở từng giai đoạn quan trọng để cảm nhận sớm các thay đổi</a:t>
            </a:r>
            <a:endParaRPr/>
          </a:p>
        </p:txBody>
      </p:sp>
      <p:sp>
        <p:nvSpPr>
          <p:cNvPr id="3015" name="Google Shape;3015;p16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6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Biện pháp xử lý khi có thay đổi</a:t>
            </a:r>
            <a:endParaRPr/>
          </a:p>
        </p:txBody>
      </p:sp>
      <p:sp>
        <p:nvSpPr>
          <p:cNvPr id="3021" name="Google Shape;3021;p163"/>
          <p:cNvSpPr txBox="1"/>
          <p:nvPr>
            <p:ph idx="1" type="body"/>
          </p:nvPr>
        </p:nvSpPr>
        <p:spPr>
          <a:xfrm>
            <a:off x="1097280" y="1480457"/>
            <a:ext cx="10058400" cy="4775199"/>
          </a:xfrm>
          <a:prstGeom prst="rect">
            <a:avLst/>
          </a:prstGeom>
          <a:noFill/>
          <a:ln>
            <a:noFill/>
          </a:ln>
        </p:spPr>
        <p:txBody>
          <a:bodyPr anchorCtr="0" anchor="t" bIns="45700" lIns="0" spcFirstLastPara="1" rIns="0" wrap="square" tIns="45700">
            <a:normAutofit fontScale="85000" lnSpcReduction="20000"/>
          </a:bodyPr>
          <a:lstStyle/>
          <a:p>
            <a:pPr indent="-392104" lvl="0" marL="566724" rtl="0" algn="l">
              <a:lnSpc>
                <a:spcPct val="120000"/>
              </a:lnSpc>
              <a:spcBef>
                <a:spcPts val="0"/>
              </a:spcBef>
              <a:spcAft>
                <a:spcPts val="0"/>
              </a:spcAft>
              <a:buSzPct val="100000"/>
              <a:buChar char="❖"/>
            </a:pPr>
            <a:r>
              <a:rPr lang="en-US"/>
              <a:t>Ghi nhận đầy đủ vết hồ s</a:t>
            </a:r>
            <a:r>
              <a:rPr lang="en-US">
                <a:latin typeface="Calibri"/>
                <a:ea typeface="Calibri"/>
                <a:cs typeface="Calibri"/>
                <a:sym typeface="Calibri"/>
              </a:rPr>
              <a:t>ơ</a:t>
            </a:r>
            <a:r>
              <a:rPr lang="en-US"/>
              <a:t> để đàm phán điều chỉnh kế hoạch/ mức độ ưu tiên</a:t>
            </a:r>
            <a:endParaRPr/>
          </a:p>
          <a:p>
            <a:pPr indent="-392104" lvl="0" marL="566724" rtl="0" algn="l">
              <a:lnSpc>
                <a:spcPct val="120000"/>
              </a:lnSpc>
              <a:spcBef>
                <a:spcPts val="1400"/>
              </a:spcBef>
              <a:spcAft>
                <a:spcPts val="0"/>
              </a:spcAft>
              <a:buSzPct val="100000"/>
              <a:buChar char="❖"/>
            </a:pPr>
            <a:r>
              <a:rPr lang="en-US"/>
              <a:t>Nghiên cứu kỹ nguồn gốc, cơ sở, lý do của mỗi thay đổi yêu cầu (vì sao cần thay đổi, theo quy trình nào, luật nào, chỉ đạo của ai? Có đáng tin cậy không)</a:t>
            </a:r>
            <a:endParaRPr/>
          </a:p>
          <a:p>
            <a:pPr indent="-392104" lvl="0" marL="566724" rtl="0" algn="l">
              <a:lnSpc>
                <a:spcPct val="120000"/>
              </a:lnSpc>
              <a:spcBef>
                <a:spcPts val="1400"/>
              </a:spcBef>
              <a:spcAft>
                <a:spcPts val="0"/>
              </a:spcAft>
              <a:buSzPct val="100000"/>
              <a:buChar char="❖"/>
            </a:pPr>
            <a:r>
              <a:rPr lang="en-US"/>
              <a:t>Đánh giá mức độ ảnh hưởng để đề xuất giải pháp tối ưu</a:t>
            </a:r>
            <a:endParaRPr/>
          </a:p>
          <a:p>
            <a:pPr indent="-392104" lvl="0" marL="566724" rtl="0" algn="l">
              <a:lnSpc>
                <a:spcPct val="120000"/>
              </a:lnSpc>
              <a:spcBef>
                <a:spcPts val="1400"/>
              </a:spcBef>
              <a:spcAft>
                <a:spcPts val="0"/>
              </a:spcAft>
              <a:buSzPct val="100000"/>
              <a:buChar char="❖"/>
            </a:pPr>
            <a:r>
              <a:rPr lang="en-US"/>
              <a:t>Đánh giá chi phí và đề xuất giải pháp:</a:t>
            </a:r>
            <a:endParaRPr/>
          </a:p>
          <a:p>
            <a:pPr indent="-392103" lvl="1" marL="859325" rtl="0" algn="l">
              <a:lnSpc>
                <a:spcPct val="120000"/>
              </a:lnSpc>
              <a:spcBef>
                <a:spcPts val="400"/>
              </a:spcBef>
              <a:spcAft>
                <a:spcPts val="0"/>
              </a:spcAft>
              <a:buSzPct val="100000"/>
              <a:buChar char="▪"/>
            </a:pPr>
            <a:r>
              <a:rPr lang="en-US"/>
              <a:t>Điều chỉnh, bổ sung yêu cầu và các yêu cầu liên quan nào?</a:t>
            </a:r>
            <a:endParaRPr/>
          </a:p>
          <a:p>
            <a:pPr indent="-392103" lvl="1" marL="859325" rtl="0" algn="l">
              <a:lnSpc>
                <a:spcPct val="120000"/>
              </a:lnSpc>
              <a:spcBef>
                <a:spcPts val="600"/>
              </a:spcBef>
              <a:spcAft>
                <a:spcPts val="0"/>
              </a:spcAft>
              <a:buSzPct val="100000"/>
              <a:buChar char="▪"/>
            </a:pPr>
            <a:r>
              <a:rPr lang="en-US"/>
              <a:t>Cần bổ sung nguồn lực (nhân lực, vật lực, đào tạo) không?</a:t>
            </a:r>
            <a:endParaRPr/>
          </a:p>
          <a:p>
            <a:pPr indent="-392103" lvl="1" marL="859325" rtl="0" algn="l">
              <a:lnSpc>
                <a:spcPct val="120000"/>
              </a:lnSpc>
              <a:spcBef>
                <a:spcPts val="600"/>
              </a:spcBef>
              <a:spcAft>
                <a:spcPts val="0"/>
              </a:spcAft>
              <a:buSzPct val="100000"/>
              <a:buChar char="▪"/>
            </a:pPr>
            <a:r>
              <a:rPr lang="en-US"/>
              <a:t>Điều chỉnh kế hoạch thế nào?</a:t>
            </a:r>
            <a:endParaRPr/>
          </a:p>
          <a:p>
            <a:pPr indent="-392103" lvl="1" marL="859325" rtl="0" algn="l">
              <a:lnSpc>
                <a:spcPct val="120000"/>
              </a:lnSpc>
              <a:spcBef>
                <a:spcPts val="600"/>
              </a:spcBef>
              <a:spcAft>
                <a:spcPts val="0"/>
              </a:spcAft>
              <a:buSzPct val="100000"/>
              <a:buChar char="▪"/>
            </a:pPr>
            <a:r>
              <a:rPr lang="en-US"/>
              <a:t>Có phát sinh chi phí không?</a:t>
            </a:r>
            <a:endParaRPr/>
          </a:p>
          <a:p>
            <a:pPr indent="-392103" lvl="1" marL="859325" rtl="0" algn="l">
              <a:lnSpc>
                <a:spcPct val="120000"/>
              </a:lnSpc>
              <a:spcBef>
                <a:spcPts val="600"/>
              </a:spcBef>
              <a:spcAft>
                <a:spcPts val="0"/>
              </a:spcAft>
              <a:buSzPct val="100000"/>
              <a:buChar char="▪"/>
            </a:pPr>
            <a:r>
              <a:rPr lang="en-US"/>
              <a:t>Có cần ký phụ lục Hợp đồng không?</a:t>
            </a:r>
            <a:endParaRPr/>
          </a:p>
        </p:txBody>
      </p:sp>
      <p:sp>
        <p:nvSpPr>
          <p:cNvPr id="3022" name="Google Shape;3022;p16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pic>
        <p:nvPicPr>
          <p:cNvPr id="3027" name="Google Shape;3027;p164"/>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3028" name="Google Shape;3028;p164"/>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thảo luận với học viên</a:t>
            </a:r>
            <a:endParaRPr/>
          </a:p>
        </p:txBody>
      </p:sp>
      <p:sp>
        <p:nvSpPr>
          <p:cNvPr id="3029" name="Google Shape;3029;p164"/>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Giảng viên đưa ra tình huống khách hàng thay đổi yêu cầu và cùng học viên phân tích ảnh hưởng và đề xuất giải pháp</a:t>
            </a:r>
            <a:endParaRPr sz="1500" cap="none">
              <a:solidFill>
                <a:schemeClr val="dk1"/>
              </a:solidFill>
              <a:latin typeface="Calibri"/>
              <a:ea typeface="Calibri"/>
              <a:cs typeface="Calibri"/>
              <a:sym typeface="Calibri"/>
            </a:endParaRPr>
          </a:p>
        </p:txBody>
      </p:sp>
      <p:sp>
        <p:nvSpPr>
          <p:cNvPr id="3030" name="Google Shape;3030;p16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65"/>
          <p:cNvSpPr txBox="1"/>
          <p:nvPr>
            <p:ph type="title"/>
          </p:nvPr>
        </p:nvSpPr>
        <p:spPr>
          <a:xfrm>
            <a:off x="1097280" y="758955"/>
            <a:ext cx="10058400" cy="300803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11. CHUYỂN GIAO/ ĐÀO TẠO YÊU CẦU</a:t>
            </a:r>
            <a:endParaRPr/>
          </a:p>
        </p:txBody>
      </p:sp>
      <p:sp>
        <p:nvSpPr>
          <p:cNvPr id="3036" name="Google Shape;3036;p16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CHUYỂN YÊU CẦU CHO DỰ ÁN</a:t>
            </a:r>
            <a:endParaRPr/>
          </a:p>
        </p:txBody>
      </p:sp>
      <p:pic>
        <p:nvPicPr>
          <p:cNvPr descr="A picture containing drawing&#10;&#10;Description automatically generated" id="3037" name="Google Shape;3037;p165"/>
          <p:cNvPicPr preferRelativeResize="0"/>
          <p:nvPr/>
        </p:nvPicPr>
        <p:blipFill rotWithShape="1">
          <a:blip r:embed="rId3">
            <a:alphaModFix/>
          </a:blip>
          <a:srcRect b="0" l="0" r="0" t="0"/>
          <a:stretch/>
        </p:blipFill>
        <p:spPr>
          <a:xfrm>
            <a:off x="6485464" y="3429003"/>
            <a:ext cx="5706536" cy="2853268"/>
          </a:xfrm>
          <a:prstGeom prst="rect">
            <a:avLst/>
          </a:prstGeom>
          <a:noFill/>
          <a:ln>
            <a:noFill/>
          </a:ln>
        </p:spPr>
      </p:pic>
      <p:sp>
        <p:nvSpPr>
          <p:cNvPr id="3038" name="Google Shape;3038;p16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16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11.1 Quy trình đào tạo/chuyển giao yêu cầu</a:t>
            </a:r>
            <a:endParaRPr/>
          </a:p>
        </p:txBody>
      </p:sp>
      <p:sp>
        <p:nvSpPr>
          <p:cNvPr id="3044" name="Google Shape;3044;p166"/>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Lập kế hoạch đào tạo</a:t>
            </a:r>
            <a:endParaRPr/>
          </a:p>
          <a:p>
            <a:pPr indent="-457188" lvl="0" marL="640064" rtl="0" algn="l">
              <a:lnSpc>
                <a:spcPct val="90000"/>
              </a:lnSpc>
              <a:spcBef>
                <a:spcPts val="1400"/>
              </a:spcBef>
              <a:spcAft>
                <a:spcPts val="0"/>
              </a:spcAft>
              <a:buSzPts val="2800"/>
              <a:buChar char="❖"/>
            </a:pPr>
            <a:r>
              <a:rPr lang="en-US"/>
              <a:t>Thông báo và xin xác nhận tham gia của những người liên quan (th</a:t>
            </a:r>
            <a:r>
              <a:rPr lang="en-US">
                <a:latin typeface="Calibri"/>
                <a:ea typeface="Calibri"/>
                <a:cs typeface="Calibri"/>
                <a:sym typeface="Calibri"/>
              </a:rPr>
              <a:t>ư</a:t>
            </a:r>
            <a:r>
              <a:rPr lang="en-US"/>
              <a:t>ờng là PM, Dev, Test, Triển khai, Kỹ s</a:t>
            </a:r>
            <a:r>
              <a:rPr lang="en-US">
                <a:latin typeface="Calibri"/>
                <a:ea typeface="Calibri"/>
                <a:cs typeface="Calibri"/>
                <a:sym typeface="Calibri"/>
              </a:rPr>
              <a:t>ư</a:t>
            </a:r>
            <a:r>
              <a:rPr lang="en-US"/>
              <a:t> an ninh sản phẩm, hạ tầng, …)</a:t>
            </a:r>
            <a:endParaRPr/>
          </a:p>
          <a:p>
            <a:pPr indent="-457188" lvl="0" marL="640064" rtl="0" algn="l">
              <a:lnSpc>
                <a:spcPct val="90000"/>
              </a:lnSpc>
              <a:spcBef>
                <a:spcPts val="1400"/>
              </a:spcBef>
              <a:spcAft>
                <a:spcPts val="0"/>
              </a:spcAft>
              <a:buSzPts val="2800"/>
              <a:buChar char="❖"/>
            </a:pPr>
            <a:r>
              <a:rPr lang="en-US"/>
              <a:t>Trình bày chia sẻ về yêu cầu phần mềm từ tổng quan đến chi tiết</a:t>
            </a:r>
            <a:endParaRPr/>
          </a:p>
          <a:p>
            <a:pPr indent="-457188" lvl="0" marL="640064" rtl="0" algn="l">
              <a:lnSpc>
                <a:spcPct val="90000"/>
              </a:lnSpc>
              <a:spcBef>
                <a:spcPts val="1400"/>
              </a:spcBef>
              <a:spcAft>
                <a:spcPts val="0"/>
              </a:spcAft>
              <a:buSzPts val="2800"/>
              <a:buChar char="❖"/>
            </a:pPr>
            <a:r>
              <a:rPr lang="en-US"/>
              <a:t>Xin ý kiến phản hồi từ các bên liên quan </a:t>
            </a:r>
            <a:endParaRPr/>
          </a:p>
          <a:p>
            <a:pPr indent="-457188" lvl="0" marL="640064" rtl="0" algn="l">
              <a:lnSpc>
                <a:spcPct val="90000"/>
              </a:lnSpc>
              <a:spcBef>
                <a:spcPts val="1400"/>
              </a:spcBef>
              <a:spcAft>
                <a:spcPts val="0"/>
              </a:spcAft>
              <a:buSzPts val="2800"/>
              <a:buChar char="❖"/>
            </a:pPr>
            <a:r>
              <a:rPr lang="en-US"/>
              <a:t>Điều chỉnh và xin duyệt lại nếu cần</a:t>
            </a:r>
            <a:endParaRPr/>
          </a:p>
        </p:txBody>
      </p:sp>
      <p:sp>
        <p:nvSpPr>
          <p:cNvPr id="3045" name="Google Shape;3045;p16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16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600"/>
              <a:buFont typeface="Calibri"/>
              <a:buNone/>
            </a:pPr>
            <a:r>
              <a:rPr lang="en-US" sz="6600"/>
              <a:t>13. TRẢI NGHIỆM KHÁCH HÀNG</a:t>
            </a:r>
            <a:endParaRPr sz="6600"/>
          </a:p>
        </p:txBody>
      </p:sp>
      <p:sp>
        <p:nvSpPr>
          <p:cNvPr id="3051" name="Google Shape;3051;p16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CUSTOMER EXPERIENCE</a:t>
            </a:r>
            <a:endParaRPr/>
          </a:p>
        </p:txBody>
      </p:sp>
      <p:sp>
        <p:nvSpPr>
          <p:cNvPr id="3052" name="Google Shape;3052;p16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sp>
        <p:nvSpPr>
          <p:cNvPr id="3057" name="Google Shape;3057;p16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13.1 Trải nghiệm người dùng</a:t>
            </a:r>
            <a:endParaRPr/>
          </a:p>
        </p:txBody>
      </p:sp>
      <p:sp>
        <p:nvSpPr>
          <p:cNvPr id="3058" name="Google Shape;3058;p168"/>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latin typeface="Calibri"/>
                <a:ea typeface="Calibri"/>
                <a:cs typeface="Calibri"/>
                <a:sym typeface="Calibri"/>
              </a:rPr>
              <a:t>Là nhận thức của người dùng về trải nghiệm với sản phẩm và các dịch vụ liên quan</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Là kết quả của mọi tương tác mà một người dùng có được trong quá trình sử dụng phần mềm. Ví dụ: màn hình đăng ký người dùng có dễ hiểu, thuận tiện không?</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Mọi thứ bạn làm đều tác động tới nhận thức của người dùng và giúp họ xác định có muốn tiếp tục dùng sản phẩm nữa không?</a:t>
            </a:r>
            <a:endParaRPr>
              <a:latin typeface="Calibri"/>
              <a:ea typeface="Calibri"/>
              <a:cs typeface="Calibri"/>
              <a:sym typeface="Calibri"/>
            </a:endParaRPr>
          </a:p>
        </p:txBody>
      </p:sp>
      <p:sp>
        <p:nvSpPr>
          <p:cNvPr id="3059" name="Google Shape;3059;p16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16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13.3 Điểm chạm và đứt gẫy</a:t>
            </a:r>
            <a:endParaRPr/>
          </a:p>
        </p:txBody>
      </p:sp>
      <p:sp>
        <p:nvSpPr>
          <p:cNvPr id="3065" name="Google Shape;3065;p169"/>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Điểm chạm: Là các điểm chạm giữa sản phẩm và khách hàng</a:t>
            </a:r>
            <a:endParaRPr/>
          </a:p>
          <a:p>
            <a:pPr indent="-457188" lvl="0" marL="640064" rtl="0" algn="l">
              <a:lnSpc>
                <a:spcPct val="90000"/>
              </a:lnSpc>
              <a:spcBef>
                <a:spcPts val="1400"/>
              </a:spcBef>
              <a:spcAft>
                <a:spcPts val="0"/>
              </a:spcAft>
              <a:buSzPts val="2800"/>
              <a:buChar char="❖"/>
            </a:pPr>
            <a:r>
              <a:rPr lang="en-US"/>
              <a:t>Đứt gẫy: là những điểm chạm chưa làm khách hàng hài lòng</a:t>
            </a:r>
            <a:endParaRPr/>
          </a:p>
          <a:p>
            <a:pPr indent="-457188" lvl="0" marL="640064" rtl="0" algn="l">
              <a:lnSpc>
                <a:spcPct val="90000"/>
              </a:lnSpc>
              <a:spcBef>
                <a:spcPts val="1400"/>
              </a:spcBef>
              <a:spcAft>
                <a:spcPts val="0"/>
              </a:spcAft>
              <a:buSzPts val="2800"/>
              <a:buChar char="❖"/>
            </a:pPr>
            <a:r>
              <a:rPr lang="en-US"/>
              <a:t>Sứ mệnh của BA: tạo ra sản phẩm</a:t>
            </a:r>
            <a:endParaRPr/>
          </a:p>
          <a:p>
            <a:pPr indent="-344478" lvl="1" marL="966763" rtl="0" algn="l">
              <a:lnSpc>
                <a:spcPct val="90000"/>
              </a:lnSpc>
              <a:spcBef>
                <a:spcPts val="400"/>
              </a:spcBef>
              <a:spcAft>
                <a:spcPts val="0"/>
              </a:spcAft>
              <a:buSzPts val="2400"/>
              <a:buChar char="▪"/>
            </a:pPr>
            <a:r>
              <a:rPr lang="en-US"/>
              <a:t>Đơn giản/ giản dị/ dễ hiểu (không cần đọc hướng dẫn sử dụng, không cần hỗ trợ vẫn tự sử dụng được)</a:t>
            </a:r>
            <a:endParaRPr/>
          </a:p>
          <a:p>
            <a:pPr indent="-344478" lvl="1" marL="966763" rtl="0" algn="l">
              <a:lnSpc>
                <a:spcPct val="90000"/>
              </a:lnSpc>
              <a:spcBef>
                <a:spcPts val="600"/>
              </a:spcBef>
              <a:spcAft>
                <a:spcPts val="0"/>
              </a:spcAft>
              <a:buSzPts val="2400"/>
              <a:buChar char="▪"/>
            </a:pPr>
            <a:r>
              <a:rPr lang="en-US"/>
              <a:t>Tối thiểu số lần click, tối thiểu số ký tự, chữ trong view người dùng</a:t>
            </a:r>
            <a:endParaRPr/>
          </a:p>
          <a:p>
            <a:pPr indent="-344478" lvl="1" marL="966763" rtl="0" algn="l">
              <a:lnSpc>
                <a:spcPct val="90000"/>
              </a:lnSpc>
              <a:spcBef>
                <a:spcPts val="600"/>
              </a:spcBef>
              <a:spcAft>
                <a:spcPts val="0"/>
              </a:spcAft>
              <a:buSzPts val="2400"/>
              <a:buChar char="▪"/>
            </a:pPr>
            <a:r>
              <a:rPr lang="en-US"/>
              <a:t>Đẹp, hiện đại, mầu sắc cùng tông, thẩm mỹ, …</a:t>
            </a:r>
            <a:endParaRPr/>
          </a:p>
          <a:p>
            <a:pPr indent="-344478" lvl="1" marL="966763" rtl="0" algn="l">
              <a:lnSpc>
                <a:spcPct val="90000"/>
              </a:lnSpc>
              <a:spcBef>
                <a:spcPts val="600"/>
              </a:spcBef>
              <a:spcAft>
                <a:spcPts val="0"/>
              </a:spcAft>
              <a:buSzPts val="2400"/>
              <a:buChar char="▪"/>
            </a:pPr>
            <a:r>
              <a:rPr lang="en-US"/>
              <a:t>Văn hóa, ngôn ngữ phù hợp bản địa</a:t>
            </a:r>
            <a:endParaRPr/>
          </a:p>
          <a:p>
            <a:pPr indent="-344478" lvl="1" marL="966763" rtl="0" algn="l">
              <a:lnSpc>
                <a:spcPct val="90000"/>
              </a:lnSpc>
              <a:spcBef>
                <a:spcPts val="600"/>
              </a:spcBef>
              <a:spcAft>
                <a:spcPts val="0"/>
              </a:spcAft>
              <a:buSzPts val="2400"/>
              <a:buChar char="▪"/>
            </a:pPr>
            <a:r>
              <a:rPr lang="en-US"/>
              <a:t>Ngữ pháp, ngữ cảnh, bỏ dấu chính xác phù hợp</a:t>
            </a:r>
            <a:endParaRPr/>
          </a:p>
        </p:txBody>
      </p:sp>
      <p:sp>
        <p:nvSpPr>
          <p:cNvPr id="3066" name="Google Shape;3066;p16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2" name="Shape 822"/>
        <p:cNvGrpSpPr/>
        <p:nvPr/>
      </p:nvGrpSpPr>
      <p:grpSpPr>
        <a:xfrm>
          <a:off x="0" y="0"/>
          <a:ext cx="0" cy="0"/>
          <a:chOff x="0" y="0"/>
          <a:chExt cx="0" cy="0"/>
        </a:xfrm>
      </p:grpSpPr>
      <p:sp>
        <p:nvSpPr>
          <p:cNvPr id="823" name="Google Shape;823;p17"/>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17"/>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txBox="1"/>
          <p:nvPr>
            <p:ph type="title"/>
          </p:nvPr>
        </p:nvSpPr>
        <p:spPr>
          <a:xfrm>
            <a:off x="492374"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Kỹ năng cần có</a:t>
            </a:r>
            <a:endParaRPr/>
          </a:p>
        </p:txBody>
      </p:sp>
      <p:sp>
        <p:nvSpPr>
          <p:cNvPr id="826" name="Google Shape;826;p1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txBox="1"/>
          <p:nvPr>
            <p:ph idx="1" type="body"/>
          </p:nvPr>
        </p:nvSpPr>
        <p:spPr>
          <a:xfrm>
            <a:off x="4742021" y="605896"/>
            <a:ext cx="6413663" cy="5646208"/>
          </a:xfrm>
          <a:prstGeom prst="rect">
            <a:avLst/>
          </a:prstGeom>
          <a:noFill/>
          <a:ln>
            <a:noFill/>
          </a:ln>
        </p:spPr>
        <p:txBody>
          <a:bodyPr anchorCtr="0" anchor="ctr"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latin typeface="Calibri"/>
                <a:ea typeface="Calibri"/>
                <a:cs typeface="Calibri"/>
                <a:sym typeface="Calibri"/>
              </a:rPr>
              <a:t>Kỹ năng thu thập yêu cầu người dùng, nhanh nhạy hiểu kiến thức nghiệp vụ.</a:t>
            </a:r>
            <a:endParaRPr/>
          </a:p>
          <a:p>
            <a:pPr indent="-457188" lvl="0" marL="640064" rtl="0" algn="l">
              <a:lnSpc>
                <a:spcPct val="90000"/>
              </a:lnSpc>
              <a:spcBef>
                <a:spcPts val="2400"/>
              </a:spcBef>
              <a:spcAft>
                <a:spcPts val="0"/>
              </a:spcAft>
              <a:buSzPts val="2800"/>
              <a:buChar char="❖"/>
            </a:pPr>
            <a:r>
              <a:rPr lang="en-US">
                <a:latin typeface="Calibri"/>
                <a:ea typeface="Calibri"/>
                <a:cs typeface="Calibri"/>
                <a:sym typeface="Calibri"/>
              </a:rPr>
              <a:t>Kỹ năng tư duy phân tích tổng quan, logic, chi tiết </a:t>
            </a:r>
            <a:endParaRPr/>
          </a:p>
          <a:p>
            <a:pPr indent="-457188" lvl="0" marL="640064" rtl="0" algn="l">
              <a:lnSpc>
                <a:spcPct val="90000"/>
              </a:lnSpc>
              <a:spcBef>
                <a:spcPts val="2400"/>
              </a:spcBef>
              <a:spcAft>
                <a:spcPts val="0"/>
              </a:spcAft>
              <a:buSzPts val="2800"/>
              <a:buChar char="❖"/>
            </a:pPr>
            <a:r>
              <a:rPr lang="en-US">
                <a:latin typeface="Calibri"/>
                <a:ea typeface="Calibri"/>
                <a:cs typeface="Calibri"/>
                <a:sym typeface="Calibri"/>
              </a:rPr>
              <a:t>Kỹ năng giải quyết vấn đề, trình bày, giải thích, mô tả vấn đề.</a:t>
            </a:r>
            <a:endParaRPr/>
          </a:p>
          <a:p>
            <a:pPr indent="-457188" lvl="0" marL="640064" rtl="0" algn="l">
              <a:lnSpc>
                <a:spcPct val="90000"/>
              </a:lnSpc>
              <a:spcBef>
                <a:spcPts val="2400"/>
              </a:spcBef>
              <a:spcAft>
                <a:spcPts val="0"/>
              </a:spcAft>
              <a:buSzPts val="2800"/>
              <a:buChar char="❖"/>
            </a:pPr>
            <a:r>
              <a:rPr lang="en-US">
                <a:latin typeface="Calibri"/>
                <a:ea typeface="Calibri"/>
                <a:cs typeface="Calibri"/>
                <a:sym typeface="Calibri"/>
              </a:rPr>
              <a:t>Kỹ năng viết tài liệu: mô tả yêu cầu người dùng, đặc tả phần mềm, thiết kế chi tiết</a:t>
            </a:r>
            <a:endParaRPr/>
          </a:p>
          <a:p>
            <a:pPr indent="-457188" lvl="0" marL="640064" rtl="0" algn="l">
              <a:lnSpc>
                <a:spcPct val="90000"/>
              </a:lnSpc>
              <a:spcBef>
                <a:spcPts val="2400"/>
              </a:spcBef>
              <a:spcAft>
                <a:spcPts val="0"/>
              </a:spcAft>
              <a:buSzPts val="2800"/>
              <a:buChar char="❖"/>
            </a:pPr>
            <a:r>
              <a:rPr lang="en-US">
                <a:latin typeface="Calibri"/>
                <a:ea typeface="Calibri"/>
                <a:cs typeface="Calibri"/>
                <a:sym typeface="Calibri"/>
              </a:rPr>
              <a:t>Kỹ năng giao tiếp, thuyết trình.</a:t>
            </a:r>
            <a:endParaRPr/>
          </a:p>
        </p:txBody>
      </p:sp>
      <p:sp>
        <p:nvSpPr>
          <p:cNvPr id="828" name="Google Shape;828;p1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170"/>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Thiết kế hành trình trải nghiệm khách hàng</a:t>
            </a:r>
            <a:endParaRPr/>
          </a:p>
        </p:txBody>
      </p:sp>
      <p:sp>
        <p:nvSpPr>
          <p:cNvPr id="3072" name="Google Shape;3072;p17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id="3073" name="Google Shape;3073;p170"/>
          <p:cNvPicPr preferRelativeResize="0"/>
          <p:nvPr/>
        </p:nvPicPr>
        <p:blipFill rotWithShape="1">
          <a:blip r:embed="rId3">
            <a:alphaModFix/>
          </a:blip>
          <a:srcRect b="0" l="0" r="0" t="0"/>
          <a:stretch/>
        </p:blipFill>
        <p:spPr>
          <a:xfrm>
            <a:off x="524998" y="1416562"/>
            <a:ext cx="11202963" cy="495369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7" name="Shape 3077"/>
        <p:cNvGrpSpPr/>
        <p:nvPr/>
      </p:nvGrpSpPr>
      <p:grpSpPr>
        <a:xfrm>
          <a:off x="0" y="0"/>
          <a:ext cx="0" cy="0"/>
          <a:chOff x="0" y="0"/>
          <a:chExt cx="0" cy="0"/>
        </a:xfrm>
      </p:grpSpPr>
      <p:sp>
        <p:nvSpPr>
          <p:cNvPr id="3078" name="Google Shape;3078;p171"/>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frican kids seeing a tablet for the first time. The euphoria : r/pics" id="3079" name="Google Shape;3079;p171"/>
          <p:cNvPicPr preferRelativeResize="0"/>
          <p:nvPr/>
        </p:nvPicPr>
        <p:blipFill rotWithShape="1">
          <a:blip r:embed="rId3">
            <a:alphaModFix/>
          </a:blip>
          <a:srcRect b="-2" l="21118" r="20494" t="0"/>
          <a:stretch/>
        </p:blipFill>
        <p:spPr>
          <a:xfrm>
            <a:off x="196731" y="166533"/>
            <a:ext cx="3809612" cy="6524936"/>
          </a:xfrm>
          <a:prstGeom prst="rect">
            <a:avLst/>
          </a:prstGeom>
          <a:noFill/>
          <a:ln>
            <a:noFill/>
          </a:ln>
        </p:spPr>
      </p:pic>
      <p:pic>
        <p:nvPicPr>
          <p:cNvPr descr="Hodico - Tiểu Sử Steve Jobs - Tiểu sử - Hồi ký | SáchViệt.vn" id="3080" name="Google Shape;3080;p171"/>
          <p:cNvPicPr preferRelativeResize="0"/>
          <p:nvPr/>
        </p:nvPicPr>
        <p:blipFill rotWithShape="1">
          <a:blip r:embed="rId4">
            <a:alphaModFix/>
          </a:blip>
          <a:srcRect b="-2" l="15399" r="26397" t="0"/>
          <a:stretch/>
        </p:blipFill>
        <p:spPr>
          <a:xfrm>
            <a:off x="4196497" y="166533"/>
            <a:ext cx="3797618" cy="6524936"/>
          </a:xfrm>
          <a:prstGeom prst="rect">
            <a:avLst/>
          </a:prstGeom>
          <a:noFill/>
          <a:ln>
            <a:noFill/>
          </a:ln>
        </p:spPr>
      </p:pic>
      <p:pic>
        <p:nvPicPr>
          <p:cNvPr descr="Macbook Có Chơi Liên Minh Trên Macbook, Macbook Có Chơi Liên Minh Được Không" id="3081" name="Google Shape;3081;p171"/>
          <p:cNvPicPr preferRelativeResize="0"/>
          <p:nvPr/>
        </p:nvPicPr>
        <p:blipFill rotWithShape="1">
          <a:blip r:embed="rId5">
            <a:alphaModFix/>
          </a:blip>
          <a:srcRect b="-2" l="16975" r="14989" t="0"/>
          <a:stretch/>
        </p:blipFill>
        <p:spPr>
          <a:xfrm>
            <a:off x="8183346" y="166533"/>
            <a:ext cx="3822808" cy="3160653"/>
          </a:xfrm>
          <a:prstGeom prst="rect">
            <a:avLst/>
          </a:prstGeom>
          <a:noFill/>
          <a:ln>
            <a:noFill/>
          </a:ln>
        </p:spPr>
      </p:pic>
      <p:pic>
        <p:nvPicPr>
          <p:cNvPr descr="Hệ sinh thái Apple rất tuyệt nhưng đôi khi cũng rất phiền toái – ICTGO" id="3082" name="Google Shape;3082;p171"/>
          <p:cNvPicPr preferRelativeResize="0"/>
          <p:nvPr/>
        </p:nvPicPr>
        <p:blipFill rotWithShape="1">
          <a:blip r:embed="rId6">
            <a:alphaModFix/>
          </a:blip>
          <a:srcRect b="-3" l="2482" r="18019" t="0"/>
          <a:stretch/>
        </p:blipFill>
        <p:spPr>
          <a:xfrm>
            <a:off x="8183346" y="3506741"/>
            <a:ext cx="3822808" cy="3184727"/>
          </a:xfrm>
          <a:prstGeom prst="rect">
            <a:avLst/>
          </a:prstGeom>
          <a:noFill/>
          <a:ln>
            <a:noFill/>
          </a:ln>
        </p:spPr>
      </p:pic>
      <p:sp>
        <p:nvSpPr>
          <p:cNvPr id="3083" name="Google Shape;3083;p17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
        <p:nvSpPr>
          <p:cNvPr id="3084" name="Google Shape;3084;p171"/>
          <p:cNvSpPr txBox="1"/>
          <p:nvPr/>
        </p:nvSpPr>
        <p:spPr>
          <a:xfrm>
            <a:off x="557561" y="5843239"/>
            <a:ext cx="10794380" cy="646331"/>
          </a:xfrm>
          <a:prstGeom prst="rect">
            <a:avLst/>
          </a:prstGeom>
          <a:solidFill>
            <a:srgbClr val="7EC763">
              <a:alpha val="77647"/>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Hãy như Apple, đế chế vĩ đại luôn nghiên cứu chế tạo ra các sản phẩm mà người dùng ở mọi tầng lớp, lứa tuổi, trình độ học thức, văn hóa không cần đọc hướng dẫn sử dụng vẫn có thể sử dụng được sản phẩm!</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8" name="Shape 3088"/>
        <p:cNvGrpSpPr/>
        <p:nvPr/>
      </p:nvGrpSpPr>
      <p:grpSpPr>
        <a:xfrm>
          <a:off x="0" y="0"/>
          <a:ext cx="0" cy="0"/>
          <a:chOff x="0" y="0"/>
          <a:chExt cx="0" cy="0"/>
        </a:xfrm>
      </p:grpSpPr>
      <p:sp>
        <p:nvSpPr>
          <p:cNvPr id="3089" name="Google Shape;3089;p17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7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1" name="Google Shape;3091;p17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id="3092" name="Google Shape;3092;p172"/>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3093" name="Google Shape;3093;p172"/>
          <p:cNvSpPr/>
          <p:nvPr/>
        </p:nvSpPr>
        <p:spPr>
          <a:xfrm>
            <a:off x="1507" y="4953000"/>
            <a:ext cx="12188952"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72"/>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Bài tập thực hành</a:t>
            </a:r>
            <a:endParaRPr/>
          </a:p>
        </p:txBody>
      </p:sp>
      <p:sp>
        <p:nvSpPr>
          <p:cNvPr id="3095" name="Google Shape;3095;p172"/>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500"/>
              <a:buNone/>
            </a:pPr>
            <a:r>
              <a:rPr lang="en-US" sz="1500" cap="none">
                <a:solidFill>
                  <a:srgbClr val="FFFFFF"/>
                </a:solidFill>
                <a:latin typeface="Calibri"/>
                <a:ea typeface="Calibri"/>
                <a:cs typeface="Calibri"/>
                <a:sym typeface="Calibri"/>
              </a:rPr>
              <a:t>XÂY DỰNG HÀNH TRÌNH TRẢI NGHIỆM KHÁCH HÀNG</a:t>
            </a:r>
            <a:endParaRPr/>
          </a:p>
        </p:txBody>
      </p:sp>
      <p:sp>
        <p:nvSpPr>
          <p:cNvPr id="3096" name="Google Shape;3096;p172"/>
          <p:cNvSpPr/>
          <p:nvPr/>
        </p:nvSpPr>
        <p:spPr>
          <a:xfrm>
            <a:off x="1507" y="4906176"/>
            <a:ext cx="12188952"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7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1" name="Shape 3101"/>
        <p:cNvGrpSpPr/>
        <p:nvPr/>
      </p:nvGrpSpPr>
      <p:grpSpPr>
        <a:xfrm>
          <a:off x="0" y="0"/>
          <a:ext cx="0" cy="0"/>
          <a:chOff x="0" y="0"/>
          <a:chExt cx="0" cy="0"/>
        </a:xfrm>
      </p:grpSpPr>
      <p:sp>
        <p:nvSpPr>
          <p:cNvPr id="3102" name="Google Shape;3102;p173"/>
          <p:cNvSpPr txBox="1"/>
          <p:nvPr>
            <p:ph type="title"/>
          </p:nvPr>
        </p:nvSpPr>
        <p:spPr>
          <a:xfrm>
            <a:off x="6880306" y="639101"/>
            <a:ext cx="4662769" cy="36860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600"/>
              <a:buFont typeface="Calibri"/>
              <a:buNone/>
            </a:pPr>
            <a:r>
              <a:rPr lang="en-US" sz="6600"/>
              <a:t>15. KỸ NĂNG GIAO TIẾP</a:t>
            </a:r>
            <a:endParaRPr/>
          </a:p>
        </p:txBody>
      </p:sp>
      <p:sp>
        <p:nvSpPr>
          <p:cNvPr id="3103" name="Google Shape;3103;p173"/>
          <p:cNvSpPr txBox="1"/>
          <p:nvPr>
            <p:ph idx="1" type="body"/>
          </p:nvPr>
        </p:nvSpPr>
        <p:spPr>
          <a:xfrm>
            <a:off x="8141113" y="4455621"/>
            <a:ext cx="3417991" cy="12386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sz="2000">
                <a:solidFill>
                  <a:srgbClr val="262626"/>
                </a:solidFill>
              </a:rPr>
              <a:t>ĐỂ TẠO ẤN TƯỢNG TỐT VỚI CẤP TRÊN, ĐỒNG NGHIỆP, KHÁCH HÀNG</a:t>
            </a:r>
            <a:endParaRPr/>
          </a:p>
        </p:txBody>
      </p:sp>
      <p:pic>
        <p:nvPicPr>
          <p:cNvPr id="3104" name="Google Shape;3104;p173"/>
          <p:cNvPicPr preferRelativeResize="0"/>
          <p:nvPr/>
        </p:nvPicPr>
        <p:blipFill rotWithShape="1">
          <a:blip r:embed="rId3">
            <a:alphaModFix/>
          </a:blip>
          <a:srcRect b="0" l="0" r="0" t="0"/>
          <a:stretch/>
        </p:blipFill>
        <p:spPr>
          <a:xfrm>
            <a:off x="1437007" y="640085"/>
            <a:ext cx="5306200" cy="5054156"/>
          </a:xfrm>
          <a:prstGeom prst="rect">
            <a:avLst/>
          </a:prstGeom>
          <a:noFill/>
          <a:ln>
            <a:noFill/>
          </a:ln>
        </p:spPr>
      </p:pic>
      <p:sp>
        <p:nvSpPr>
          <p:cNvPr id="3105" name="Google Shape;3105;p17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9" name="Shape 3109"/>
        <p:cNvGrpSpPr/>
        <p:nvPr/>
      </p:nvGrpSpPr>
      <p:grpSpPr>
        <a:xfrm>
          <a:off x="0" y="0"/>
          <a:ext cx="0" cy="0"/>
          <a:chOff x="0" y="0"/>
          <a:chExt cx="0" cy="0"/>
        </a:xfrm>
      </p:grpSpPr>
      <p:sp>
        <p:nvSpPr>
          <p:cNvPr id="3110" name="Google Shape;3110;p174"/>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1" name="Google Shape;3111;p174"/>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74"/>
          <p:cNvSpPr txBox="1"/>
          <p:nvPr>
            <p:ph type="title"/>
          </p:nvPr>
        </p:nvSpPr>
        <p:spPr>
          <a:xfrm>
            <a:off x="492374"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Nhu  cầu giao tiếp của BA</a:t>
            </a:r>
            <a:endParaRPr sz="3600">
              <a:solidFill>
                <a:srgbClr val="FFFFFF"/>
              </a:solidFill>
              <a:latin typeface="Calibri"/>
              <a:ea typeface="Calibri"/>
              <a:cs typeface="Calibri"/>
              <a:sym typeface="Calibri"/>
            </a:endParaRPr>
          </a:p>
        </p:txBody>
      </p:sp>
      <p:sp>
        <p:nvSpPr>
          <p:cNvPr id="3113" name="Google Shape;3113;p174"/>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74"/>
          <p:cNvSpPr txBox="1"/>
          <p:nvPr>
            <p:ph idx="1" type="body"/>
          </p:nvPr>
        </p:nvSpPr>
        <p:spPr>
          <a:xfrm>
            <a:off x="4742021" y="605896"/>
            <a:ext cx="6413663" cy="5646208"/>
          </a:xfrm>
          <a:prstGeom prst="rect">
            <a:avLst/>
          </a:prstGeom>
          <a:noFill/>
          <a:ln>
            <a:noFill/>
          </a:ln>
        </p:spPr>
        <p:txBody>
          <a:bodyPr anchorCtr="0" anchor="ctr"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latin typeface="Calibri"/>
                <a:ea typeface="Calibri"/>
                <a:cs typeface="Calibri"/>
                <a:sym typeface="Calibri"/>
              </a:rPr>
              <a:t>Trao đổi với khách hàng</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Trao đổi với cấp trên (Project/ Product Manager)</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Trao đổi với team dự án</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Trao đổi với cấp dưới (nếu có)</a:t>
            </a:r>
            <a:endParaRPr/>
          </a:p>
        </p:txBody>
      </p:sp>
      <p:sp>
        <p:nvSpPr>
          <p:cNvPr id="3115" name="Google Shape;3115;p17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9" name="Shape 3119"/>
        <p:cNvGrpSpPr/>
        <p:nvPr/>
      </p:nvGrpSpPr>
      <p:grpSpPr>
        <a:xfrm>
          <a:off x="0" y="0"/>
          <a:ext cx="0" cy="0"/>
          <a:chOff x="0" y="0"/>
          <a:chExt cx="0" cy="0"/>
        </a:xfrm>
      </p:grpSpPr>
      <p:sp>
        <p:nvSpPr>
          <p:cNvPr id="3120" name="Google Shape;3120;p175"/>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1" name="Google Shape;3121;p175"/>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75"/>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Nguyên tắc chung</a:t>
            </a:r>
            <a:endParaRPr/>
          </a:p>
        </p:txBody>
      </p:sp>
      <p:sp>
        <p:nvSpPr>
          <p:cNvPr id="3123" name="Google Shape;3123;p175"/>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175"/>
          <p:cNvGrpSpPr/>
          <p:nvPr/>
        </p:nvGrpSpPr>
        <p:grpSpPr>
          <a:xfrm>
            <a:off x="4741864" y="806073"/>
            <a:ext cx="6797675" cy="5317291"/>
            <a:chOff x="0" y="166310"/>
            <a:chExt cx="6797675" cy="5317291"/>
          </a:xfrm>
        </p:grpSpPr>
        <p:sp>
          <p:nvSpPr>
            <p:cNvPr id="3125" name="Google Shape;3125;p175"/>
            <p:cNvSpPr/>
            <p:nvPr/>
          </p:nvSpPr>
          <p:spPr>
            <a:xfrm>
              <a:off x="0" y="166310"/>
              <a:ext cx="6797675" cy="527670"/>
            </a:xfrm>
            <a:prstGeom prst="roundRect">
              <a:avLst>
                <a:gd fmla="val 16667"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75"/>
            <p:cNvSpPr txBox="1"/>
            <p:nvPr/>
          </p:nvSpPr>
          <p:spPr>
            <a:xfrm>
              <a:off x="25759" y="192069"/>
              <a:ext cx="6746157"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None/>
              </a:pPr>
              <a:r>
                <a:rPr b="1" lang="en-US" sz="2200">
                  <a:solidFill>
                    <a:schemeClr val="lt1"/>
                  </a:solidFill>
                  <a:latin typeface="Calibri"/>
                  <a:ea typeface="Calibri"/>
                  <a:cs typeface="Calibri"/>
                  <a:sym typeface="Calibri"/>
                </a:rPr>
                <a:t>Trực tiếp:</a:t>
              </a:r>
              <a:endParaRPr sz="2200">
                <a:solidFill>
                  <a:schemeClr val="lt1"/>
                </a:solidFill>
                <a:latin typeface="Calibri"/>
                <a:ea typeface="Calibri"/>
                <a:cs typeface="Calibri"/>
                <a:sym typeface="Calibri"/>
              </a:endParaRPr>
            </a:p>
          </p:txBody>
        </p:sp>
        <p:sp>
          <p:nvSpPr>
            <p:cNvPr id="3127" name="Google Shape;3127;p175"/>
            <p:cNvSpPr/>
            <p:nvPr/>
          </p:nvSpPr>
          <p:spPr>
            <a:xfrm>
              <a:off x="0" y="693981"/>
              <a:ext cx="6797675" cy="15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75"/>
            <p:cNvSpPr txBox="1"/>
            <p:nvPr/>
          </p:nvSpPr>
          <p:spPr>
            <a:xfrm>
              <a:off x="0" y="693981"/>
              <a:ext cx="6797675" cy="1593900"/>
            </a:xfrm>
            <a:prstGeom prst="rect">
              <a:avLst/>
            </a:prstGeom>
            <a:noFill/>
            <a:ln>
              <a:noFill/>
            </a:ln>
          </p:spPr>
          <p:txBody>
            <a:bodyPr anchorCtr="0" anchor="t" bIns="27925" lIns="215825" spcFirstLastPara="1" rIns="156450" wrap="square" tIns="27925">
              <a:noAutofit/>
            </a:bodyPr>
            <a:lstStyle/>
            <a:p>
              <a:pPr indent="-171450" lvl="1" marL="171450" marR="0" rtl="0" algn="l">
                <a:lnSpc>
                  <a:spcPct val="10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Luôn chào/ hỏi/ hỏi thăm nhiệt tình dù không có sự kiện</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Nhìn thẳng vào mắt người đối diện thể hiện sự tôn trọng</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Giữ lời hứa và thông tin sớm nếu bị trễ hạn</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Luôn cảm ơn khi được giúp đỡ</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Góp ý tế nhị (Công thức Khen – Chê – Khen)</a:t>
              </a:r>
              <a:endParaRPr/>
            </a:p>
          </p:txBody>
        </p:sp>
        <p:sp>
          <p:nvSpPr>
            <p:cNvPr id="3129" name="Google Shape;3129;p175"/>
            <p:cNvSpPr/>
            <p:nvPr/>
          </p:nvSpPr>
          <p:spPr>
            <a:xfrm>
              <a:off x="0" y="2287881"/>
              <a:ext cx="6797675" cy="527670"/>
            </a:xfrm>
            <a:prstGeom prst="roundRect">
              <a:avLst>
                <a:gd fmla="val 16667" name="adj"/>
              </a:avLst>
            </a:prstGeom>
            <a:solidFill>
              <a:srgbClr val="246C4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75"/>
            <p:cNvSpPr txBox="1"/>
            <p:nvPr/>
          </p:nvSpPr>
          <p:spPr>
            <a:xfrm>
              <a:off x="25759" y="2313640"/>
              <a:ext cx="6746157"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None/>
              </a:pPr>
              <a:r>
                <a:rPr b="1" lang="en-US" sz="2200">
                  <a:solidFill>
                    <a:schemeClr val="lt1"/>
                  </a:solidFill>
                  <a:latin typeface="Calibri"/>
                  <a:ea typeface="Calibri"/>
                  <a:cs typeface="Calibri"/>
                  <a:sym typeface="Calibri"/>
                </a:rPr>
                <a:t>Qua email/ tin nhắn</a:t>
              </a:r>
              <a:endParaRPr sz="2200">
                <a:solidFill>
                  <a:schemeClr val="lt1"/>
                </a:solidFill>
                <a:latin typeface="Calibri"/>
                <a:ea typeface="Calibri"/>
                <a:cs typeface="Calibri"/>
                <a:sym typeface="Calibri"/>
              </a:endParaRPr>
            </a:p>
          </p:txBody>
        </p:sp>
        <p:sp>
          <p:nvSpPr>
            <p:cNvPr id="3131" name="Google Shape;3131;p175"/>
            <p:cNvSpPr/>
            <p:nvPr/>
          </p:nvSpPr>
          <p:spPr>
            <a:xfrm>
              <a:off x="0" y="2815551"/>
              <a:ext cx="6797675" cy="91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75"/>
            <p:cNvSpPr txBox="1"/>
            <p:nvPr/>
          </p:nvSpPr>
          <p:spPr>
            <a:xfrm>
              <a:off x="0" y="2815551"/>
              <a:ext cx="6797675" cy="910800"/>
            </a:xfrm>
            <a:prstGeom prst="rect">
              <a:avLst/>
            </a:prstGeom>
            <a:noFill/>
            <a:ln>
              <a:noFill/>
            </a:ln>
          </p:spPr>
          <p:txBody>
            <a:bodyPr anchorCtr="0" anchor="t" bIns="27925" lIns="215825" spcFirstLastPara="1" rIns="156450" wrap="square" tIns="27925">
              <a:noAutofit/>
            </a:bodyPr>
            <a:lstStyle/>
            <a:p>
              <a:pPr indent="-171450" lvl="1" marL="171450" marR="0" rtl="0" algn="l">
                <a:lnSpc>
                  <a:spcPct val="10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Luôn trả lời ngay khi nhận được để người gửi biết đã đến người nhận</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Luôn có lời văn trong thư để người nhận biết mình cần làm gì với email của bạn</a:t>
              </a:r>
              <a:endParaRPr/>
            </a:p>
          </p:txBody>
        </p:sp>
        <p:sp>
          <p:nvSpPr>
            <p:cNvPr id="3133" name="Google Shape;3133;p175"/>
            <p:cNvSpPr/>
            <p:nvPr/>
          </p:nvSpPr>
          <p:spPr>
            <a:xfrm>
              <a:off x="0" y="3726351"/>
              <a:ext cx="6797675" cy="527670"/>
            </a:xfrm>
            <a:prstGeom prst="roundRect">
              <a:avLst>
                <a:gd fmla="val 16667" name="adj"/>
              </a:avLst>
            </a:prstGeom>
            <a:solidFill>
              <a:srgbClr val="205C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75"/>
            <p:cNvSpPr txBox="1"/>
            <p:nvPr/>
          </p:nvSpPr>
          <p:spPr>
            <a:xfrm>
              <a:off x="25759" y="3752110"/>
              <a:ext cx="6746157"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None/>
              </a:pPr>
              <a:r>
                <a:rPr b="1" lang="en-US" sz="2200">
                  <a:solidFill>
                    <a:schemeClr val="lt1"/>
                  </a:solidFill>
                  <a:latin typeface="Calibri"/>
                  <a:ea typeface="Calibri"/>
                  <a:cs typeface="Calibri"/>
                  <a:sym typeface="Calibri"/>
                </a:rPr>
                <a:t>Qua điện thoại</a:t>
              </a:r>
              <a:endParaRPr sz="2200">
                <a:solidFill>
                  <a:schemeClr val="lt1"/>
                </a:solidFill>
                <a:latin typeface="Calibri"/>
                <a:ea typeface="Calibri"/>
                <a:cs typeface="Calibri"/>
                <a:sym typeface="Calibri"/>
              </a:endParaRPr>
            </a:p>
          </p:txBody>
        </p:sp>
        <p:sp>
          <p:nvSpPr>
            <p:cNvPr id="3135" name="Google Shape;3135;p175"/>
            <p:cNvSpPr/>
            <p:nvPr/>
          </p:nvSpPr>
          <p:spPr>
            <a:xfrm>
              <a:off x="0" y="4254021"/>
              <a:ext cx="6797675" cy="12295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75"/>
            <p:cNvSpPr txBox="1"/>
            <p:nvPr/>
          </p:nvSpPr>
          <p:spPr>
            <a:xfrm>
              <a:off x="0" y="4254021"/>
              <a:ext cx="6797675" cy="1229580"/>
            </a:xfrm>
            <a:prstGeom prst="rect">
              <a:avLst/>
            </a:prstGeom>
            <a:noFill/>
            <a:ln>
              <a:noFill/>
            </a:ln>
          </p:spPr>
          <p:txBody>
            <a:bodyPr anchorCtr="0" anchor="t" bIns="27925" lIns="215825" spcFirstLastPara="1" rIns="156450" wrap="square" tIns="27925">
              <a:noAutofit/>
            </a:bodyPr>
            <a:lstStyle/>
            <a:p>
              <a:pPr indent="-171450" lvl="1" marL="171450" marR="0" rtl="0" algn="l">
                <a:lnSpc>
                  <a:spcPct val="10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Luôn gọi lại các cuộc gọi nhỡ</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Khi gọi điện cho người khác mà không được nên nhắn tin nói rõ lý do gọi</a:t>
              </a:r>
              <a:endParaRPr/>
            </a:p>
            <a:p>
              <a:pPr indent="-171450" lvl="1" marL="171450" marR="0" rtl="0" algn="l">
                <a:lnSpc>
                  <a:spcPct val="100000"/>
                </a:lnSpc>
                <a:spcBef>
                  <a:spcPts val="34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Khi liên hệ với người lạ, VIP nên nhắn tin giới thiệu trước khi gọi</a:t>
              </a:r>
              <a:endParaRPr/>
            </a:p>
          </p:txBody>
        </p:sp>
      </p:grpSp>
      <p:sp>
        <p:nvSpPr>
          <p:cNvPr id="3137" name="Google Shape;3137;p17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1" name="Shape 3141"/>
        <p:cNvGrpSpPr/>
        <p:nvPr/>
      </p:nvGrpSpPr>
      <p:grpSpPr>
        <a:xfrm>
          <a:off x="0" y="0"/>
          <a:ext cx="0" cy="0"/>
          <a:chOff x="0" y="0"/>
          <a:chExt cx="0" cy="0"/>
        </a:xfrm>
      </p:grpSpPr>
      <p:sp>
        <p:nvSpPr>
          <p:cNvPr id="3142" name="Google Shape;3142;p176"/>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3" name="Google Shape;3143;p176"/>
          <p:cNvSpPr txBox="1"/>
          <p:nvPr>
            <p:ph type="title"/>
          </p:nvPr>
        </p:nvSpPr>
        <p:spPr>
          <a:xfrm>
            <a:off x="6411685" y="634947"/>
            <a:ext cx="512717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700"/>
              <a:buFont typeface="Calibri"/>
              <a:buNone/>
            </a:pPr>
            <a:r>
              <a:rPr lang="en-US" sz="3700">
                <a:latin typeface="Calibri"/>
                <a:ea typeface="Calibri"/>
                <a:cs typeface="Calibri"/>
                <a:sym typeface="Calibri"/>
              </a:rPr>
              <a:t>Mẫu tin nhắn trước khi gọi điện hoặc gọi không được</a:t>
            </a:r>
            <a:endParaRPr sz="3700">
              <a:latin typeface="Calibri"/>
              <a:ea typeface="Calibri"/>
              <a:cs typeface="Calibri"/>
              <a:sym typeface="Calibri"/>
            </a:endParaRPr>
          </a:p>
        </p:txBody>
      </p:sp>
      <p:pic>
        <p:nvPicPr>
          <p:cNvPr descr="A picture containing computer&#10;&#10;Description automatically generated" id="3144" name="Google Shape;3144;p176"/>
          <p:cNvPicPr preferRelativeResize="0"/>
          <p:nvPr/>
        </p:nvPicPr>
        <p:blipFill rotWithShape="1">
          <a:blip r:embed="rId3">
            <a:alphaModFix/>
          </a:blip>
          <a:srcRect b="0" l="0" r="0" t="0"/>
          <a:stretch/>
        </p:blipFill>
        <p:spPr>
          <a:xfrm>
            <a:off x="745133" y="645107"/>
            <a:ext cx="5247747" cy="5247747"/>
          </a:xfrm>
          <a:prstGeom prst="rect">
            <a:avLst/>
          </a:prstGeom>
          <a:noFill/>
          <a:ln>
            <a:noFill/>
          </a:ln>
        </p:spPr>
      </p:pic>
      <p:cxnSp>
        <p:nvCxnSpPr>
          <p:cNvPr id="3145" name="Google Shape;3145;p176"/>
          <p:cNvCxnSpPr/>
          <p:nvPr/>
        </p:nvCxnSpPr>
        <p:spPr>
          <a:xfrm>
            <a:off x="6411684" y="2086188"/>
            <a:ext cx="4748808" cy="0"/>
          </a:xfrm>
          <a:prstGeom prst="straightConnector1">
            <a:avLst/>
          </a:prstGeom>
          <a:noFill/>
          <a:ln cap="flat" cmpd="sng" w="9525">
            <a:solidFill>
              <a:srgbClr val="7F7F7F">
                <a:alpha val="89803"/>
              </a:srgbClr>
            </a:solidFill>
            <a:prstDash val="solid"/>
            <a:round/>
            <a:headEnd len="sm" w="sm" type="none"/>
            <a:tailEnd len="sm" w="sm" type="none"/>
          </a:ln>
        </p:spPr>
      </p:cxnSp>
      <p:sp>
        <p:nvSpPr>
          <p:cNvPr id="3146" name="Google Shape;3146;p176"/>
          <p:cNvSpPr txBox="1"/>
          <p:nvPr>
            <p:ph idx="1" type="body"/>
          </p:nvPr>
        </p:nvSpPr>
        <p:spPr>
          <a:xfrm>
            <a:off x="6411687" y="2198918"/>
            <a:ext cx="5127172" cy="3670180"/>
          </a:xfrm>
          <a:prstGeom prst="rect">
            <a:avLst/>
          </a:prstGeom>
          <a:noFill/>
          <a:ln>
            <a:noFill/>
          </a:ln>
        </p:spPr>
        <p:txBody>
          <a:bodyPr anchorCtr="0" anchor="t" bIns="45700" lIns="0" spcFirstLastPara="1" rIns="0" wrap="square" tIns="45700">
            <a:normAutofit/>
          </a:bodyPr>
          <a:lstStyle/>
          <a:p>
            <a:pPr indent="0" lvl="0" marL="182875" rtl="0" algn="l">
              <a:lnSpc>
                <a:spcPct val="90000"/>
              </a:lnSpc>
              <a:spcBef>
                <a:spcPts val="0"/>
              </a:spcBef>
              <a:spcAft>
                <a:spcPts val="0"/>
              </a:spcAft>
              <a:buSzPts val="2800"/>
              <a:buNone/>
            </a:pPr>
            <a:r>
              <a:rPr lang="en-US"/>
              <a:t>Th</a:t>
            </a:r>
            <a:r>
              <a:rPr lang="en-US">
                <a:latin typeface="Calibri"/>
                <a:ea typeface="Calibri"/>
                <a:cs typeface="Calibri"/>
                <a:sym typeface="Calibri"/>
              </a:rPr>
              <a:t>ư</a:t>
            </a:r>
            <a:r>
              <a:rPr lang="en-US"/>
              <a:t>a anh Hùng,</a:t>
            </a:r>
            <a:endParaRPr/>
          </a:p>
          <a:p>
            <a:pPr indent="0" lvl="0" marL="182875" rtl="0" algn="l">
              <a:lnSpc>
                <a:spcPct val="90000"/>
              </a:lnSpc>
              <a:spcBef>
                <a:spcPts val="1400"/>
              </a:spcBef>
              <a:spcAft>
                <a:spcPts val="0"/>
              </a:spcAft>
              <a:buSzPts val="2800"/>
              <a:buNone/>
            </a:pPr>
            <a:r>
              <a:rPr lang="en-US"/>
              <a:t>Em là Ngân, Cán bộ nghiệp vụ Công ty iBPO. Em xin phép đ</a:t>
            </a:r>
            <a:r>
              <a:rPr lang="en-US">
                <a:latin typeface="Calibri"/>
                <a:ea typeface="Calibri"/>
                <a:cs typeface="Calibri"/>
                <a:sym typeface="Calibri"/>
              </a:rPr>
              <a:t>ư</a:t>
            </a:r>
            <a:r>
              <a:rPr lang="en-US"/>
              <a:t>ợc goi điện cho anh để hẹn anh khảo sát yêu cầu theo HĐ đã ký giữa 2 bên anh nhé. Chúc anh buổi sáng tốt lành.</a:t>
            </a:r>
            <a:endParaRPr/>
          </a:p>
          <a:p>
            <a:pPr indent="0" lvl="0" marL="182875" rtl="0" algn="l">
              <a:lnSpc>
                <a:spcPct val="90000"/>
              </a:lnSpc>
              <a:spcBef>
                <a:spcPts val="1400"/>
              </a:spcBef>
              <a:spcAft>
                <a:spcPts val="0"/>
              </a:spcAft>
              <a:buSzPts val="2800"/>
              <a:buNone/>
            </a:pPr>
            <a:r>
              <a:rPr lang="en-US"/>
              <a:t>Em Ngân.</a:t>
            </a:r>
            <a:endParaRPr/>
          </a:p>
          <a:p>
            <a:pPr indent="0" lvl="0" marL="182875" rtl="0" algn="l">
              <a:lnSpc>
                <a:spcPct val="90000"/>
              </a:lnSpc>
              <a:spcBef>
                <a:spcPts val="1400"/>
              </a:spcBef>
              <a:spcAft>
                <a:spcPts val="0"/>
              </a:spcAft>
              <a:buSzPts val="2800"/>
              <a:buNone/>
            </a:pPr>
            <a:r>
              <a:t/>
            </a:r>
            <a:endParaRPr/>
          </a:p>
        </p:txBody>
      </p:sp>
      <p:sp>
        <p:nvSpPr>
          <p:cNvPr id="3147" name="Google Shape;3147;p176"/>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76"/>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7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3" name="Shape 3153"/>
        <p:cNvGrpSpPr/>
        <p:nvPr/>
      </p:nvGrpSpPr>
      <p:grpSpPr>
        <a:xfrm>
          <a:off x="0" y="0"/>
          <a:ext cx="0" cy="0"/>
          <a:chOff x="0" y="0"/>
          <a:chExt cx="0" cy="0"/>
        </a:xfrm>
      </p:grpSpPr>
      <p:sp>
        <p:nvSpPr>
          <p:cNvPr id="3154" name="Google Shape;3154;p177"/>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5" name="Google Shape;3155;p177"/>
          <p:cNvSpPr txBox="1"/>
          <p:nvPr>
            <p:ph type="title"/>
          </p:nvPr>
        </p:nvSpPr>
        <p:spPr>
          <a:xfrm>
            <a:off x="6411685" y="634947"/>
            <a:ext cx="512717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Mẫu email gửi đi</a:t>
            </a:r>
            <a:endParaRPr/>
          </a:p>
        </p:txBody>
      </p:sp>
      <p:pic>
        <p:nvPicPr>
          <p:cNvPr descr="Kết quả hình ảnh cho email" id="3156" name="Google Shape;3156;p177"/>
          <p:cNvPicPr preferRelativeResize="0"/>
          <p:nvPr/>
        </p:nvPicPr>
        <p:blipFill rotWithShape="1">
          <a:blip r:embed="rId3">
            <a:alphaModFix/>
          </a:blip>
          <a:srcRect b="0" l="0" r="0" t="0"/>
          <a:stretch/>
        </p:blipFill>
        <p:spPr>
          <a:xfrm>
            <a:off x="745133" y="645107"/>
            <a:ext cx="5247747" cy="5247747"/>
          </a:xfrm>
          <a:prstGeom prst="rect">
            <a:avLst/>
          </a:prstGeom>
          <a:noFill/>
          <a:ln>
            <a:noFill/>
          </a:ln>
        </p:spPr>
      </p:pic>
      <p:cxnSp>
        <p:nvCxnSpPr>
          <p:cNvPr id="3157" name="Google Shape;3157;p177"/>
          <p:cNvCxnSpPr/>
          <p:nvPr/>
        </p:nvCxnSpPr>
        <p:spPr>
          <a:xfrm>
            <a:off x="6411684" y="2086188"/>
            <a:ext cx="4748808" cy="0"/>
          </a:xfrm>
          <a:prstGeom prst="straightConnector1">
            <a:avLst/>
          </a:prstGeom>
          <a:noFill/>
          <a:ln cap="flat" cmpd="sng" w="9525">
            <a:solidFill>
              <a:srgbClr val="7F7F7F">
                <a:alpha val="89803"/>
              </a:srgbClr>
            </a:solidFill>
            <a:prstDash val="solid"/>
            <a:round/>
            <a:headEnd len="sm" w="sm" type="none"/>
            <a:tailEnd len="sm" w="sm" type="none"/>
          </a:ln>
        </p:spPr>
      </p:cxnSp>
      <p:sp>
        <p:nvSpPr>
          <p:cNvPr id="3158" name="Google Shape;3158;p177"/>
          <p:cNvSpPr txBox="1"/>
          <p:nvPr>
            <p:ph idx="1" type="body"/>
          </p:nvPr>
        </p:nvSpPr>
        <p:spPr>
          <a:xfrm>
            <a:off x="6411687" y="2198918"/>
            <a:ext cx="5127172" cy="3670180"/>
          </a:xfrm>
          <a:prstGeom prst="rect">
            <a:avLst/>
          </a:prstGeom>
          <a:noFill/>
          <a:ln>
            <a:noFill/>
          </a:ln>
        </p:spPr>
        <p:txBody>
          <a:bodyPr anchorCtr="0" anchor="t" bIns="45700" lIns="0" spcFirstLastPara="1" rIns="0" wrap="square" tIns="45700">
            <a:normAutofit/>
          </a:bodyPr>
          <a:lstStyle/>
          <a:p>
            <a:pPr indent="0" lvl="0" marL="182875" rtl="0" algn="l">
              <a:lnSpc>
                <a:spcPct val="90000"/>
              </a:lnSpc>
              <a:spcBef>
                <a:spcPts val="0"/>
              </a:spcBef>
              <a:spcAft>
                <a:spcPts val="0"/>
              </a:spcAft>
              <a:buSzPts val="1500"/>
              <a:buNone/>
            </a:pPr>
            <a:r>
              <a:rPr lang="en-US" sz="1500"/>
              <a:t>Th</a:t>
            </a:r>
            <a:r>
              <a:rPr lang="en-US" sz="1500">
                <a:latin typeface="Calibri"/>
                <a:ea typeface="Calibri"/>
                <a:cs typeface="Calibri"/>
                <a:sym typeface="Calibri"/>
              </a:rPr>
              <a:t>ư</a:t>
            </a:r>
            <a:r>
              <a:rPr lang="en-US" sz="1500"/>
              <a:t>a anh Hùng,</a:t>
            </a:r>
            <a:endParaRPr/>
          </a:p>
          <a:p>
            <a:pPr indent="0" lvl="0" marL="182875" rtl="0" algn="l">
              <a:lnSpc>
                <a:spcPct val="90000"/>
              </a:lnSpc>
              <a:spcBef>
                <a:spcPts val="1400"/>
              </a:spcBef>
              <a:spcAft>
                <a:spcPts val="0"/>
              </a:spcAft>
              <a:buSzPts val="1500"/>
              <a:buNone/>
            </a:pPr>
            <a:r>
              <a:rPr lang="en-US" sz="1500"/>
              <a:t>Trước hết, iBPO </a:t>
            </a:r>
            <a:r>
              <a:rPr b="1" lang="en-US" sz="1500"/>
              <a:t>xin cảm </a:t>
            </a:r>
            <a:r>
              <a:rPr b="1" lang="en-US" sz="1500">
                <a:latin typeface="Calibri"/>
                <a:ea typeface="Calibri"/>
                <a:cs typeface="Calibri"/>
                <a:sym typeface="Calibri"/>
              </a:rPr>
              <a:t>ơ</a:t>
            </a:r>
            <a:r>
              <a:rPr b="1" lang="en-US" sz="1500"/>
              <a:t>n</a:t>
            </a:r>
            <a:r>
              <a:rPr lang="en-US" sz="1500"/>
              <a:t> anh rất nhiều vì đã nhiệt tình tham gia buổi khảo sát hôm nay. Các thông tin trao đổi từ anh </a:t>
            </a:r>
            <a:r>
              <a:rPr b="1" lang="en-US" sz="1500"/>
              <a:t>rất quan trọng </a:t>
            </a:r>
            <a:r>
              <a:rPr lang="en-US" sz="1500"/>
              <a:t>trong việc xây dựng bộ yêu cầu cho phần mềm quản lý khách hàng. </a:t>
            </a:r>
            <a:endParaRPr/>
          </a:p>
          <a:p>
            <a:pPr indent="0" lvl="0" marL="182875" rtl="0" algn="l">
              <a:lnSpc>
                <a:spcPct val="90000"/>
              </a:lnSpc>
              <a:spcBef>
                <a:spcPts val="1400"/>
              </a:spcBef>
              <a:spcAft>
                <a:spcPts val="0"/>
              </a:spcAft>
              <a:buSzPts val="1500"/>
              <a:buNone/>
            </a:pPr>
            <a:r>
              <a:rPr lang="en-US" sz="1500"/>
              <a:t>Để ghi nhớ nội dung làm việc giữa 2 bên, em xin phép </a:t>
            </a:r>
            <a:r>
              <a:rPr b="1" lang="en-US" sz="1500"/>
              <a:t>gửi lại anh Biên bản khảo sát </a:t>
            </a:r>
            <a:r>
              <a:rPr lang="en-US" sz="1500"/>
              <a:t>hôm nay anh nhé!</a:t>
            </a:r>
            <a:endParaRPr/>
          </a:p>
          <a:p>
            <a:pPr indent="0" lvl="0" marL="182875" rtl="0" algn="l">
              <a:lnSpc>
                <a:spcPct val="90000"/>
              </a:lnSpc>
              <a:spcBef>
                <a:spcPts val="1400"/>
              </a:spcBef>
              <a:spcAft>
                <a:spcPts val="0"/>
              </a:spcAft>
              <a:buSzPts val="1500"/>
              <a:buNone/>
            </a:pPr>
            <a:r>
              <a:rPr lang="en-US" sz="1500"/>
              <a:t>Dự kiến </a:t>
            </a:r>
            <a:r>
              <a:rPr b="1" lang="en-US" sz="1500"/>
              <a:t>8h30 sáng thứ 3 tuần sau em xin phép làm việc </a:t>
            </a:r>
            <a:r>
              <a:rPr lang="en-US" sz="1500"/>
              <a:t>với anh buổi nữa </a:t>
            </a:r>
            <a:r>
              <a:rPr b="1" lang="en-US" sz="1500"/>
              <a:t>để trình bày giải pháp </a:t>
            </a:r>
            <a:r>
              <a:rPr lang="en-US" sz="1500"/>
              <a:t>bên em đề xuất. Em </a:t>
            </a:r>
            <a:r>
              <a:rPr b="1" lang="en-US" sz="1500"/>
              <a:t>sẽ gọi điện nhắc anh </a:t>
            </a:r>
            <a:r>
              <a:rPr lang="en-US" sz="1500"/>
              <a:t>tr</a:t>
            </a:r>
            <a:r>
              <a:rPr lang="en-US" sz="1500">
                <a:latin typeface="Calibri"/>
                <a:ea typeface="Calibri"/>
                <a:cs typeface="Calibri"/>
                <a:sym typeface="Calibri"/>
              </a:rPr>
              <a:t>ư</a:t>
            </a:r>
            <a:r>
              <a:rPr lang="en-US" sz="1500"/>
              <a:t>ớc đó 1 ngày hoặc nếu có thay đổi anh nhé.</a:t>
            </a:r>
            <a:endParaRPr/>
          </a:p>
          <a:p>
            <a:pPr indent="0" lvl="0" marL="182875" rtl="0" algn="l">
              <a:lnSpc>
                <a:spcPct val="90000"/>
              </a:lnSpc>
              <a:spcBef>
                <a:spcPts val="1400"/>
              </a:spcBef>
              <a:spcAft>
                <a:spcPts val="0"/>
              </a:spcAft>
              <a:buSzPts val="1500"/>
              <a:buNone/>
            </a:pPr>
            <a:r>
              <a:rPr lang="en-US" sz="1500"/>
              <a:t>Trân trọng cảm </a:t>
            </a:r>
            <a:r>
              <a:rPr lang="en-US" sz="1500">
                <a:latin typeface="Calibri"/>
                <a:ea typeface="Calibri"/>
                <a:cs typeface="Calibri"/>
                <a:sym typeface="Calibri"/>
              </a:rPr>
              <a:t>ơ</a:t>
            </a:r>
            <a:r>
              <a:rPr lang="en-US" sz="1500"/>
              <a:t>n anh và </a:t>
            </a:r>
            <a:r>
              <a:rPr b="1" lang="en-US" sz="1500"/>
              <a:t>chúc anh tuần mới tốt lành</a:t>
            </a:r>
            <a:r>
              <a:rPr lang="en-US" sz="1500"/>
              <a:t>!</a:t>
            </a:r>
            <a:endParaRPr/>
          </a:p>
          <a:p>
            <a:pPr indent="0" lvl="0" marL="182875" rtl="0" algn="l">
              <a:lnSpc>
                <a:spcPct val="90000"/>
              </a:lnSpc>
              <a:spcBef>
                <a:spcPts val="1400"/>
              </a:spcBef>
              <a:spcAft>
                <a:spcPts val="0"/>
              </a:spcAft>
              <a:buSzPts val="1500"/>
              <a:buNone/>
            </a:pPr>
            <a:r>
              <a:rPr lang="en-US" sz="1500"/>
              <a:t>Chữ ký email ng</a:t>
            </a:r>
            <a:r>
              <a:rPr lang="en-US" sz="1500">
                <a:latin typeface="Calibri"/>
                <a:ea typeface="Calibri"/>
                <a:cs typeface="Calibri"/>
                <a:sym typeface="Calibri"/>
              </a:rPr>
              <a:t>ư</a:t>
            </a:r>
            <a:r>
              <a:rPr lang="en-US" sz="1500"/>
              <a:t>ời gửi</a:t>
            </a:r>
            <a:endParaRPr sz="1500"/>
          </a:p>
        </p:txBody>
      </p:sp>
      <p:sp>
        <p:nvSpPr>
          <p:cNvPr id="3159" name="Google Shape;3159;p177"/>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7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7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5" name="Shape 3165"/>
        <p:cNvGrpSpPr/>
        <p:nvPr/>
      </p:nvGrpSpPr>
      <p:grpSpPr>
        <a:xfrm>
          <a:off x="0" y="0"/>
          <a:ext cx="0" cy="0"/>
          <a:chOff x="0" y="0"/>
          <a:chExt cx="0" cy="0"/>
        </a:xfrm>
      </p:grpSpPr>
      <p:sp>
        <p:nvSpPr>
          <p:cNvPr id="3166" name="Google Shape;3166;p178"/>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78"/>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8" name="Google Shape;3168;p178"/>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3169" name="Google Shape;3169;p178"/>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0" name="Google Shape;3170;p178"/>
          <p:cNvSpPr txBox="1"/>
          <p:nvPr>
            <p:ph type="title"/>
          </p:nvPr>
        </p:nvSpPr>
        <p:spPr>
          <a:xfrm>
            <a:off x="6730000" y="639101"/>
            <a:ext cx="4813072" cy="36860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sz="8000">
                <a:solidFill>
                  <a:srgbClr val="262626"/>
                </a:solidFill>
              </a:rPr>
              <a:t>Kỹ năng thuyết trình</a:t>
            </a:r>
            <a:endParaRPr/>
          </a:p>
        </p:txBody>
      </p:sp>
      <p:pic>
        <p:nvPicPr>
          <p:cNvPr descr="A group of people in a room&#10;&#10;Description automatically generated" id="3171" name="Google Shape;3171;p178"/>
          <p:cNvPicPr preferRelativeResize="0"/>
          <p:nvPr>
            <p:ph idx="1" type="body"/>
          </p:nvPr>
        </p:nvPicPr>
        <p:blipFill rotWithShape="1">
          <a:blip r:embed="rId3">
            <a:alphaModFix/>
          </a:blip>
          <a:srcRect b="-1" l="0" r="0" t="0"/>
          <a:stretch/>
        </p:blipFill>
        <p:spPr>
          <a:xfrm>
            <a:off x="634004" y="640085"/>
            <a:ext cx="5462001" cy="5054156"/>
          </a:xfrm>
          <a:prstGeom prst="rect">
            <a:avLst/>
          </a:prstGeom>
          <a:noFill/>
          <a:ln>
            <a:noFill/>
          </a:ln>
        </p:spPr>
      </p:pic>
      <p:cxnSp>
        <p:nvCxnSpPr>
          <p:cNvPr id="3172" name="Google Shape;3172;p178"/>
          <p:cNvCxnSpPr/>
          <p:nvPr/>
        </p:nvCxnSpPr>
        <p:spPr>
          <a:xfrm>
            <a:off x="6805053" y="4343400"/>
            <a:ext cx="438912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3173" name="Google Shape;3173;p178"/>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78"/>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7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17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n-US" sz="4000"/>
              <a:t>Vai trò của thuyết trình với BA</a:t>
            </a:r>
            <a:endParaRPr/>
          </a:p>
        </p:txBody>
      </p:sp>
      <p:sp>
        <p:nvSpPr>
          <p:cNvPr id="3181" name="Google Shape;3181;p179"/>
          <p:cNvSpPr txBox="1"/>
          <p:nvPr>
            <p:ph idx="1" type="body"/>
          </p:nvPr>
        </p:nvSpPr>
        <p:spPr>
          <a:xfrm>
            <a:off x="838200" y="1628800"/>
            <a:ext cx="10515600" cy="4351339"/>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800"/>
              <a:buChar char="❖"/>
            </a:pPr>
            <a:r>
              <a:rPr lang="en-US"/>
              <a:t>Trình bày đề xuất giải pháp</a:t>
            </a:r>
            <a:endParaRPr/>
          </a:p>
          <a:p>
            <a:pPr indent="-457188" lvl="0" marL="640064" rtl="0" algn="l">
              <a:lnSpc>
                <a:spcPct val="150000"/>
              </a:lnSpc>
              <a:spcBef>
                <a:spcPts val="1400"/>
              </a:spcBef>
              <a:spcAft>
                <a:spcPts val="0"/>
              </a:spcAft>
              <a:buSzPts val="2800"/>
              <a:buChar char="❖"/>
            </a:pPr>
            <a:r>
              <a:rPr lang="en-US"/>
              <a:t>Giới thiệu (demo) sản phẩm</a:t>
            </a:r>
            <a:endParaRPr/>
          </a:p>
          <a:p>
            <a:pPr indent="-344478" lvl="1" marL="966763" rtl="0" algn="l">
              <a:lnSpc>
                <a:spcPct val="150000"/>
              </a:lnSpc>
              <a:spcBef>
                <a:spcPts val="400"/>
              </a:spcBef>
              <a:spcAft>
                <a:spcPts val="0"/>
              </a:spcAft>
              <a:buSzPts val="2400"/>
              <a:buChar char="▪"/>
            </a:pPr>
            <a:r>
              <a:rPr lang="en-US"/>
              <a:t>Để người nghe hiểu giải pháp</a:t>
            </a:r>
            <a:endParaRPr/>
          </a:p>
          <a:p>
            <a:pPr indent="-344478" lvl="1" marL="966763" rtl="0" algn="l">
              <a:lnSpc>
                <a:spcPct val="150000"/>
              </a:lnSpc>
              <a:spcBef>
                <a:spcPts val="600"/>
              </a:spcBef>
              <a:spcAft>
                <a:spcPts val="0"/>
              </a:spcAft>
              <a:buSzPts val="2400"/>
              <a:buChar char="▪"/>
            </a:pPr>
            <a:r>
              <a:rPr lang="en-US"/>
              <a:t>Để người nghe đồng tình, chấp nhận, cổ vũ</a:t>
            </a:r>
            <a:endParaRPr/>
          </a:p>
          <a:p>
            <a:pPr indent="-344478" lvl="1" marL="966763" rtl="0" algn="l">
              <a:lnSpc>
                <a:spcPct val="150000"/>
              </a:lnSpc>
              <a:spcBef>
                <a:spcPts val="600"/>
              </a:spcBef>
              <a:spcAft>
                <a:spcPts val="0"/>
              </a:spcAft>
              <a:buSzPts val="2400"/>
              <a:buChar char="▪"/>
            </a:pPr>
            <a:r>
              <a:rPr lang="en-US"/>
              <a:t>Để người nghe biết vai trò của mình </a:t>
            </a:r>
            <a:endParaRPr/>
          </a:p>
          <a:p>
            <a:pPr indent="-344478" lvl="1" marL="966763" rtl="0" algn="l">
              <a:lnSpc>
                <a:spcPct val="150000"/>
              </a:lnSpc>
              <a:spcBef>
                <a:spcPts val="600"/>
              </a:spcBef>
              <a:spcAft>
                <a:spcPts val="0"/>
              </a:spcAft>
              <a:buSzPts val="2400"/>
              <a:buChar char="▪"/>
            </a:pPr>
            <a:r>
              <a:rPr lang="en-US"/>
              <a:t>Để người nghe biết nhiệm vụ tiếp theo của các bên</a:t>
            </a:r>
            <a:endParaRPr/>
          </a:p>
        </p:txBody>
      </p:sp>
      <p:pic>
        <p:nvPicPr>
          <p:cNvPr id="3182" name="Google Shape;3182;p179"/>
          <p:cNvPicPr preferRelativeResize="0"/>
          <p:nvPr/>
        </p:nvPicPr>
        <p:blipFill rotWithShape="1">
          <a:blip r:embed="rId3">
            <a:alphaModFix/>
          </a:blip>
          <a:srcRect b="0" l="0" r="0" t="0"/>
          <a:stretch/>
        </p:blipFill>
        <p:spPr>
          <a:xfrm>
            <a:off x="7505670" y="1442796"/>
            <a:ext cx="4306500" cy="2803872"/>
          </a:xfrm>
          <a:prstGeom prst="rect">
            <a:avLst/>
          </a:prstGeom>
          <a:noFill/>
          <a:ln>
            <a:noFill/>
          </a:ln>
        </p:spPr>
      </p:pic>
      <p:sp>
        <p:nvSpPr>
          <p:cNvPr id="3183" name="Google Shape;3183;p17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2" name="Shape 832"/>
        <p:cNvGrpSpPr/>
        <p:nvPr/>
      </p:nvGrpSpPr>
      <p:grpSpPr>
        <a:xfrm>
          <a:off x="0" y="0"/>
          <a:ext cx="0" cy="0"/>
          <a:chOff x="0" y="0"/>
          <a:chExt cx="0" cy="0"/>
        </a:xfrm>
      </p:grpSpPr>
      <p:grpSp>
        <p:nvGrpSpPr>
          <p:cNvPr id="833" name="Google Shape;833;p18"/>
          <p:cNvGrpSpPr/>
          <p:nvPr/>
        </p:nvGrpSpPr>
        <p:grpSpPr>
          <a:xfrm>
            <a:off x="1449057" y="301083"/>
            <a:ext cx="9345924" cy="5753295"/>
            <a:chOff x="1203729" y="0"/>
            <a:chExt cx="9345924" cy="5753295"/>
          </a:xfrm>
        </p:grpSpPr>
        <p:sp>
          <p:nvSpPr>
            <p:cNvPr id="834" name="Google Shape;834;p18"/>
            <p:cNvSpPr/>
            <p:nvPr/>
          </p:nvSpPr>
          <p:spPr>
            <a:xfrm>
              <a:off x="1203729" y="0"/>
              <a:ext cx="5752014" cy="5753295"/>
            </a:xfrm>
            <a:custGeom>
              <a:rect b="b" l="l" r="r" t="t"/>
              <a:pathLst>
                <a:path extrusionOk="0" h="120000" w="120000">
                  <a:moveTo>
                    <a:pt x="8412" y="60000"/>
                  </a:moveTo>
                  <a:lnTo>
                    <a:pt x="8412" y="60000"/>
                  </a:lnTo>
                  <a:cubicBezTo>
                    <a:pt x="8412" y="33895"/>
                    <a:pt x="27911" y="11904"/>
                    <a:pt x="53828" y="8781"/>
                  </a:cubicBezTo>
                  <a:cubicBezTo>
                    <a:pt x="79744" y="5657"/>
                    <a:pt x="103909" y="22386"/>
                    <a:pt x="110111" y="47743"/>
                  </a:cubicBezTo>
                  <a:cubicBezTo>
                    <a:pt x="116313" y="73101"/>
                    <a:pt x="102596" y="99095"/>
                    <a:pt x="78164" y="108286"/>
                  </a:cubicBezTo>
                  <a:cubicBezTo>
                    <a:pt x="53732" y="117478"/>
                    <a:pt x="26284" y="106969"/>
                    <a:pt x="14236" y="83812"/>
                  </a:cubicBezTo>
                  <a:lnTo>
                    <a:pt x="6300" y="85348"/>
                  </a:lnTo>
                  <a:lnTo>
                    <a:pt x="15821" y="68555"/>
                  </a:lnTo>
                  <a:lnTo>
                    <a:pt x="35752" y="79645"/>
                  </a:lnTo>
                  <a:lnTo>
                    <a:pt x="27939" y="81158"/>
                  </a:lnTo>
                  <a:lnTo>
                    <a:pt x="27939" y="81158"/>
                  </a:lnTo>
                  <a:cubicBezTo>
                    <a:pt x="38435" y="97068"/>
                    <a:pt x="59008" y="102874"/>
                    <a:pt x="76272" y="94799"/>
                  </a:cubicBezTo>
                  <a:cubicBezTo>
                    <a:pt x="93536" y="86725"/>
                    <a:pt x="102270" y="67211"/>
                    <a:pt x="96790" y="48955"/>
                  </a:cubicBezTo>
                  <a:cubicBezTo>
                    <a:pt x="91310" y="30698"/>
                    <a:pt x="73275" y="19221"/>
                    <a:pt x="54419" y="21991"/>
                  </a:cubicBezTo>
                  <a:cubicBezTo>
                    <a:pt x="35562" y="24760"/>
                    <a:pt x="21588" y="40939"/>
                    <a:pt x="21588" y="60000"/>
                  </a:cubicBezTo>
                  <a:close/>
                </a:path>
              </a:pathLst>
            </a:cu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6815435" y="529236"/>
              <a:ext cx="3734218" cy="46735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txBox="1"/>
            <p:nvPr/>
          </p:nvSpPr>
          <p:spPr>
            <a:xfrm>
              <a:off x="6815435" y="529236"/>
              <a:ext cx="3734218" cy="4673534"/>
            </a:xfrm>
            <a:prstGeom prst="rect">
              <a:avLst/>
            </a:prstGeom>
            <a:noFill/>
            <a:ln>
              <a:noFill/>
            </a:ln>
          </p:spPr>
          <p:txBody>
            <a:bodyPr anchorCtr="0" anchor="ctr" bIns="25400" lIns="25400" spcFirstLastPara="1" rIns="25400" wrap="square" tIns="25400">
              <a:noAutofit/>
            </a:bodyPr>
            <a:lstStyle/>
            <a:p>
              <a:pPr indent="-581025" lvl="1" marL="747713" marR="0" rtl="0" algn="l">
                <a:lnSpc>
                  <a:spcPct val="150000"/>
                </a:lnSpc>
                <a:spcBef>
                  <a:spcPts val="0"/>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Bảo mật thông tin</a:t>
              </a:r>
              <a:endParaRPr/>
            </a:p>
            <a:p>
              <a:pPr indent="-581025" lvl="1" marL="747713" marR="0" rtl="0" algn="l">
                <a:lnSpc>
                  <a:spcPct val="150000"/>
                </a:lnSpc>
                <a:spcBef>
                  <a:spcPts val="465"/>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Trung thực</a:t>
              </a:r>
              <a:endParaRPr/>
            </a:p>
            <a:p>
              <a:pPr indent="-581025" lvl="1" marL="747713" marR="0" rtl="0" algn="l">
                <a:lnSpc>
                  <a:spcPct val="150000"/>
                </a:lnSpc>
                <a:spcBef>
                  <a:spcPts val="465"/>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Dũng cảm</a:t>
              </a:r>
              <a:endParaRPr/>
            </a:p>
            <a:p>
              <a:pPr indent="-581025" lvl="1" marL="747713" marR="0" rtl="0" algn="l">
                <a:lnSpc>
                  <a:spcPct val="150000"/>
                </a:lnSpc>
                <a:spcBef>
                  <a:spcPts val="465"/>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Cẩn thận</a:t>
              </a:r>
              <a:endParaRPr/>
            </a:p>
            <a:p>
              <a:pPr indent="-581025" lvl="1" marL="747713" marR="0" rtl="0" algn="l">
                <a:lnSpc>
                  <a:spcPct val="150000"/>
                </a:lnSpc>
                <a:spcBef>
                  <a:spcPts val="465"/>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Trách nhiệm</a:t>
              </a:r>
              <a:endParaRPr/>
            </a:p>
            <a:p>
              <a:pPr indent="-581025" lvl="1" marL="747713" marR="0" rtl="0" algn="l">
                <a:lnSpc>
                  <a:spcPct val="150000"/>
                </a:lnSpc>
                <a:spcBef>
                  <a:spcPts val="465"/>
                </a:spcBef>
                <a:spcAft>
                  <a:spcPts val="0"/>
                </a:spcAft>
                <a:buClr>
                  <a:schemeClr val="dk1"/>
                </a:buClr>
                <a:buSzPts val="3100"/>
                <a:buFont typeface="Calibri"/>
                <a:buChar char="••"/>
              </a:pPr>
              <a:r>
                <a:rPr b="0" i="0" lang="en-US" sz="3100" u="none" cap="none" strike="noStrike">
                  <a:solidFill>
                    <a:schemeClr val="dk1"/>
                  </a:solidFill>
                  <a:latin typeface="Calibri"/>
                  <a:ea typeface="Calibri"/>
                  <a:cs typeface="Calibri"/>
                  <a:sym typeface="Calibri"/>
                </a:rPr>
                <a:t>Ham học hỏi</a:t>
              </a:r>
              <a:endParaRPr/>
            </a:p>
          </p:txBody>
        </p:sp>
        <p:sp>
          <p:nvSpPr>
            <p:cNvPr id="837" name="Google Shape;837;p18"/>
            <p:cNvSpPr/>
            <p:nvPr/>
          </p:nvSpPr>
          <p:spPr>
            <a:xfrm>
              <a:off x="2473977" y="2082692"/>
              <a:ext cx="3209677" cy="16045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txBox="1"/>
            <p:nvPr/>
          </p:nvSpPr>
          <p:spPr>
            <a:xfrm>
              <a:off x="2473977" y="2082692"/>
              <a:ext cx="3209677" cy="1604593"/>
            </a:xfrm>
            <a:prstGeom prst="rect">
              <a:avLst/>
            </a:prstGeom>
            <a:noFill/>
            <a:ln>
              <a:noFill/>
            </a:ln>
          </p:spPr>
          <p:txBody>
            <a:bodyPr anchorCtr="0" anchor="ctr" bIns="41275" lIns="41275" spcFirstLastPara="1" rIns="41275" wrap="square" tIns="41275">
              <a:noAutofit/>
            </a:bodyPr>
            <a:lstStyle/>
            <a:p>
              <a:pPr indent="0" lvl="0" marL="0" marR="0" rtl="0" algn="ctr">
                <a:lnSpc>
                  <a:spcPct val="90000"/>
                </a:lnSpc>
                <a:spcBef>
                  <a:spcPts val="0"/>
                </a:spcBef>
                <a:spcAft>
                  <a:spcPts val="0"/>
                </a:spcAft>
                <a:buNone/>
              </a:pPr>
              <a:r>
                <a:rPr lang="en-US" sz="6500">
                  <a:solidFill>
                    <a:schemeClr val="dk1"/>
                  </a:solidFill>
                  <a:latin typeface="Calibri"/>
                  <a:ea typeface="Calibri"/>
                  <a:cs typeface="Calibri"/>
                  <a:sym typeface="Calibri"/>
                </a:rPr>
                <a:t>Thái độ</a:t>
              </a:r>
              <a:endParaRPr/>
            </a:p>
          </p:txBody>
        </p:sp>
      </p:grpSp>
      <p:sp>
        <p:nvSpPr>
          <p:cNvPr id="839" name="Google Shape;839;p1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18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Xây dựng bài thuyết trình</a:t>
            </a:r>
            <a:endParaRPr/>
          </a:p>
        </p:txBody>
      </p:sp>
      <p:sp>
        <p:nvSpPr>
          <p:cNvPr id="3191" name="Google Shape;3191;p180"/>
          <p:cNvSpPr txBox="1"/>
          <p:nvPr>
            <p:ph idx="1" type="body"/>
          </p:nvPr>
        </p:nvSpPr>
        <p:spPr>
          <a:xfrm>
            <a:off x="838200" y="1345480"/>
            <a:ext cx="10515600" cy="4819824"/>
          </a:xfrm>
          <a:prstGeom prst="rect">
            <a:avLst/>
          </a:prstGeom>
          <a:noFill/>
          <a:ln>
            <a:noFill/>
          </a:ln>
        </p:spPr>
        <p:txBody>
          <a:bodyPr anchorCtr="0" anchor="t" bIns="45700" lIns="0" spcFirstLastPara="1" rIns="0" wrap="square" tIns="45700">
            <a:normAutofit lnSpcReduction="10000"/>
          </a:bodyPr>
          <a:lstStyle/>
          <a:p>
            <a:pPr indent="-457188" lvl="0" marL="640064" rtl="0" algn="l">
              <a:lnSpc>
                <a:spcPct val="150000"/>
              </a:lnSpc>
              <a:spcBef>
                <a:spcPts val="0"/>
              </a:spcBef>
              <a:spcAft>
                <a:spcPts val="0"/>
              </a:spcAft>
              <a:buSzPts val="2800"/>
              <a:buChar char="❖"/>
            </a:pPr>
            <a:r>
              <a:rPr b="1" lang="en-US"/>
              <a:t>Xác định mục tiêu</a:t>
            </a:r>
            <a:r>
              <a:rPr lang="en-US">
                <a:latin typeface="Calibri"/>
                <a:ea typeface="Calibri"/>
                <a:cs typeface="Calibri"/>
                <a:sym typeface="Calibri"/>
              </a:rPr>
              <a:t>: cần truyền đạt nội dung gì? Với ai? Để người nghe hiểu điều gì? Sau khi nghe người nghe sẽ làm gì?</a:t>
            </a:r>
            <a:endParaRPr/>
          </a:p>
          <a:p>
            <a:pPr indent="-457188" lvl="0" marL="640064" rtl="0" algn="l">
              <a:lnSpc>
                <a:spcPct val="150000"/>
              </a:lnSpc>
              <a:spcBef>
                <a:spcPts val="1400"/>
              </a:spcBef>
              <a:spcAft>
                <a:spcPts val="0"/>
              </a:spcAft>
              <a:buSzPts val="2800"/>
              <a:buChar char="❖"/>
            </a:pPr>
            <a:r>
              <a:rPr b="1" lang="en-US">
                <a:latin typeface="Calibri"/>
                <a:ea typeface="Calibri"/>
                <a:cs typeface="Calibri"/>
                <a:sym typeface="Calibri"/>
              </a:rPr>
              <a:t>Xác định hiện trạng</a:t>
            </a:r>
            <a:r>
              <a:rPr lang="en-US">
                <a:latin typeface="Calibri"/>
                <a:ea typeface="Calibri"/>
                <a:cs typeface="Calibri"/>
                <a:sym typeface="Calibri"/>
              </a:rPr>
              <a:t>: Người nghe là ai? Chức vụ, vai trò với sản phẩm? Tuổi tác, trình độ công nghệ thông tin, sự hiểu biết về sản phẩm, nghiệp vụ, mối quan tâm của họ với sản phẩm</a:t>
            </a:r>
            <a:endParaRPr/>
          </a:p>
          <a:p>
            <a:pPr indent="-457188" lvl="0" marL="640064" rtl="0" algn="l">
              <a:lnSpc>
                <a:spcPct val="150000"/>
              </a:lnSpc>
              <a:spcBef>
                <a:spcPts val="1400"/>
              </a:spcBef>
              <a:spcAft>
                <a:spcPts val="0"/>
              </a:spcAft>
              <a:buSzPts val="2800"/>
              <a:buChar char="❖"/>
            </a:pPr>
            <a:r>
              <a:rPr b="1" lang="en-US">
                <a:latin typeface="Calibri"/>
                <a:ea typeface="Calibri"/>
                <a:cs typeface="Calibri"/>
                <a:sym typeface="Calibri"/>
              </a:rPr>
              <a:t>Xây dựng kịch bản thuyết trình</a:t>
            </a:r>
            <a:r>
              <a:rPr lang="en-US">
                <a:latin typeface="Calibri"/>
                <a:ea typeface="Calibri"/>
                <a:cs typeface="Calibri"/>
                <a:sym typeface="Calibri"/>
              </a:rPr>
              <a:t>: Phân bố thời gian cho từng nội dung mà người nghe có thể hiểu và quan tâm</a:t>
            </a:r>
            <a:endParaRPr>
              <a:latin typeface="Calibri"/>
              <a:ea typeface="Calibri"/>
              <a:cs typeface="Calibri"/>
              <a:sym typeface="Calibri"/>
            </a:endParaRPr>
          </a:p>
        </p:txBody>
      </p:sp>
      <p:sp>
        <p:nvSpPr>
          <p:cNvPr id="3192" name="Google Shape;3192;p18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181"/>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Đi với bụt mặc áo cà sa, đi với ma mặc áo giấy</a:t>
            </a:r>
            <a:endParaRPr/>
          </a:p>
        </p:txBody>
      </p:sp>
      <p:sp>
        <p:nvSpPr>
          <p:cNvPr id="3198" name="Google Shape;3198;p18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descr="Obama With Kids Photos" id="3199" name="Google Shape;3199;p181"/>
          <p:cNvPicPr preferRelativeResize="0"/>
          <p:nvPr/>
        </p:nvPicPr>
        <p:blipFill rotWithShape="1">
          <a:blip r:embed="rId3">
            <a:alphaModFix/>
          </a:blip>
          <a:srcRect b="0" l="0" r="0" t="0"/>
          <a:stretch/>
        </p:blipFill>
        <p:spPr>
          <a:xfrm>
            <a:off x="1211766" y="1657353"/>
            <a:ext cx="4308088" cy="3231066"/>
          </a:xfrm>
          <a:prstGeom prst="rect">
            <a:avLst/>
          </a:prstGeom>
          <a:noFill/>
          <a:ln>
            <a:noFill/>
          </a:ln>
        </p:spPr>
      </p:pic>
      <p:pic>
        <p:nvPicPr>
          <p:cNvPr descr="Hair Like Mine - Wikipedia" id="3200" name="Google Shape;3200;p181"/>
          <p:cNvPicPr preferRelativeResize="0"/>
          <p:nvPr/>
        </p:nvPicPr>
        <p:blipFill rotWithShape="1">
          <a:blip r:embed="rId4">
            <a:alphaModFix/>
          </a:blip>
          <a:srcRect b="0" l="0" r="0" t="0"/>
          <a:stretch/>
        </p:blipFill>
        <p:spPr>
          <a:xfrm>
            <a:off x="6308334" y="1657353"/>
            <a:ext cx="4847346" cy="3231066"/>
          </a:xfrm>
          <a:prstGeom prst="rect">
            <a:avLst/>
          </a:prstGeom>
          <a:noFill/>
          <a:ln>
            <a:noFill/>
          </a:ln>
        </p:spPr>
      </p:pic>
      <p:sp>
        <p:nvSpPr>
          <p:cNvPr id="3201" name="Google Shape;3201;p181"/>
          <p:cNvSpPr txBox="1"/>
          <p:nvPr/>
        </p:nvSpPr>
        <p:spPr>
          <a:xfrm>
            <a:off x="1211766" y="5145460"/>
            <a:ext cx="9943914" cy="830997"/>
          </a:xfrm>
          <a:prstGeom prst="rect">
            <a:avLst/>
          </a:prstGeom>
          <a:solidFill>
            <a:srgbClr val="7EC763">
              <a:alpha val="77647"/>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Hãy như Obama, cố gắng hiểu người nghe, đứng ở vị trí người nghe để xây dựng bài thuyết trình phù hợp</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18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5400"/>
              <a:buFont typeface="Calibri"/>
              <a:buNone/>
            </a:pPr>
            <a:r>
              <a:rPr lang="en-US" sz="5400"/>
              <a:t>Lưu ý khi thuyết trình</a:t>
            </a:r>
            <a:endParaRPr sz="5400"/>
          </a:p>
        </p:txBody>
      </p:sp>
      <p:sp>
        <p:nvSpPr>
          <p:cNvPr id="3209" name="Google Shape;3209;p182"/>
          <p:cNvSpPr txBox="1"/>
          <p:nvPr>
            <p:ph idx="1" type="body"/>
          </p:nvPr>
        </p:nvSpPr>
        <p:spPr>
          <a:xfrm>
            <a:off x="1097280" y="1683030"/>
            <a:ext cx="6786632" cy="4186068"/>
          </a:xfrm>
          <a:prstGeom prst="rect">
            <a:avLst/>
          </a:prstGeom>
          <a:noFill/>
          <a:ln>
            <a:noFill/>
          </a:ln>
        </p:spPr>
        <p:txBody>
          <a:bodyPr anchorCtr="0" anchor="t" bIns="45700" lIns="0" spcFirstLastPara="1" rIns="0" wrap="square" tIns="45700">
            <a:noAutofit/>
          </a:bodyPr>
          <a:lstStyle/>
          <a:p>
            <a:pPr indent="-460363" lvl="0" marL="571486" rtl="0" algn="l">
              <a:lnSpc>
                <a:spcPct val="100000"/>
              </a:lnSpc>
              <a:spcBef>
                <a:spcPts val="0"/>
              </a:spcBef>
              <a:spcAft>
                <a:spcPts val="0"/>
              </a:spcAft>
              <a:buSzPts val="3200"/>
              <a:buChar char="❖"/>
            </a:pPr>
            <a:r>
              <a:rPr lang="en-US" sz="3200">
                <a:solidFill>
                  <a:schemeClr val="dk1"/>
                </a:solidFill>
              </a:rPr>
              <a:t>Trang phục lịch sự</a:t>
            </a:r>
            <a:endParaRPr/>
          </a:p>
          <a:p>
            <a:pPr indent="-460363" lvl="0" marL="571486" rtl="0" algn="l">
              <a:lnSpc>
                <a:spcPct val="100000"/>
              </a:lnSpc>
              <a:spcBef>
                <a:spcPts val="1400"/>
              </a:spcBef>
              <a:spcAft>
                <a:spcPts val="0"/>
              </a:spcAft>
              <a:buSzPts val="3200"/>
              <a:buChar char="❖"/>
            </a:pPr>
            <a:r>
              <a:rPr lang="en-US" sz="3200">
                <a:solidFill>
                  <a:schemeClr val="dk1"/>
                </a:solidFill>
              </a:rPr>
              <a:t>Dáng điệu, cử chỉ</a:t>
            </a:r>
            <a:endParaRPr/>
          </a:p>
          <a:p>
            <a:pPr indent="-460363" lvl="0" marL="571486" rtl="0" algn="l">
              <a:lnSpc>
                <a:spcPct val="100000"/>
              </a:lnSpc>
              <a:spcBef>
                <a:spcPts val="1400"/>
              </a:spcBef>
              <a:spcAft>
                <a:spcPts val="0"/>
              </a:spcAft>
              <a:buSzPts val="3200"/>
              <a:buChar char="❖"/>
            </a:pPr>
            <a:r>
              <a:rPr lang="en-US" sz="3200">
                <a:solidFill>
                  <a:schemeClr val="dk1"/>
                </a:solidFill>
              </a:rPr>
              <a:t>Đầu tóc, trang điểm, trang sức</a:t>
            </a:r>
            <a:endParaRPr sz="3200">
              <a:solidFill>
                <a:schemeClr val="dk1"/>
              </a:solidFill>
            </a:endParaRPr>
          </a:p>
          <a:p>
            <a:pPr indent="-460363" lvl="0" marL="571486" rtl="0" algn="l">
              <a:lnSpc>
                <a:spcPct val="100000"/>
              </a:lnSpc>
              <a:spcBef>
                <a:spcPts val="1400"/>
              </a:spcBef>
              <a:spcAft>
                <a:spcPts val="0"/>
              </a:spcAft>
              <a:buSzPts val="3200"/>
              <a:buChar char="❖"/>
            </a:pPr>
            <a:r>
              <a:rPr lang="en-US" sz="3200">
                <a:solidFill>
                  <a:schemeClr val="dk1"/>
                </a:solidFill>
              </a:rPr>
              <a:t>Trang phục</a:t>
            </a:r>
            <a:endParaRPr sz="3200">
              <a:solidFill>
                <a:schemeClr val="dk1"/>
              </a:solidFill>
            </a:endParaRPr>
          </a:p>
          <a:p>
            <a:pPr indent="-460363" lvl="0" marL="571486" rtl="0" algn="l">
              <a:lnSpc>
                <a:spcPct val="100000"/>
              </a:lnSpc>
              <a:spcBef>
                <a:spcPts val="1400"/>
              </a:spcBef>
              <a:spcAft>
                <a:spcPts val="0"/>
              </a:spcAft>
              <a:buSzPts val="3200"/>
              <a:buChar char="❖"/>
            </a:pPr>
            <a:r>
              <a:rPr lang="en-US" sz="3200">
                <a:solidFill>
                  <a:schemeClr val="dk1"/>
                </a:solidFill>
              </a:rPr>
              <a:t>Nét mặt</a:t>
            </a:r>
            <a:endParaRPr/>
          </a:p>
          <a:p>
            <a:pPr indent="-460363" lvl="0" marL="571486" rtl="0" algn="l">
              <a:lnSpc>
                <a:spcPct val="100000"/>
              </a:lnSpc>
              <a:spcBef>
                <a:spcPts val="1400"/>
              </a:spcBef>
              <a:spcAft>
                <a:spcPts val="0"/>
              </a:spcAft>
              <a:buSzPts val="3200"/>
              <a:buChar char="❖"/>
            </a:pPr>
            <a:r>
              <a:rPr lang="en-US" sz="3200">
                <a:solidFill>
                  <a:schemeClr val="dk1"/>
                </a:solidFill>
              </a:rPr>
              <a:t>Giọng nói </a:t>
            </a:r>
            <a:endParaRPr/>
          </a:p>
          <a:p>
            <a:pPr indent="-460363" lvl="0" marL="571486" rtl="0" algn="l">
              <a:lnSpc>
                <a:spcPct val="100000"/>
              </a:lnSpc>
              <a:spcBef>
                <a:spcPts val="1400"/>
              </a:spcBef>
              <a:spcAft>
                <a:spcPts val="0"/>
              </a:spcAft>
              <a:buSzPts val="3200"/>
              <a:buChar char="❖"/>
            </a:pPr>
            <a:r>
              <a:rPr lang="en-US" sz="3200"/>
              <a:t>Cử chỉ bàn tay</a:t>
            </a:r>
            <a:endParaRPr sz="3200"/>
          </a:p>
          <a:p>
            <a:pPr indent="-460363" lvl="0" marL="571486" rtl="0" algn="l">
              <a:lnSpc>
                <a:spcPct val="100000"/>
              </a:lnSpc>
              <a:spcBef>
                <a:spcPts val="1400"/>
              </a:spcBef>
              <a:spcAft>
                <a:spcPts val="0"/>
              </a:spcAft>
              <a:buSzPts val="3200"/>
              <a:buChar char="❖"/>
            </a:pPr>
            <a:r>
              <a:rPr lang="en-US" sz="3200"/>
              <a:t>Chuyển động</a:t>
            </a:r>
            <a:endParaRPr sz="3200"/>
          </a:p>
          <a:p>
            <a:pPr indent="-460363" lvl="0" marL="571486" rtl="0" algn="l">
              <a:lnSpc>
                <a:spcPct val="100000"/>
              </a:lnSpc>
              <a:spcBef>
                <a:spcPts val="1400"/>
              </a:spcBef>
              <a:spcAft>
                <a:spcPts val="0"/>
              </a:spcAft>
              <a:buSzPts val="3200"/>
              <a:buChar char="❖"/>
            </a:pPr>
            <a:r>
              <a:rPr lang="en-US" sz="3200"/>
              <a:t>Mùi cơ thể</a:t>
            </a:r>
            <a:endParaRPr sz="3200"/>
          </a:p>
          <a:p>
            <a:pPr indent="-460363" lvl="0" marL="571486" rtl="0" algn="l">
              <a:lnSpc>
                <a:spcPct val="100000"/>
              </a:lnSpc>
              <a:spcBef>
                <a:spcPts val="1400"/>
              </a:spcBef>
              <a:spcAft>
                <a:spcPts val="0"/>
              </a:spcAft>
              <a:buSzPts val="3200"/>
              <a:buChar char="❖"/>
            </a:pPr>
            <a:r>
              <a:rPr lang="en-US" sz="3200"/>
              <a:t>Khoảng cách</a:t>
            </a:r>
            <a:endParaRPr sz="3200">
              <a:solidFill>
                <a:schemeClr val="dk1"/>
              </a:solidFill>
            </a:endParaRPr>
          </a:p>
        </p:txBody>
      </p:sp>
      <p:graphicFrame>
        <p:nvGraphicFramePr>
          <p:cNvPr id="3210" name="Google Shape;3210;p182"/>
          <p:cNvGraphicFramePr/>
          <p:nvPr/>
        </p:nvGraphicFramePr>
        <p:xfrm>
          <a:off x="7504770" y="1883772"/>
          <a:ext cx="3868509" cy="3784583"/>
        </p:xfrm>
        <a:graphic>
          <a:graphicData uri="http://schemas.openxmlformats.org/presentationml/2006/ole">
            <mc:AlternateContent>
              <mc:Choice Requires="v">
                <p:oleObj r:id="rId4" imgH="3784583" imgW="3868509" progId="Excel.Chart.8" spid="_x0000_s1">
                  <p:embed/>
                </p:oleObj>
              </mc:Choice>
              <mc:Fallback>
                <p:oleObj r:id="rId5" imgH="3784583" imgW="3868509" progId="Excel.Chart.8">
                  <p:embed/>
                  <p:pic>
                    <p:nvPicPr>
                      <p:cNvPr id="3210" name="Google Shape;3210;p182"/>
                      <p:cNvPicPr preferRelativeResize="0"/>
                      <p:nvPr/>
                    </p:nvPicPr>
                    <p:blipFill rotWithShape="1">
                      <a:blip r:embed="rId6">
                        <a:alphaModFix/>
                      </a:blip>
                      <a:srcRect b="0" l="0" r="0" t="0"/>
                      <a:stretch/>
                    </p:blipFill>
                    <p:spPr>
                      <a:xfrm>
                        <a:off x="7504770" y="1883772"/>
                        <a:ext cx="3868509" cy="3784583"/>
                      </a:xfrm>
                      <a:prstGeom prst="rect">
                        <a:avLst/>
                      </a:prstGeom>
                      <a:noFill/>
                      <a:ln>
                        <a:noFill/>
                      </a:ln>
                    </p:spPr>
                  </p:pic>
                </p:oleObj>
              </mc:Fallback>
            </mc:AlternateContent>
          </a:graphicData>
        </a:graphic>
      </p:graphicFrame>
      <p:sp>
        <p:nvSpPr>
          <p:cNvPr id="3211" name="Google Shape;3211;p18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0" st="0"/>
                                            </p:txEl>
                                          </p:spTgt>
                                        </p:tgtEl>
                                        <p:attrNameLst>
                                          <p:attrName>style.visibility</p:attrName>
                                        </p:attrNameLst>
                                      </p:cBhvr>
                                      <p:to>
                                        <p:strVal val="visible"/>
                                      </p:to>
                                    </p:set>
                                    <p:anim calcmode="lin" valueType="num">
                                      <p:cBhvr additive="base">
                                        <p:cTn dur="500"/>
                                        <p:tgtEl>
                                          <p:spTgt spid="32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1" st="1"/>
                                            </p:txEl>
                                          </p:spTgt>
                                        </p:tgtEl>
                                        <p:attrNameLst>
                                          <p:attrName>style.visibility</p:attrName>
                                        </p:attrNameLst>
                                      </p:cBhvr>
                                      <p:to>
                                        <p:strVal val="visible"/>
                                      </p:to>
                                    </p:set>
                                    <p:anim calcmode="lin" valueType="num">
                                      <p:cBhvr additive="base">
                                        <p:cTn dur="500"/>
                                        <p:tgtEl>
                                          <p:spTgt spid="32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2" st="2"/>
                                            </p:txEl>
                                          </p:spTgt>
                                        </p:tgtEl>
                                        <p:attrNameLst>
                                          <p:attrName>style.visibility</p:attrName>
                                        </p:attrNameLst>
                                      </p:cBhvr>
                                      <p:to>
                                        <p:strVal val="visible"/>
                                      </p:to>
                                    </p:set>
                                    <p:anim calcmode="lin" valueType="num">
                                      <p:cBhvr additive="base">
                                        <p:cTn dur="500"/>
                                        <p:tgtEl>
                                          <p:spTgt spid="32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3" st="3"/>
                                            </p:txEl>
                                          </p:spTgt>
                                        </p:tgtEl>
                                        <p:attrNameLst>
                                          <p:attrName>style.visibility</p:attrName>
                                        </p:attrNameLst>
                                      </p:cBhvr>
                                      <p:to>
                                        <p:strVal val="visible"/>
                                      </p:to>
                                    </p:set>
                                    <p:anim calcmode="lin" valueType="num">
                                      <p:cBhvr additive="base">
                                        <p:cTn dur="500"/>
                                        <p:tgtEl>
                                          <p:spTgt spid="320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4" st="4"/>
                                            </p:txEl>
                                          </p:spTgt>
                                        </p:tgtEl>
                                        <p:attrNameLst>
                                          <p:attrName>style.visibility</p:attrName>
                                        </p:attrNameLst>
                                      </p:cBhvr>
                                      <p:to>
                                        <p:strVal val="visible"/>
                                      </p:to>
                                    </p:set>
                                    <p:anim calcmode="lin" valueType="num">
                                      <p:cBhvr additive="base">
                                        <p:cTn dur="500"/>
                                        <p:tgtEl>
                                          <p:spTgt spid="320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5" st="5"/>
                                            </p:txEl>
                                          </p:spTgt>
                                        </p:tgtEl>
                                        <p:attrNameLst>
                                          <p:attrName>style.visibility</p:attrName>
                                        </p:attrNameLst>
                                      </p:cBhvr>
                                      <p:to>
                                        <p:strVal val="visible"/>
                                      </p:to>
                                    </p:set>
                                    <p:anim calcmode="lin" valueType="num">
                                      <p:cBhvr additive="base">
                                        <p:cTn dur="500"/>
                                        <p:tgtEl>
                                          <p:spTgt spid="320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6" st="6"/>
                                            </p:txEl>
                                          </p:spTgt>
                                        </p:tgtEl>
                                        <p:attrNameLst>
                                          <p:attrName>style.visibility</p:attrName>
                                        </p:attrNameLst>
                                      </p:cBhvr>
                                      <p:to>
                                        <p:strVal val="visible"/>
                                      </p:to>
                                    </p:set>
                                    <p:anim calcmode="lin" valueType="num">
                                      <p:cBhvr additive="base">
                                        <p:cTn dur="500"/>
                                        <p:tgtEl>
                                          <p:spTgt spid="320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7" st="7"/>
                                            </p:txEl>
                                          </p:spTgt>
                                        </p:tgtEl>
                                        <p:attrNameLst>
                                          <p:attrName>style.visibility</p:attrName>
                                        </p:attrNameLst>
                                      </p:cBhvr>
                                      <p:to>
                                        <p:strVal val="visible"/>
                                      </p:to>
                                    </p:set>
                                    <p:anim calcmode="lin" valueType="num">
                                      <p:cBhvr additive="base">
                                        <p:cTn dur="500"/>
                                        <p:tgtEl>
                                          <p:spTgt spid="3209">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8" st="8"/>
                                            </p:txEl>
                                          </p:spTgt>
                                        </p:tgtEl>
                                        <p:attrNameLst>
                                          <p:attrName>style.visibility</p:attrName>
                                        </p:attrNameLst>
                                      </p:cBhvr>
                                      <p:to>
                                        <p:strVal val="visible"/>
                                      </p:to>
                                    </p:set>
                                    <p:anim calcmode="lin" valueType="num">
                                      <p:cBhvr additive="base">
                                        <p:cTn dur="500"/>
                                        <p:tgtEl>
                                          <p:spTgt spid="320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09">
                                            <p:txEl>
                                              <p:pRg end="9" st="9"/>
                                            </p:txEl>
                                          </p:spTgt>
                                        </p:tgtEl>
                                        <p:attrNameLst>
                                          <p:attrName>style.visibility</p:attrName>
                                        </p:attrNameLst>
                                      </p:cBhvr>
                                      <p:to>
                                        <p:strVal val="visible"/>
                                      </p:to>
                                    </p:set>
                                    <p:anim calcmode="lin" valueType="num">
                                      <p:cBhvr additive="base">
                                        <p:cTn dur="500"/>
                                        <p:tgtEl>
                                          <p:spTgt spid="3209">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18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Tài liệu tham khảo</a:t>
            </a:r>
            <a:endParaRPr/>
          </a:p>
        </p:txBody>
      </p:sp>
      <p:sp>
        <p:nvSpPr>
          <p:cNvPr id="3217" name="Google Shape;3217;p183"/>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BABOK (Bản gốc Tiếng Anh và Tiếng Việt)</a:t>
            </a:r>
            <a:endParaRPr/>
          </a:p>
          <a:p>
            <a:pPr indent="-457188" lvl="0" marL="640064" rtl="0" algn="l">
              <a:lnSpc>
                <a:spcPct val="90000"/>
              </a:lnSpc>
              <a:spcBef>
                <a:spcPts val="1400"/>
              </a:spcBef>
              <a:spcAft>
                <a:spcPts val="0"/>
              </a:spcAft>
              <a:buSzPts val="2800"/>
              <a:buChar char="❖"/>
            </a:pPr>
            <a:r>
              <a:rPr lang="en-US" u="sng">
                <a:solidFill>
                  <a:schemeClr val="hlink"/>
                </a:solidFill>
                <a:hlinkClick r:id="rId3"/>
              </a:rPr>
              <a:t>Software Engineering của</a:t>
            </a:r>
            <a:r>
              <a:rPr lang="en-US"/>
              <a:t> tác giả Ian Sommerville </a:t>
            </a:r>
            <a:endParaRPr/>
          </a:p>
          <a:p>
            <a:pPr indent="-457188" lvl="0" marL="640064" rtl="0" algn="l">
              <a:lnSpc>
                <a:spcPct val="90000"/>
              </a:lnSpc>
              <a:spcBef>
                <a:spcPts val="1400"/>
              </a:spcBef>
              <a:spcAft>
                <a:spcPts val="0"/>
              </a:spcAft>
              <a:buSzPts val="2800"/>
              <a:buChar char="❖"/>
            </a:pPr>
            <a:r>
              <a:rPr lang="en-US"/>
              <a:t>Sách </a:t>
            </a:r>
            <a:r>
              <a:rPr b="1" lang="en-US"/>
              <a:t>Cơ sở công nghệ phần mềm</a:t>
            </a:r>
            <a:r>
              <a:rPr lang="en-US"/>
              <a:t> </a:t>
            </a:r>
            <a:endParaRPr/>
          </a:p>
          <a:p>
            <a:pPr indent="-344478" lvl="1" marL="966763" rtl="0" algn="l">
              <a:lnSpc>
                <a:spcPct val="90000"/>
              </a:lnSpc>
              <a:spcBef>
                <a:spcPts val="400"/>
              </a:spcBef>
              <a:spcAft>
                <a:spcPts val="0"/>
              </a:spcAft>
              <a:buSzPts val="2400"/>
              <a:buChar char="▪"/>
            </a:pPr>
            <a:r>
              <a:rPr lang="en-US"/>
              <a:t>Tác giả Lương Mạnh Bá, Lương Thanh Bình, Cao Tuấn Dũng, Nguyễn Thị Thu Trang, Lê Đức Trung</a:t>
            </a:r>
            <a:endParaRPr/>
          </a:p>
          <a:p>
            <a:pPr indent="-344478" lvl="1" marL="966763" rtl="0" algn="l">
              <a:lnSpc>
                <a:spcPct val="90000"/>
              </a:lnSpc>
              <a:spcBef>
                <a:spcPts val="600"/>
              </a:spcBef>
              <a:spcAft>
                <a:spcPts val="0"/>
              </a:spcAft>
              <a:buSzPts val="2400"/>
              <a:buChar char="▪"/>
            </a:pPr>
            <a:r>
              <a:rPr lang="en-US"/>
              <a:t>Gồm 6 phần với 13 chương, cung cấp những kiến thức cơ bản của lĩnh vực công nghệ phần mềm: các khái niệm, qui trình và các mô hình chế tác phần mềm theo vòng đời phát triển phần mềm.</a:t>
            </a:r>
            <a:endParaRPr/>
          </a:p>
        </p:txBody>
      </p:sp>
      <p:sp>
        <p:nvSpPr>
          <p:cNvPr id="3218" name="Google Shape;3218;p18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18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Thống nhất lịch bảo vệ môn học</a:t>
            </a:r>
            <a:endParaRPr/>
          </a:p>
        </p:txBody>
      </p:sp>
      <p:sp>
        <p:nvSpPr>
          <p:cNvPr id="3224" name="Google Shape;3224;p184"/>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Nhóm 1: …</a:t>
            </a:r>
            <a:endParaRPr/>
          </a:p>
          <a:p>
            <a:pPr indent="-457188" lvl="0" marL="640064" rtl="0" algn="l">
              <a:lnSpc>
                <a:spcPct val="90000"/>
              </a:lnSpc>
              <a:spcBef>
                <a:spcPts val="1400"/>
              </a:spcBef>
              <a:spcAft>
                <a:spcPts val="0"/>
              </a:spcAft>
              <a:buSzPts val="2800"/>
              <a:buChar char="❖"/>
            </a:pPr>
            <a:r>
              <a:rPr lang="en-US"/>
              <a:t>Nhóm 2: …</a:t>
            </a:r>
            <a:endParaRPr/>
          </a:p>
        </p:txBody>
      </p:sp>
      <p:sp>
        <p:nvSpPr>
          <p:cNvPr id="3225" name="Google Shape;3225;p18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3" name="Shape 843"/>
        <p:cNvGrpSpPr/>
        <p:nvPr/>
      </p:nvGrpSpPr>
      <p:grpSpPr>
        <a:xfrm>
          <a:off x="0" y="0"/>
          <a:ext cx="0" cy="0"/>
          <a:chOff x="0" y="0"/>
          <a:chExt cx="0" cy="0"/>
        </a:xfrm>
      </p:grpSpPr>
      <p:sp>
        <p:nvSpPr>
          <p:cNvPr id="844" name="Google Shape;844;p19"/>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1.6 Đạo đức nghề BA</a:t>
            </a:r>
            <a:endParaRPr/>
          </a:p>
        </p:txBody>
      </p:sp>
      <p:grpSp>
        <p:nvGrpSpPr>
          <p:cNvPr id="845" name="Google Shape;845;p19"/>
          <p:cNvGrpSpPr/>
          <p:nvPr/>
        </p:nvGrpSpPr>
        <p:grpSpPr>
          <a:xfrm>
            <a:off x="2075456" y="1621645"/>
            <a:ext cx="7842005" cy="2990131"/>
            <a:chOff x="1856948" y="1528786"/>
            <a:chExt cx="8572964" cy="4273368"/>
          </a:xfrm>
        </p:grpSpPr>
        <p:grpSp>
          <p:nvGrpSpPr>
            <p:cNvPr id="846" name="Google Shape;846;p19"/>
            <p:cNvGrpSpPr/>
            <p:nvPr/>
          </p:nvGrpSpPr>
          <p:grpSpPr>
            <a:xfrm>
              <a:off x="1856948" y="1528786"/>
              <a:ext cx="7919692" cy="4273368"/>
              <a:chOff x="1069353" y="34522"/>
              <a:chExt cx="7919692" cy="4273368"/>
            </a:xfrm>
          </p:grpSpPr>
          <p:sp>
            <p:nvSpPr>
              <p:cNvPr id="847" name="Google Shape;847;p19"/>
              <p:cNvSpPr/>
              <p:nvPr/>
            </p:nvSpPr>
            <p:spPr>
              <a:xfrm>
                <a:off x="1782125" y="747112"/>
                <a:ext cx="6890132" cy="3560778"/>
              </a:xfrm>
              <a:prstGeom prst="rect">
                <a:avLst/>
              </a:prstGeom>
              <a:solidFill>
                <a:srgbClr val="CBE5C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988037" y="1163549"/>
                <a:ext cx="3199555" cy="3046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txBox="1"/>
              <p:nvPr/>
            </p:nvSpPr>
            <p:spPr>
              <a:xfrm>
                <a:off x="1988037" y="1163549"/>
                <a:ext cx="3199555" cy="3046202"/>
              </a:xfrm>
              <a:prstGeom prst="rect">
                <a:avLst/>
              </a:prstGeom>
              <a:noFill/>
              <a:ln>
                <a:noFill/>
              </a:ln>
            </p:spPr>
            <p:txBody>
              <a:bodyPr anchorCtr="0" anchor="t" bIns="62850" lIns="62850" spcFirstLastPara="1" rIns="62850" wrap="square" tIns="62850">
                <a:noAutofit/>
              </a:bodyPr>
              <a:lstStyle/>
              <a:p>
                <a:pPr indent="0" lvl="0" marL="0" marR="0" rtl="0" algn="l">
                  <a:lnSpc>
                    <a:spcPct val="90000"/>
                  </a:lnSpc>
                  <a:spcBef>
                    <a:spcPts val="0"/>
                  </a:spcBef>
                  <a:spcAft>
                    <a:spcPts val="0"/>
                  </a:spcAft>
                  <a:buNone/>
                </a:pPr>
                <a:r>
                  <a:rPr lang="en-US" sz="3300">
                    <a:solidFill>
                      <a:schemeClr val="dk1"/>
                    </a:solidFill>
                    <a:latin typeface="Calibri"/>
                    <a:ea typeface="Calibri"/>
                    <a:cs typeface="Calibri"/>
                    <a:sym typeface="Calibri"/>
                  </a:rPr>
                  <a:t>PHẢI</a:t>
                </a:r>
                <a:endParaRPr/>
              </a:p>
              <a:p>
                <a:pPr indent="-228600" lvl="1" marL="228600" marR="0" rtl="0" algn="l">
                  <a:lnSpc>
                    <a:spcPct val="90000"/>
                  </a:lnSpc>
                  <a:spcBef>
                    <a:spcPts val="1155"/>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Bảo vệ dữ liệu của dự án, khách hàng</a:t>
                </a:r>
                <a:endParaRPr/>
              </a:p>
              <a:p>
                <a:pPr indent="-228600" lvl="1" marL="228600" marR="0" rtl="0" algn="l">
                  <a:lnSpc>
                    <a:spcPct val="90000"/>
                  </a:lnSpc>
                  <a:spcBef>
                    <a:spcPts val="39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Bảo vệ uy tín khách hàng, cá nhân, công ty, đồng nghiệp</a:t>
                </a:r>
                <a:endParaRPr/>
              </a:p>
            </p:txBody>
          </p:sp>
          <p:sp>
            <p:nvSpPr>
              <p:cNvPr id="850" name="Google Shape;850;p19"/>
              <p:cNvSpPr/>
              <p:nvPr/>
            </p:nvSpPr>
            <p:spPr>
              <a:xfrm>
                <a:off x="5258871" y="1163549"/>
                <a:ext cx="3199555" cy="3046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txBox="1"/>
              <p:nvPr/>
            </p:nvSpPr>
            <p:spPr>
              <a:xfrm>
                <a:off x="5258871" y="1163549"/>
                <a:ext cx="3199555" cy="3046202"/>
              </a:xfrm>
              <a:prstGeom prst="rect">
                <a:avLst/>
              </a:prstGeom>
              <a:noFill/>
              <a:ln>
                <a:noFill/>
              </a:ln>
            </p:spPr>
            <p:txBody>
              <a:bodyPr anchorCtr="0" anchor="t" bIns="62850" lIns="62850" spcFirstLastPara="1" rIns="62850" wrap="square" tIns="62850">
                <a:noAutofit/>
              </a:bodyPr>
              <a:lstStyle/>
              <a:p>
                <a:pPr indent="0" lvl="0" marL="0" marR="0" rtl="0" algn="l">
                  <a:lnSpc>
                    <a:spcPct val="90000"/>
                  </a:lnSpc>
                  <a:spcBef>
                    <a:spcPts val="0"/>
                  </a:spcBef>
                  <a:spcAft>
                    <a:spcPts val="0"/>
                  </a:spcAft>
                  <a:buNone/>
                </a:pPr>
                <a:r>
                  <a:rPr lang="en-US" sz="3300">
                    <a:solidFill>
                      <a:schemeClr val="dk1"/>
                    </a:solidFill>
                    <a:latin typeface="Calibri"/>
                    <a:ea typeface="Calibri"/>
                    <a:cs typeface="Calibri"/>
                    <a:sym typeface="Calibri"/>
                  </a:rPr>
                  <a:t>CẤM</a:t>
                </a:r>
                <a:endParaRPr/>
              </a:p>
              <a:p>
                <a:pPr indent="-228600" lvl="1" marL="228600" marR="0" rtl="0" algn="l">
                  <a:lnSpc>
                    <a:spcPct val="90000"/>
                  </a:lnSpc>
                  <a:spcBef>
                    <a:spcPts val="1155"/>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Buôn chuyện, nói xấu, đặt điều</a:t>
                </a:r>
                <a:endParaRPr/>
              </a:p>
              <a:p>
                <a:pPr indent="-228600" lvl="1" marL="228600" marR="0" rtl="0" algn="l">
                  <a:lnSpc>
                    <a:spcPct val="90000"/>
                  </a:lnSpc>
                  <a:spcBef>
                    <a:spcPts val="39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Bán/cho/tặng các tài liệu, hồ sơ, hình ảnh của sản phẩm, khách hàng</a:t>
                </a:r>
                <a:endParaRPr/>
              </a:p>
            </p:txBody>
          </p:sp>
          <p:sp>
            <p:nvSpPr>
              <p:cNvPr id="852" name="Google Shape;852;p19"/>
              <p:cNvSpPr/>
              <p:nvPr/>
            </p:nvSpPr>
            <p:spPr>
              <a:xfrm>
                <a:off x="1069353" y="34522"/>
                <a:ext cx="1346347" cy="1346347"/>
              </a:xfrm>
              <a:prstGeom prst="plus">
                <a:avLst>
                  <a:gd fmla="val 32810" name="adj"/>
                </a:avLst>
              </a:prstGeom>
              <a:solidFill>
                <a:srgbClr val="7FC763"/>
              </a:solidFill>
              <a:ln cap="flat" cmpd="sng" w="15875">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7721895" y="518701"/>
                <a:ext cx="1267150" cy="434241"/>
              </a:xfrm>
              <a:prstGeom prst="rect">
                <a:avLst/>
              </a:prstGeom>
              <a:solidFill>
                <a:srgbClr val="7FC763"/>
              </a:solidFill>
              <a:ln cap="flat" cmpd="sng" w="15875">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 name="Google Shape;854;p19"/>
              <p:cNvCxnSpPr/>
              <p:nvPr/>
            </p:nvCxnSpPr>
            <p:spPr>
              <a:xfrm>
                <a:off x="5227192" y="1170063"/>
                <a:ext cx="791" cy="2909416"/>
              </a:xfrm>
              <a:prstGeom prst="straightConnector1">
                <a:avLst/>
              </a:prstGeom>
              <a:noFill/>
              <a:ln cap="flat" cmpd="sng" w="15875">
                <a:solidFill>
                  <a:srgbClr val="649D4F"/>
                </a:solidFill>
                <a:prstDash val="solid"/>
                <a:round/>
                <a:headEnd len="sm" w="sm" type="none"/>
                <a:tailEnd len="sm" w="sm" type="none"/>
              </a:ln>
            </p:spPr>
          </p:cxnSp>
        </p:grpSp>
        <p:pic>
          <p:nvPicPr>
            <p:cNvPr descr="Ok-icon" id="855" name="Google Shape;855;p19"/>
            <p:cNvPicPr preferRelativeResize="0"/>
            <p:nvPr/>
          </p:nvPicPr>
          <p:blipFill rotWithShape="1">
            <a:blip r:embed="rId3">
              <a:alphaModFix/>
            </a:blip>
            <a:srcRect b="0" l="0" r="0" t="0"/>
            <a:stretch/>
          </p:blipFill>
          <p:spPr>
            <a:xfrm>
              <a:off x="2415055" y="1988701"/>
              <a:ext cx="720144" cy="790170"/>
            </a:xfrm>
            <a:prstGeom prst="rect">
              <a:avLst/>
            </a:prstGeom>
            <a:noFill/>
            <a:ln>
              <a:noFill/>
            </a:ln>
          </p:spPr>
        </p:pic>
        <p:pic>
          <p:nvPicPr>
            <p:cNvPr descr="Red cross not OK vector icon | Free SVG" id="856" name="Google Shape;856;p19"/>
            <p:cNvPicPr preferRelativeResize="0"/>
            <p:nvPr/>
          </p:nvPicPr>
          <p:blipFill rotWithShape="1">
            <a:blip r:embed="rId4">
              <a:alphaModFix/>
            </a:blip>
            <a:srcRect b="0" l="0" r="0" t="0"/>
            <a:stretch/>
          </p:blipFill>
          <p:spPr>
            <a:xfrm>
              <a:off x="9469899" y="1988701"/>
              <a:ext cx="960013" cy="1053363"/>
            </a:xfrm>
            <a:prstGeom prst="rect">
              <a:avLst/>
            </a:prstGeom>
            <a:noFill/>
            <a:ln>
              <a:noFill/>
            </a:ln>
          </p:spPr>
        </p:pic>
      </p:grpSp>
      <p:sp>
        <p:nvSpPr>
          <p:cNvPr id="857" name="Google Shape;857;p1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
          <p:cNvSpPr txBox="1"/>
          <p:nvPr>
            <p:ph idx="4294967295" type="body"/>
          </p:nvPr>
        </p:nvSpPr>
        <p:spPr>
          <a:xfrm>
            <a:off x="296883" y="4176271"/>
            <a:ext cx="2588821" cy="1522002"/>
          </a:xfrm>
          <a:prstGeom prst="rect">
            <a:avLst/>
          </a:prstGeom>
          <a:noFill/>
          <a:ln>
            <a:noFill/>
          </a:ln>
        </p:spPr>
        <p:txBody>
          <a:bodyPr anchorCtr="0" anchor="t" bIns="45700" lIns="0" spcFirstLastPara="1" rIns="0" wrap="square" tIns="45700">
            <a:noAutofit/>
          </a:bodyPr>
          <a:lstStyle/>
          <a:p>
            <a:pPr indent="0" lvl="0" marL="182880" rtl="0" algn="ctr">
              <a:lnSpc>
                <a:spcPct val="90000"/>
              </a:lnSpc>
              <a:spcBef>
                <a:spcPts val="0"/>
              </a:spcBef>
              <a:spcAft>
                <a:spcPts val="0"/>
              </a:spcAft>
              <a:buSzPts val="2000"/>
              <a:buNone/>
            </a:pPr>
            <a:r>
              <a:rPr b="1" lang="en-US" sz="2000">
                <a:latin typeface="Calibri"/>
                <a:ea typeface="Calibri"/>
                <a:cs typeface="Calibri"/>
                <a:sym typeface="Calibri"/>
              </a:rPr>
              <a:t>GIẢNG VIÊN</a:t>
            </a:r>
            <a:r>
              <a:rPr b="1" lang="en-US">
                <a:latin typeface="Calibri"/>
                <a:ea typeface="Calibri"/>
                <a:cs typeface="Calibri"/>
                <a:sym typeface="Calibri"/>
              </a:rPr>
              <a:t> </a:t>
            </a:r>
            <a:endParaRPr/>
          </a:p>
          <a:p>
            <a:pPr indent="0" lvl="0" marL="182880" rtl="0" algn="ctr">
              <a:lnSpc>
                <a:spcPct val="90000"/>
              </a:lnSpc>
              <a:spcBef>
                <a:spcPts val="1400"/>
              </a:spcBef>
              <a:spcAft>
                <a:spcPts val="0"/>
              </a:spcAft>
              <a:buSzPts val="2800"/>
              <a:buNone/>
            </a:pPr>
            <a:r>
              <a:rPr b="1" lang="en-US">
                <a:latin typeface="Calibri"/>
                <a:ea typeface="Calibri"/>
                <a:cs typeface="Calibri"/>
                <a:sym typeface="Calibri"/>
              </a:rPr>
              <a:t>NGUYỄN THANH QUYÊN</a:t>
            </a:r>
            <a:endParaRPr b="1">
              <a:latin typeface="Calibri"/>
              <a:ea typeface="Calibri"/>
              <a:cs typeface="Calibri"/>
              <a:sym typeface="Calibri"/>
            </a:endParaRPr>
          </a:p>
        </p:txBody>
      </p:sp>
      <p:sp>
        <p:nvSpPr>
          <p:cNvPr id="527" name="Google Shape;527;p2"/>
          <p:cNvSpPr txBox="1"/>
          <p:nvPr/>
        </p:nvSpPr>
        <p:spPr>
          <a:xfrm>
            <a:off x="3021980" y="635620"/>
            <a:ext cx="8318810" cy="554215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n-US" sz="1800" u="none" cap="none" strike="noStrike">
                <a:solidFill>
                  <a:srgbClr val="549E39"/>
                </a:solidFill>
                <a:latin typeface="Calibri"/>
                <a:ea typeface="Calibri"/>
                <a:cs typeface="Calibri"/>
                <a:sym typeface="Calibri"/>
              </a:rPr>
              <a:t>Kinh nghiệm</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5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12 năm kinh nghiệm tại Công ty GMO RUNSYSTEM, MISA, tập đoàn FPT.  </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Kiến thức quản trị dự án, phân tích nghiệp vụ, quy trình CMMi, tiêu chuẩn ISO 27000, ứng dụng thanh toán đa dịch vụ Viettel Money.</a:t>
            </a:r>
            <a:endParaRPr/>
          </a:p>
          <a:p>
            <a:pPr indent="-342900" lvl="0" marL="34290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Kinh nghiệm huấn luyện QA về các tiêu chuẩn ISO</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Kinh nghiệm huấn luyện BA, QC về công cụ Modeling, SQL.</a:t>
            </a:r>
            <a:endParaRPr b="0" i="0" sz="1800" u="none" cap="none" strike="noStrike">
              <a:solidFill>
                <a:schemeClr val="dk1"/>
              </a:solidFill>
              <a:latin typeface="Calibri"/>
              <a:ea typeface="Calibri"/>
              <a:cs typeface="Calibri"/>
              <a:sym typeface="Calibri"/>
            </a:endParaRPr>
          </a:p>
          <a:p>
            <a:pPr indent="0" lvl="0" marL="0" marR="0" rtl="0" algn="just">
              <a:lnSpc>
                <a:spcPct val="115000"/>
              </a:lnSpc>
              <a:spcBef>
                <a:spcPts val="600"/>
              </a:spcBef>
              <a:spcAft>
                <a:spcPts val="0"/>
              </a:spcAft>
              <a:buNone/>
            </a:pPr>
            <a:r>
              <a:rPr b="1" i="0" lang="en-US" sz="1800" u="none" cap="none" strike="noStrike">
                <a:solidFill>
                  <a:srgbClr val="549E39"/>
                </a:solidFill>
                <a:latin typeface="Calibri"/>
                <a:ea typeface="Calibri"/>
                <a:cs typeface="Calibri"/>
                <a:sym typeface="Calibri"/>
              </a:rPr>
              <a:t>Năng lực lãnh đạo, quản trị</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15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Trưởng dự án của GMO RUNSYSTEM.</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50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Trưởng nhóm ISO tại MISA.</a:t>
            </a:r>
            <a:endParaRPr b="0" i="0" sz="1800" u="none" cap="none" strike="noStrike">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Hiện là BA lead của FSOFT tham gia xây dựng hệ thống thanh toán số trên nền tảng Viettel Money, tham gia  xây dựng hệ thống BCCS3 cho Viettel Telecom.</a:t>
            </a:r>
            <a:endParaRPr b="0" i="0" sz="1800" u="none" cap="none" strike="noStrike">
              <a:solidFill>
                <a:schemeClr val="dk1"/>
              </a:solidFill>
              <a:latin typeface="Calibri"/>
              <a:ea typeface="Calibri"/>
              <a:cs typeface="Calibri"/>
              <a:sym typeface="Calibri"/>
            </a:endParaRPr>
          </a:p>
          <a:p>
            <a:pPr indent="0" lvl="0" marL="0" marR="0" rtl="0" algn="l">
              <a:spcBef>
                <a:spcPts val="100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28" name="Google Shape;528;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id="529" name="Google Shape;529;p2"/>
          <p:cNvPicPr preferRelativeResize="0"/>
          <p:nvPr/>
        </p:nvPicPr>
        <p:blipFill rotWithShape="1">
          <a:blip r:embed="rId3">
            <a:alphaModFix/>
          </a:blip>
          <a:srcRect b="0" l="0" r="0" t="0"/>
          <a:stretch/>
        </p:blipFill>
        <p:spPr>
          <a:xfrm>
            <a:off x="648318" y="1609477"/>
            <a:ext cx="1885950" cy="200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1.7 Công việc của BA</a:t>
            </a:r>
            <a:endParaRPr/>
          </a:p>
        </p:txBody>
      </p:sp>
      <p:sp>
        <p:nvSpPr>
          <p:cNvPr id="863" name="Google Shape;863;p20"/>
          <p:cNvSpPr/>
          <p:nvPr/>
        </p:nvSpPr>
        <p:spPr>
          <a:xfrm>
            <a:off x="5661035" y="3121056"/>
            <a:ext cx="1196553" cy="1196553"/>
          </a:xfrm>
          <a:prstGeom prst="ellipse">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nvGrpSpPr>
          <p:cNvPr id="864" name="Google Shape;864;p20"/>
          <p:cNvGrpSpPr/>
          <p:nvPr/>
        </p:nvGrpSpPr>
        <p:grpSpPr>
          <a:xfrm>
            <a:off x="5492774" y="2991086"/>
            <a:ext cx="1457690" cy="1457690"/>
            <a:chOff x="3800749" y="2996969"/>
            <a:chExt cx="1525427" cy="1525427"/>
          </a:xfrm>
        </p:grpSpPr>
        <p:sp>
          <p:nvSpPr>
            <p:cNvPr id="865" name="Google Shape;865;p20"/>
            <p:cNvSpPr/>
            <p:nvPr/>
          </p:nvSpPr>
          <p:spPr>
            <a:xfrm rot="1800000">
              <a:off x="4023402" y="3219622"/>
              <a:ext cx="1080120" cy="1080120"/>
            </a:xfrm>
            <a:prstGeom prst="blockArc">
              <a:avLst>
                <a:gd fmla="val 10800000" name="adj1"/>
                <a:gd fmla="val 14902241" name="adj2"/>
                <a:gd fmla="val 20569" name="adj3"/>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66" name="Google Shape;866;p20"/>
            <p:cNvSpPr/>
            <p:nvPr/>
          </p:nvSpPr>
          <p:spPr>
            <a:xfrm rot="-2520000">
              <a:off x="4023402" y="3219622"/>
              <a:ext cx="1080120" cy="1080120"/>
            </a:xfrm>
            <a:prstGeom prst="blockArc">
              <a:avLst>
                <a:gd fmla="val 10800000" name="adj1"/>
                <a:gd fmla="val 14902241" name="adj2"/>
                <a:gd fmla="val 20569"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67" name="Google Shape;867;p20"/>
            <p:cNvSpPr/>
            <p:nvPr/>
          </p:nvSpPr>
          <p:spPr>
            <a:xfrm rot="-6900000">
              <a:off x="4023402" y="3219622"/>
              <a:ext cx="1080120" cy="1080120"/>
            </a:xfrm>
            <a:prstGeom prst="blockArc">
              <a:avLst>
                <a:gd fmla="val 10800000" name="adj1"/>
                <a:gd fmla="val 14902241" name="adj2"/>
                <a:gd fmla="val 2056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68" name="Google Shape;868;p20"/>
            <p:cNvSpPr/>
            <p:nvPr/>
          </p:nvSpPr>
          <p:spPr>
            <a:xfrm rot="10440000">
              <a:off x="4023402" y="3219622"/>
              <a:ext cx="1080120" cy="1080120"/>
            </a:xfrm>
            <a:prstGeom prst="blockArc">
              <a:avLst>
                <a:gd fmla="val 10800000" name="adj1"/>
                <a:gd fmla="val 14902241" name="adj2"/>
                <a:gd fmla="val 20569"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69" name="Google Shape;869;p20"/>
            <p:cNvSpPr/>
            <p:nvPr/>
          </p:nvSpPr>
          <p:spPr>
            <a:xfrm rot="6120000">
              <a:off x="4023402" y="3219622"/>
              <a:ext cx="1080120" cy="1080120"/>
            </a:xfrm>
            <a:prstGeom prst="blockArc">
              <a:avLst>
                <a:gd fmla="val 10800000" name="adj1"/>
                <a:gd fmla="val 14902241" name="adj2"/>
                <a:gd fmla="val 20569" name="adj3"/>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grpSp>
        <p:nvGrpSpPr>
          <p:cNvPr id="870" name="Google Shape;870;p20"/>
          <p:cNvGrpSpPr/>
          <p:nvPr/>
        </p:nvGrpSpPr>
        <p:grpSpPr>
          <a:xfrm>
            <a:off x="3896682" y="1537233"/>
            <a:ext cx="4727540" cy="4558527"/>
            <a:chOff x="2054743" y="1474628"/>
            <a:chExt cx="5050992" cy="4870419"/>
          </a:xfrm>
        </p:grpSpPr>
        <p:grpSp>
          <p:nvGrpSpPr>
            <p:cNvPr id="871" name="Google Shape;871;p20"/>
            <p:cNvGrpSpPr/>
            <p:nvPr/>
          </p:nvGrpSpPr>
          <p:grpSpPr>
            <a:xfrm rot="3600000">
              <a:off x="4888007" y="1768971"/>
              <a:ext cx="1261779" cy="1898518"/>
              <a:chOff x="3970237" y="1678193"/>
              <a:chExt cx="1091921" cy="1642943"/>
            </a:xfrm>
          </p:grpSpPr>
          <p:sp>
            <p:nvSpPr>
              <p:cNvPr id="872" name="Google Shape;872;p20"/>
              <p:cNvSpPr/>
              <p:nvPr/>
            </p:nvSpPr>
            <p:spPr>
              <a:xfrm rot="10800000">
                <a:off x="3970237" y="1678193"/>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5">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73" name="Google Shape;873;p20"/>
              <p:cNvSpPr/>
              <p:nvPr/>
            </p:nvSpPr>
            <p:spPr>
              <a:xfrm>
                <a:off x="4136683" y="1760831"/>
                <a:ext cx="842835" cy="842835"/>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595959"/>
                  </a:solidFill>
                  <a:latin typeface="Calibri"/>
                  <a:ea typeface="Calibri"/>
                  <a:cs typeface="Calibri"/>
                  <a:sym typeface="Calibri"/>
                </a:endParaRPr>
              </a:p>
            </p:txBody>
          </p:sp>
        </p:grpSp>
        <p:grpSp>
          <p:nvGrpSpPr>
            <p:cNvPr id="874" name="Google Shape;874;p20"/>
            <p:cNvGrpSpPr/>
            <p:nvPr/>
          </p:nvGrpSpPr>
          <p:grpSpPr>
            <a:xfrm rot="-900000">
              <a:off x="3184574" y="1605569"/>
              <a:ext cx="1261779" cy="1898518"/>
              <a:chOff x="3954829" y="1674065"/>
              <a:chExt cx="1091921" cy="1642943"/>
            </a:xfrm>
          </p:grpSpPr>
          <p:sp>
            <p:nvSpPr>
              <p:cNvPr id="875" name="Google Shape;875;p20"/>
              <p:cNvSpPr/>
              <p:nvPr/>
            </p:nvSpPr>
            <p:spPr>
              <a:xfrm rot="10800000">
                <a:off x="3954829" y="1674065"/>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76" name="Google Shape;876;p20"/>
              <p:cNvSpPr/>
              <p:nvPr/>
            </p:nvSpPr>
            <p:spPr>
              <a:xfrm>
                <a:off x="4121275" y="1756703"/>
                <a:ext cx="842835" cy="84283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595959"/>
                  </a:solidFill>
                  <a:latin typeface="Calibri"/>
                  <a:ea typeface="Calibri"/>
                  <a:cs typeface="Calibri"/>
                  <a:sym typeface="Calibri"/>
                </a:endParaRPr>
              </a:p>
            </p:txBody>
          </p:sp>
        </p:grpSp>
        <p:grpSp>
          <p:nvGrpSpPr>
            <p:cNvPr id="877" name="Google Shape;877;p20"/>
            <p:cNvGrpSpPr/>
            <p:nvPr/>
          </p:nvGrpSpPr>
          <p:grpSpPr>
            <a:xfrm rot="-4500000">
              <a:off x="2504054" y="3011231"/>
              <a:ext cx="1261779" cy="1898518"/>
              <a:chOff x="3880957" y="1643161"/>
              <a:chExt cx="1091921" cy="1642943"/>
            </a:xfrm>
          </p:grpSpPr>
          <p:sp>
            <p:nvSpPr>
              <p:cNvPr id="878" name="Google Shape;878;p20"/>
              <p:cNvSpPr/>
              <p:nvPr/>
            </p:nvSpPr>
            <p:spPr>
              <a:xfrm rot="10800000">
                <a:off x="3880957" y="1643161"/>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79" name="Google Shape;879;p20"/>
              <p:cNvSpPr/>
              <p:nvPr/>
            </p:nvSpPr>
            <p:spPr>
              <a:xfrm>
                <a:off x="4047404" y="1725799"/>
                <a:ext cx="842835" cy="84283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595959"/>
                  </a:solidFill>
                  <a:latin typeface="Calibri"/>
                  <a:ea typeface="Calibri"/>
                  <a:cs typeface="Calibri"/>
                  <a:sym typeface="Calibri"/>
                </a:endParaRPr>
              </a:p>
            </p:txBody>
          </p:sp>
        </p:grpSp>
        <p:grpSp>
          <p:nvGrpSpPr>
            <p:cNvPr id="880" name="Google Shape;880;p20"/>
            <p:cNvGrpSpPr/>
            <p:nvPr/>
          </p:nvGrpSpPr>
          <p:grpSpPr>
            <a:xfrm rot="-9000000">
              <a:off x="3694237" y="4258261"/>
              <a:ext cx="1261779" cy="1898518"/>
              <a:chOff x="3906991" y="1595327"/>
              <a:chExt cx="1091921" cy="1642943"/>
            </a:xfrm>
          </p:grpSpPr>
          <p:sp>
            <p:nvSpPr>
              <p:cNvPr id="881" name="Google Shape;881;p20"/>
              <p:cNvSpPr/>
              <p:nvPr/>
            </p:nvSpPr>
            <p:spPr>
              <a:xfrm rot="10800000">
                <a:off x="3906991" y="1595327"/>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82" name="Google Shape;882;p20"/>
              <p:cNvSpPr/>
              <p:nvPr/>
            </p:nvSpPr>
            <p:spPr>
              <a:xfrm>
                <a:off x="4073437" y="1677965"/>
                <a:ext cx="842835" cy="84283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595959"/>
                  </a:solidFill>
                  <a:latin typeface="Calibri"/>
                  <a:ea typeface="Calibri"/>
                  <a:cs typeface="Calibri"/>
                  <a:sym typeface="Calibri"/>
                </a:endParaRPr>
              </a:p>
            </p:txBody>
          </p:sp>
        </p:grpSp>
        <p:grpSp>
          <p:nvGrpSpPr>
            <p:cNvPr id="883" name="Google Shape;883;p20"/>
            <p:cNvGrpSpPr/>
            <p:nvPr/>
          </p:nvGrpSpPr>
          <p:grpSpPr>
            <a:xfrm rot="7200000">
              <a:off x="5337319" y="3276515"/>
              <a:ext cx="1261779" cy="1898518"/>
              <a:chOff x="3983024" y="1653099"/>
              <a:chExt cx="1091921" cy="1642943"/>
            </a:xfrm>
          </p:grpSpPr>
          <p:sp>
            <p:nvSpPr>
              <p:cNvPr id="884" name="Google Shape;884;p20"/>
              <p:cNvSpPr/>
              <p:nvPr/>
            </p:nvSpPr>
            <p:spPr>
              <a:xfrm rot="10800000">
                <a:off x="3983024" y="1653099"/>
                <a:ext cx="1091921" cy="1642943"/>
              </a:xfrm>
              <a:custGeom>
                <a:rect b="b" l="l" r="r" t="t"/>
                <a:pathLst>
                  <a:path extrusionOk="0" h="1642943" w="1091921">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885" name="Google Shape;885;p20"/>
              <p:cNvSpPr/>
              <p:nvPr/>
            </p:nvSpPr>
            <p:spPr>
              <a:xfrm>
                <a:off x="4149466" y="1735740"/>
                <a:ext cx="842835" cy="84283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595959"/>
                  </a:solidFill>
                  <a:latin typeface="Calibri"/>
                  <a:ea typeface="Calibri"/>
                  <a:cs typeface="Calibri"/>
                  <a:sym typeface="Calibri"/>
                </a:endParaRPr>
              </a:p>
            </p:txBody>
          </p:sp>
        </p:grpSp>
      </p:grpSp>
      <p:sp>
        <p:nvSpPr>
          <p:cNvPr id="886" name="Google Shape;886;p20"/>
          <p:cNvSpPr txBox="1"/>
          <p:nvPr/>
        </p:nvSpPr>
        <p:spPr>
          <a:xfrm>
            <a:off x="428842" y="3242142"/>
            <a:ext cx="364905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Calibri"/>
                <a:ea typeface="Calibri"/>
                <a:cs typeface="Calibri"/>
                <a:sym typeface="Calibri"/>
              </a:rPr>
              <a:t>2.   Phân tích và mô hình hóa yêu cầu</a:t>
            </a:r>
            <a:endParaRPr b="1" sz="1600">
              <a:solidFill>
                <a:srgbClr val="3F3F3F"/>
              </a:solidFill>
              <a:latin typeface="Calibri"/>
              <a:ea typeface="Calibri"/>
              <a:cs typeface="Calibri"/>
              <a:sym typeface="Calibri"/>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Phân tích yêu cầu</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Mô hình hóa yêu cầu</a:t>
            </a:r>
            <a:endParaRPr sz="1600">
              <a:solidFill>
                <a:srgbClr val="3F3F3F"/>
              </a:solidFill>
              <a:latin typeface="Calibri"/>
              <a:ea typeface="Calibri"/>
              <a:cs typeface="Calibri"/>
              <a:sym typeface="Calibri"/>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Đề xuất và xác nhận giải pháp với khách hàng</a:t>
            </a:r>
            <a:endParaRPr sz="1600">
              <a:solidFill>
                <a:srgbClr val="3F3F3F"/>
              </a:solidFill>
              <a:latin typeface="Calibri"/>
              <a:ea typeface="Calibri"/>
              <a:cs typeface="Calibri"/>
              <a:sym typeface="Calibri"/>
            </a:endParaRPr>
          </a:p>
        </p:txBody>
      </p:sp>
      <p:sp>
        <p:nvSpPr>
          <p:cNvPr id="887" name="Google Shape;887;p20"/>
          <p:cNvSpPr txBox="1"/>
          <p:nvPr/>
        </p:nvSpPr>
        <p:spPr>
          <a:xfrm>
            <a:off x="428230" y="1727677"/>
            <a:ext cx="4417939" cy="1077218"/>
          </a:xfrm>
          <a:prstGeom prst="rect">
            <a:avLst/>
          </a:prstGeom>
          <a:noFill/>
          <a:ln>
            <a:noFill/>
          </a:ln>
        </p:spPr>
        <p:txBody>
          <a:bodyPr anchorCtr="0" anchor="t" bIns="45700" lIns="91425" spcFirstLastPara="1" rIns="91425" wrap="square" tIns="45700">
            <a:spAutoFit/>
          </a:bodyPr>
          <a:lstStyle/>
          <a:p>
            <a:pPr indent="-285750" lvl="0" marL="1204913" marR="0" rtl="0" algn="l">
              <a:spcBef>
                <a:spcPts val="0"/>
              </a:spcBef>
              <a:spcAft>
                <a:spcPts val="0"/>
              </a:spcAft>
              <a:buClr>
                <a:srgbClr val="3F3F3F"/>
              </a:buClr>
              <a:buSzPts val="1600"/>
              <a:buFont typeface="Calibri"/>
              <a:buAutoNum type="arabicPeriod"/>
            </a:pPr>
            <a:r>
              <a:rPr b="1" lang="en-US" sz="1600">
                <a:solidFill>
                  <a:srgbClr val="3F3F3F"/>
                </a:solidFill>
                <a:latin typeface="Calibri"/>
                <a:ea typeface="Calibri"/>
                <a:cs typeface="Calibri"/>
                <a:sym typeface="Calibri"/>
              </a:rPr>
              <a:t>Làm rõ yêu cầu</a:t>
            </a:r>
            <a:endParaRPr/>
          </a:p>
          <a:p>
            <a:pPr indent="-285750" lvl="0" marL="1204913"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Tìm hiểu nghiệp vụ, luật, tiêu chuẩn, sản phẩm tương tự</a:t>
            </a:r>
            <a:endParaRPr/>
          </a:p>
          <a:p>
            <a:pPr indent="-285750" lvl="0" marL="1204913"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Khảo sát hiện trạng, nhu cầu</a:t>
            </a:r>
            <a:endParaRPr sz="1600">
              <a:solidFill>
                <a:srgbClr val="3F3F3F"/>
              </a:solidFill>
              <a:latin typeface="Calibri"/>
              <a:ea typeface="Calibri"/>
              <a:cs typeface="Calibri"/>
              <a:sym typeface="Calibri"/>
            </a:endParaRPr>
          </a:p>
        </p:txBody>
      </p:sp>
      <p:sp>
        <p:nvSpPr>
          <p:cNvPr id="888" name="Google Shape;888;p20"/>
          <p:cNvSpPr txBox="1"/>
          <p:nvPr/>
        </p:nvSpPr>
        <p:spPr>
          <a:xfrm>
            <a:off x="8143019" y="1820010"/>
            <a:ext cx="322007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Calibri"/>
                <a:ea typeface="Calibri"/>
                <a:cs typeface="Calibri"/>
                <a:sym typeface="Calibri"/>
              </a:rPr>
              <a:t>5.   Quản lý các yêu cầu</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Lập danh sách user story</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Quản lý trên phần mềm</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Tiếp nhận và phân tích thay đổi</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Theo dõi yêu cầu</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Cập nhật trạng thái</a:t>
            </a:r>
            <a:endParaRPr sz="1600">
              <a:solidFill>
                <a:srgbClr val="3F3F3F"/>
              </a:solidFill>
              <a:latin typeface="Calibri"/>
              <a:ea typeface="Calibri"/>
              <a:cs typeface="Calibri"/>
              <a:sym typeface="Calibri"/>
            </a:endParaRPr>
          </a:p>
        </p:txBody>
      </p:sp>
      <p:sp>
        <p:nvSpPr>
          <p:cNvPr id="889" name="Google Shape;889;p20"/>
          <p:cNvSpPr txBox="1"/>
          <p:nvPr/>
        </p:nvSpPr>
        <p:spPr>
          <a:xfrm>
            <a:off x="8387106" y="4192775"/>
            <a:ext cx="351916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rgbClr val="3F3F3F"/>
              </a:solidFill>
              <a:latin typeface="Calibri"/>
              <a:ea typeface="Calibri"/>
              <a:cs typeface="Calibri"/>
              <a:sym typeface="Calibri"/>
            </a:endParaRPr>
          </a:p>
        </p:txBody>
      </p:sp>
      <p:sp>
        <p:nvSpPr>
          <p:cNvPr id="890" name="Google Shape;890;p20"/>
          <p:cNvSpPr/>
          <p:nvPr/>
        </p:nvSpPr>
        <p:spPr>
          <a:xfrm>
            <a:off x="7680697" y="4228411"/>
            <a:ext cx="333043" cy="244221"/>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891" name="Google Shape;891;p20"/>
          <p:cNvSpPr/>
          <p:nvPr/>
        </p:nvSpPr>
        <p:spPr>
          <a:xfrm rot="5400000">
            <a:off x="4423786" y="3558913"/>
            <a:ext cx="322469" cy="322041"/>
          </a:xfrm>
          <a:custGeom>
            <a:rect b="b" l="l" r="r" t="t"/>
            <a:pathLst>
              <a:path extrusionOk="0" h="3240000" w="3244313">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892" name="Google Shape;892;p20"/>
          <p:cNvSpPr/>
          <p:nvPr/>
        </p:nvSpPr>
        <p:spPr>
          <a:xfrm>
            <a:off x="7328364" y="2435120"/>
            <a:ext cx="322637" cy="322637"/>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893" name="Google Shape;893;p20"/>
          <p:cNvSpPr/>
          <p:nvPr/>
        </p:nvSpPr>
        <p:spPr>
          <a:xfrm flipH="1">
            <a:off x="5614929" y="5144165"/>
            <a:ext cx="391683" cy="323115"/>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894" name="Google Shape;894;p20"/>
          <p:cNvSpPr/>
          <p:nvPr/>
        </p:nvSpPr>
        <p:spPr>
          <a:xfrm>
            <a:off x="5338728" y="2044867"/>
            <a:ext cx="394119" cy="259020"/>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895" name="Google Shape;895;p20"/>
          <p:cNvGrpSpPr/>
          <p:nvPr/>
        </p:nvGrpSpPr>
        <p:grpSpPr>
          <a:xfrm>
            <a:off x="1610748" y="4934060"/>
            <a:ext cx="3690217" cy="743331"/>
            <a:chOff x="819821" y="3646109"/>
            <a:chExt cx="2332276" cy="410554"/>
          </a:xfrm>
        </p:grpSpPr>
        <p:sp>
          <p:nvSpPr>
            <p:cNvPr id="896" name="Google Shape;896;p20"/>
            <p:cNvSpPr txBox="1"/>
            <p:nvPr/>
          </p:nvSpPr>
          <p:spPr>
            <a:xfrm>
              <a:off x="819821" y="3646109"/>
              <a:ext cx="2332276" cy="18698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b="1" sz="1600">
                <a:solidFill>
                  <a:srgbClr val="3F3F3F"/>
                </a:solidFill>
                <a:latin typeface="Calibri"/>
                <a:ea typeface="Calibri"/>
                <a:cs typeface="Calibri"/>
                <a:sym typeface="Calibri"/>
              </a:endParaRPr>
            </a:p>
          </p:txBody>
        </p:sp>
        <p:sp>
          <p:nvSpPr>
            <p:cNvPr id="897" name="Google Shape;897;p20"/>
            <p:cNvSpPr txBox="1"/>
            <p:nvPr/>
          </p:nvSpPr>
          <p:spPr>
            <a:xfrm>
              <a:off x="838646" y="3869674"/>
              <a:ext cx="2313451" cy="186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rgbClr val="3F3F3F"/>
                </a:solidFill>
                <a:latin typeface="Calibri"/>
                <a:ea typeface="Calibri"/>
                <a:cs typeface="Calibri"/>
                <a:sym typeface="Calibri"/>
              </a:endParaRPr>
            </a:p>
          </p:txBody>
        </p:sp>
      </p:grpSp>
      <p:sp>
        <p:nvSpPr>
          <p:cNvPr id="898" name="Google Shape;898;p20"/>
          <p:cNvSpPr txBox="1"/>
          <p:nvPr/>
        </p:nvSpPr>
        <p:spPr>
          <a:xfrm>
            <a:off x="1292046" y="4867138"/>
            <a:ext cx="400891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Calibri"/>
                <a:ea typeface="Calibri"/>
                <a:cs typeface="Calibri"/>
                <a:sym typeface="Calibri"/>
              </a:rPr>
              <a:t>3.   Thiết kế chi tiết yêu cầu sản phẩm</a:t>
            </a:r>
            <a:endParaRPr b="1" sz="1600">
              <a:solidFill>
                <a:srgbClr val="3F3F3F"/>
              </a:solidFill>
              <a:latin typeface="Calibri"/>
              <a:ea typeface="Calibri"/>
              <a:cs typeface="Calibri"/>
              <a:sym typeface="Calibri"/>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Xác định User story</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Vẽ các bản thiết kế chi tiết UML/BPMN</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Use case, Activity, UI/UX, Sequence, Class, ... Diagram,</a:t>
            </a:r>
            <a:endParaRPr sz="1600">
              <a:solidFill>
                <a:srgbClr val="3F3F3F"/>
              </a:solidFill>
              <a:latin typeface="Calibri"/>
              <a:ea typeface="Calibri"/>
              <a:cs typeface="Calibri"/>
              <a:sym typeface="Calibri"/>
            </a:endParaRPr>
          </a:p>
          <a:p>
            <a:pPr indent="0" lvl="0" marL="0" marR="0" rtl="0" algn="r">
              <a:spcBef>
                <a:spcPts val="0"/>
              </a:spcBef>
              <a:spcAft>
                <a:spcPts val="0"/>
              </a:spcAft>
              <a:buNone/>
            </a:pPr>
            <a:r>
              <a:rPr lang="en-US" sz="1600">
                <a:solidFill>
                  <a:srgbClr val="3F3F3F"/>
                </a:solidFill>
                <a:latin typeface="Calibri"/>
                <a:ea typeface="Calibri"/>
                <a:cs typeface="Calibri"/>
                <a:sym typeface="Calibri"/>
              </a:rPr>
              <a:t> </a:t>
            </a:r>
            <a:endParaRPr sz="1600">
              <a:solidFill>
                <a:srgbClr val="3F3F3F"/>
              </a:solidFill>
              <a:latin typeface="Calibri"/>
              <a:ea typeface="Calibri"/>
              <a:cs typeface="Calibri"/>
              <a:sym typeface="Calibri"/>
            </a:endParaRPr>
          </a:p>
        </p:txBody>
      </p:sp>
      <p:sp>
        <p:nvSpPr>
          <p:cNvPr id="899" name="Google Shape;899;p20"/>
          <p:cNvSpPr txBox="1"/>
          <p:nvPr/>
        </p:nvSpPr>
        <p:spPr>
          <a:xfrm>
            <a:off x="8503788" y="4168526"/>
            <a:ext cx="324101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Calibri"/>
                <a:ea typeface="Calibri"/>
                <a:cs typeface="Calibri"/>
                <a:sym typeface="Calibri"/>
              </a:rPr>
              <a:t>4. Đào tạo/Chuyển giao/Nghiệm thu nội bộ</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Đào tạo dự án</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Giải đáp thắc mắc</a:t>
            </a:r>
            <a:endParaRPr/>
          </a:p>
          <a:p>
            <a:pPr indent="-285750" lvl="0" marL="285750" marR="0" rtl="0" algn="l">
              <a:spcBef>
                <a:spcPts val="0"/>
              </a:spcBef>
              <a:spcAft>
                <a:spcPts val="0"/>
              </a:spcAft>
              <a:buClr>
                <a:srgbClr val="3F3F3F"/>
              </a:buClr>
              <a:buSzPts val="1600"/>
              <a:buFont typeface="Arial"/>
              <a:buChar char="•"/>
            </a:pPr>
            <a:r>
              <a:rPr lang="en-US" sz="1600">
                <a:solidFill>
                  <a:srgbClr val="3F3F3F"/>
                </a:solidFill>
                <a:latin typeface="Calibri"/>
                <a:ea typeface="Calibri"/>
                <a:cs typeface="Calibri"/>
                <a:sym typeface="Calibri"/>
              </a:rPr>
              <a:t>Kiểm tra, nghiệm thu sản phẩm</a:t>
            </a:r>
            <a:endParaRPr/>
          </a:p>
        </p:txBody>
      </p:sp>
      <p:sp>
        <p:nvSpPr>
          <p:cNvPr id="900" name="Google Shape;900;p2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2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1.8 Sản phẩm của BA</a:t>
            </a:r>
            <a:endParaRPr/>
          </a:p>
        </p:txBody>
      </p:sp>
      <p:sp>
        <p:nvSpPr>
          <p:cNvPr id="906" name="Google Shape;906;p21"/>
          <p:cNvSpPr txBox="1"/>
          <p:nvPr>
            <p:ph idx="1" type="body"/>
          </p:nvPr>
        </p:nvSpPr>
        <p:spPr>
          <a:xfrm>
            <a:off x="1215482" y="1651382"/>
            <a:ext cx="9940197" cy="4517409"/>
          </a:xfrm>
          <a:prstGeom prst="rect">
            <a:avLst/>
          </a:prstGeom>
          <a:noFill/>
          <a:ln>
            <a:noFill/>
          </a:ln>
        </p:spPr>
        <p:txBody>
          <a:bodyPr anchorCtr="0" anchor="t" bIns="45700" lIns="0" spcFirstLastPara="1" rIns="0" wrap="square" tIns="45700">
            <a:normAutofit fontScale="77500" lnSpcReduction="20000"/>
          </a:bodyPr>
          <a:lstStyle/>
          <a:p>
            <a:pPr indent="-457200" lvl="0" marL="457200" rtl="0" algn="l">
              <a:lnSpc>
                <a:spcPct val="150000"/>
              </a:lnSpc>
              <a:spcBef>
                <a:spcPts val="0"/>
              </a:spcBef>
              <a:spcAft>
                <a:spcPts val="0"/>
              </a:spcAft>
              <a:buSzPct val="100000"/>
              <a:buFont typeface="Calibri"/>
              <a:buAutoNum type="arabicPeriod"/>
            </a:pPr>
            <a:r>
              <a:rPr lang="en-US" sz="2200">
                <a:solidFill>
                  <a:srgbClr val="555555"/>
                </a:solidFill>
                <a:latin typeface="Verdana"/>
                <a:ea typeface="Verdana"/>
                <a:cs typeface="Verdana"/>
                <a:sym typeface="Verdana"/>
              </a:rPr>
              <a:t>Kế hoạch khảo sát</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Bộ câu hỏi khảo sát</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Biên bản khảo sát yêu cầu</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Tài liệu phân tích, thiết kế hệ thống</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Danh sách Yêu cầu nghiệp vụ/Yêu cầu phần mềm/hệ thống/quy tắc nghiệp vụ</a:t>
            </a:r>
            <a:endParaRPr sz="2200">
              <a:solidFill>
                <a:srgbClr val="555555"/>
              </a:solidFill>
              <a:latin typeface="Verdana"/>
              <a:ea typeface="Verdana"/>
              <a:cs typeface="Verdana"/>
              <a:sym typeface="Verdana"/>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Câu chuyện nghiệp vụ (User Stories)</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Mô hình chức năng nghiệp vụ (Use Case Diagram)</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Luồng quy trình nghiệp vụ (Activity Diagram)</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UI/UX (Sketch, Wireframe, Mockup, Prototype)</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Biên bản nghiệm thu nội bộ</a:t>
            </a:r>
            <a:endParaRPr/>
          </a:p>
          <a:p>
            <a:pPr indent="-457200" lvl="0" marL="457200" rtl="0" algn="l">
              <a:lnSpc>
                <a:spcPct val="150000"/>
              </a:lnSpc>
              <a:spcBef>
                <a:spcPts val="1400"/>
              </a:spcBef>
              <a:spcAft>
                <a:spcPts val="0"/>
              </a:spcAft>
              <a:buSzPct val="100000"/>
              <a:buFont typeface="Calibri"/>
              <a:buAutoNum type="arabicPeriod"/>
            </a:pPr>
            <a:r>
              <a:rPr lang="en-US" sz="2200">
                <a:solidFill>
                  <a:srgbClr val="555555"/>
                </a:solidFill>
                <a:latin typeface="Verdana"/>
                <a:ea typeface="Verdana"/>
                <a:cs typeface="Verdana"/>
                <a:sym typeface="Verdana"/>
              </a:rPr>
              <a:t>Báo cáo, biểu mẫu liên quan</a:t>
            </a:r>
            <a:endParaRPr sz="2200">
              <a:solidFill>
                <a:srgbClr val="555555"/>
              </a:solidFill>
              <a:latin typeface="Verdana"/>
              <a:ea typeface="Verdana"/>
              <a:cs typeface="Verdana"/>
              <a:sym typeface="Verdana"/>
            </a:endParaRPr>
          </a:p>
          <a:p>
            <a:pPr indent="0" lvl="0" marL="0" rtl="0" algn="l">
              <a:lnSpc>
                <a:spcPct val="90000"/>
              </a:lnSpc>
              <a:spcBef>
                <a:spcPts val="1400"/>
              </a:spcBef>
              <a:spcAft>
                <a:spcPts val="0"/>
              </a:spcAft>
              <a:buSzPct val="100000"/>
              <a:buNone/>
            </a:pPr>
            <a:r>
              <a:t/>
            </a:r>
            <a:endParaRPr sz="2200">
              <a:solidFill>
                <a:srgbClr val="555555"/>
              </a:solidFill>
              <a:latin typeface="Verdana"/>
              <a:ea typeface="Verdana"/>
              <a:cs typeface="Verdana"/>
              <a:sym typeface="Verdana"/>
            </a:endParaRPr>
          </a:p>
          <a:p>
            <a:pPr indent="-319393" lvl="0" marL="640064" rtl="0" algn="l">
              <a:lnSpc>
                <a:spcPct val="90000"/>
              </a:lnSpc>
              <a:spcBef>
                <a:spcPts val="1400"/>
              </a:spcBef>
              <a:spcAft>
                <a:spcPts val="0"/>
              </a:spcAft>
              <a:buSzPct val="100000"/>
              <a:buNone/>
            </a:pPr>
            <a:r>
              <a:t/>
            </a:r>
            <a:endParaRPr/>
          </a:p>
        </p:txBody>
      </p:sp>
      <p:sp>
        <p:nvSpPr>
          <p:cNvPr id="907" name="Google Shape;907;p2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2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1.9 Phân nhóm BA</a:t>
            </a:r>
            <a:endParaRPr/>
          </a:p>
        </p:txBody>
      </p:sp>
      <p:grpSp>
        <p:nvGrpSpPr>
          <p:cNvPr id="913" name="Google Shape;913;p22"/>
          <p:cNvGrpSpPr/>
          <p:nvPr/>
        </p:nvGrpSpPr>
        <p:grpSpPr>
          <a:xfrm>
            <a:off x="4033043" y="1682750"/>
            <a:ext cx="4186238" cy="4186238"/>
            <a:chOff x="2936080" y="0"/>
            <a:chExt cx="4186238" cy="4186238"/>
          </a:xfrm>
        </p:grpSpPr>
        <p:sp>
          <p:nvSpPr>
            <p:cNvPr id="914" name="Google Shape;914;p22"/>
            <p:cNvSpPr/>
            <p:nvPr/>
          </p:nvSpPr>
          <p:spPr>
            <a:xfrm>
              <a:off x="2936080" y="0"/>
              <a:ext cx="4186238" cy="4186238"/>
            </a:xfrm>
            <a:prstGeom prst="quadArrow">
              <a:avLst>
                <a:gd fmla="val 2000" name="adj1"/>
                <a:gd fmla="val 4000" name="adj2"/>
                <a:gd fmla="val 5000" name="adj3"/>
              </a:avLst>
            </a:prstGeom>
            <a:gradFill>
              <a:gsLst>
                <a:gs pos="0">
                  <a:srgbClr val="C4DDBF"/>
                </a:gs>
                <a:gs pos="34000">
                  <a:srgbClr val="C7DEC2"/>
                </a:gs>
                <a:gs pos="70000">
                  <a:srgbClr val="C9E3C4"/>
                </a:gs>
                <a:gs pos="100000">
                  <a:srgbClr val="D6ECD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3208186" y="272105"/>
              <a:ext cx="1674495" cy="1674495"/>
            </a:xfrm>
            <a:prstGeom prst="roundRect">
              <a:avLst>
                <a:gd fmla="val 16667" name="adj"/>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txBox="1"/>
            <p:nvPr/>
          </p:nvSpPr>
          <p:spPr>
            <a:xfrm>
              <a:off x="3289928" y="353847"/>
              <a:ext cx="1511011" cy="1511011"/>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BA Outsourcing</a:t>
              </a:r>
              <a:endParaRPr sz="2100">
                <a:solidFill>
                  <a:schemeClr val="lt1"/>
                </a:solidFill>
                <a:latin typeface="Calibri"/>
                <a:ea typeface="Calibri"/>
                <a:cs typeface="Calibri"/>
                <a:sym typeface="Calibri"/>
              </a:endParaRPr>
            </a:p>
          </p:txBody>
        </p:sp>
        <p:sp>
          <p:nvSpPr>
            <p:cNvPr id="917" name="Google Shape;917;p22"/>
            <p:cNvSpPr/>
            <p:nvPr/>
          </p:nvSpPr>
          <p:spPr>
            <a:xfrm>
              <a:off x="5175718" y="272105"/>
              <a:ext cx="1674495" cy="1674495"/>
            </a:xfrm>
            <a:prstGeom prst="roundRect">
              <a:avLst>
                <a:gd fmla="val 16667" name="adj"/>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txBox="1"/>
            <p:nvPr/>
          </p:nvSpPr>
          <p:spPr>
            <a:xfrm>
              <a:off x="5257460" y="353847"/>
              <a:ext cx="1511011" cy="1511011"/>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BA Product đóng gói</a:t>
              </a:r>
              <a:endParaRPr sz="2100">
                <a:solidFill>
                  <a:schemeClr val="lt1"/>
                </a:solidFill>
                <a:latin typeface="Calibri"/>
                <a:ea typeface="Calibri"/>
                <a:cs typeface="Calibri"/>
                <a:sym typeface="Calibri"/>
              </a:endParaRPr>
            </a:p>
          </p:txBody>
        </p:sp>
        <p:sp>
          <p:nvSpPr>
            <p:cNvPr id="919" name="Google Shape;919;p22"/>
            <p:cNvSpPr/>
            <p:nvPr/>
          </p:nvSpPr>
          <p:spPr>
            <a:xfrm>
              <a:off x="3208186" y="2239637"/>
              <a:ext cx="1674495" cy="1674495"/>
            </a:xfrm>
            <a:prstGeom prst="roundRect">
              <a:avLst>
                <a:gd fmla="val 16667" name="adj"/>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txBox="1"/>
            <p:nvPr/>
          </p:nvSpPr>
          <p:spPr>
            <a:xfrm>
              <a:off x="3289928" y="2321379"/>
              <a:ext cx="1511011" cy="1511011"/>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BA Product giải pháp</a:t>
              </a:r>
              <a:endParaRPr sz="2100">
                <a:solidFill>
                  <a:schemeClr val="lt1"/>
                </a:solidFill>
                <a:latin typeface="Calibri"/>
                <a:ea typeface="Calibri"/>
                <a:cs typeface="Calibri"/>
                <a:sym typeface="Calibri"/>
              </a:endParaRPr>
            </a:p>
          </p:txBody>
        </p:sp>
        <p:sp>
          <p:nvSpPr>
            <p:cNvPr id="921" name="Google Shape;921;p22"/>
            <p:cNvSpPr/>
            <p:nvPr/>
          </p:nvSpPr>
          <p:spPr>
            <a:xfrm>
              <a:off x="5175718" y="2239637"/>
              <a:ext cx="1674495" cy="1674495"/>
            </a:xfrm>
            <a:prstGeom prst="roundRect">
              <a:avLst>
                <a:gd fmla="val 16667" name="adj"/>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txBox="1"/>
            <p:nvPr/>
          </p:nvSpPr>
          <p:spPr>
            <a:xfrm>
              <a:off x="5257460" y="2321379"/>
              <a:ext cx="1511011" cy="1511011"/>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BA lĩnh vực ngân hàng</a:t>
              </a:r>
              <a:endParaRPr sz="2100">
                <a:solidFill>
                  <a:schemeClr val="lt1"/>
                </a:solidFill>
                <a:latin typeface="Calibri"/>
                <a:ea typeface="Calibri"/>
                <a:cs typeface="Calibri"/>
                <a:sym typeface="Calibri"/>
              </a:endParaRPr>
            </a:p>
          </p:txBody>
        </p:sp>
      </p:grpSp>
      <p:sp>
        <p:nvSpPr>
          <p:cNvPr id="923" name="Google Shape;923;p2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7" name="Shape 927"/>
        <p:cNvGrpSpPr/>
        <p:nvPr/>
      </p:nvGrpSpPr>
      <p:grpSpPr>
        <a:xfrm>
          <a:off x="0" y="0"/>
          <a:ext cx="0" cy="0"/>
          <a:chOff x="0" y="0"/>
          <a:chExt cx="0" cy="0"/>
        </a:xfrm>
      </p:grpSpPr>
      <p:sp>
        <p:nvSpPr>
          <p:cNvPr id="928" name="Google Shape;928;p2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
        <p:nvSpPr>
          <p:cNvPr id="929" name="Google Shape;929;p23"/>
          <p:cNvSpPr txBox="1"/>
          <p:nvPr>
            <p:ph idx="4294967295" type="title"/>
          </p:nvPr>
        </p:nvSpPr>
        <p:spPr>
          <a:xfrm>
            <a:off x="1408771" y="1996611"/>
            <a:ext cx="10058400" cy="389255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sz="8000">
                <a:solidFill>
                  <a:srgbClr val="262626"/>
                </a:solidFill>
                <a:latin typeface="Calibri"/>
                <a:ea typeface="Calibri"/>
                <a:cs typeface="Calibri"/>
                <a:sym typeface="Calibri"/>
              </a:rPr>
              <a:t>2. Quy trình phát triển phần mềm Agile Scrum</a:t>
            </a:r>
            <a:endParaRPr/>
          </a:p>
        </p:txBody>
      </p:sp>
      <p:pic>
        <p:nvPicPr>
          <p:cNvPr id="930" name="Google Shape;930;p23"/>
          <p:cNvPicPr preferRelativeResize="0"/>
          <p:nvPr/>
        </p:nvPicPr>
        <p:blipFill rotWithShape="1">
          <a:blip r:embed="rId3">
            <a:alphaModFix/>
          </a:blip>
          <a:srcRect b="0" l="0" r="0" t="0"/>
          <a:stretch/>
        </p:blipFill>
        <p:spPr>
          <a:xfrm>
            <a:off x="3455436" y="709472"/>
            <a:ext cx="5506475" cy="25742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24"/>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Đặc trưng Agile</a:t>
            </a:r>
            <a:endParaRPr/>
          </a:p>
        </p:txBody>
      </p:sp>
      <p:grpSp>
        <p:nvGrpSpPr>
          <p:cNvPr id="936" name="Google Shape;936;p24"/>
          <p:cNvGrpSpPr/>
          <p:nvPr/>
        </p:nvGrpSpPr>
        <p:grpSpPr>
          <a:xfrm>
            <a:off x="1187376" y="1618698"/>
            <a:ext cx="9965187" cy="4516129"/>
            <a:chOff x="3116" y="113283"/>
            <a:chExt cx="9965187" cy="4516129"/>
          </a:xfrm>
        </p:grpSpPr>
        <p:sp>
          <p:nvSpPr>
            <p:cNvPr id="937" name="Google Shape;937;p24"/>
            <p:cNvSpPr/>
            <p:nvPr/>
          </p:nvSpPr>
          <p:spPr>
            <a:xfrm>
              <a:off x="3116" y="113283"/>
              <a:ext cx="3038167" cy="1215266"/>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cap="flat" cmpd="sng" w="12700">
              <a:solidFill>
                <a:srgbClr val="7FC763"/>
              </a:solidFill>
              <a:prstDash val="solid"/>
              <a:round/>
              <a:headEnd len="sm" w="sm" type="none"/>
              <a:tailEnd len="sm" w="sm" type="none"/>
            </a:ln>
            <a:effectLst>
              <a:outerShdw blurRad="4445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txBox="1"/>
            <p:nvPr/>
          </p:nvSpPr>
          <p:spPr>
            <a:xfrm>
              <a:off x="3116" y="113283"/>
              <a:ext cx="3038167" cy="1215266"/>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None/>
              </a:pPr>
              <a:r>
                <a:rPr b="1" lang="en-US" sz="2200">
                  <a:solidFill>
                    <a:schemeClr val="lt1"/>
                  </a:solidFill>
                  <a:latin typeface="Calibri"/>
                  <a:ea typeface="Calibri"/>
                  <a:cs typeface="Calibri"/>
                  <a:sym typeface="Calibri"/>
                </a:rPr>
                <a:t>Lặp - </a:t>
              </a:r>
              <a:r>
                <a:rPr b="0" i="0" lang="en-US" sz="1400">
                  <a:solidFill>
                    <a:schemeClr val="lt1"/>
                  </a:solidFill>
                  <a:latin typeface="Calibri"/>
                  <a:ea typeface="Calibri"/>
                  <a:cs typeface="Calibri"/>
                  <a:sym typeface="Calibri"/>
                </a:rPr>
                <a:t>Iterative</a:t>
              </a:r>
              <a:endParaRPr b="1" sz="2200">
                <a:solidFill>
                  <a:schemeClr val="lt1"/>
                </a:solidFill>
                <a:latin typeface="Calibri"/>
                <a:ea typeface="Calibri"/>
                <a:cs typeface="Calibri"/>
                <a:sym typeface="Calibri"/>
              </a:endParaRPr>
            </a:p>
          </p:txBody>
        </p:sp>
        <p:sp>
          <p:nvSpPr>
            <p:cNvPr id="939" name="Google Shape;939;p24"/>
            <p:cNvSpPr/>
            <p:nvPr/>
          </p:nvSpPr>
          <p:spPr>
            <a:xfrm>
              <a:off x="3116" y="1328550"/>
              <a:ext cx="3038167" cy="3300862"/>
            </a:xfrm>
            <a:prstGeom prst="rect">
              <a:avLst/>
            </a:prstGeom>
            <a:solidFill>
              <a:srgbClr val="D7EBD2">
                <a:alpha val="89803"/>
              </a:srgbClr>
            </a:solidFill>
            <a:ln cap="flat" cmpd="sng" w="12700">
              <a:solidFill>
                <a:srgbClr val="D7EBD2">
                  <a:alpha val="89803"/>
                </a:srgbClr>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txBox="1"/>
            <p:nvPr/>
          </p:nvSpPr>
          <p:spPr>
            <a:xfrm>
              <a:off x="3116" y="1328550"/>
              <a:ext cx="3038167" cy="3300862"/>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15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Dự án chia thành nhiều phân đoạn lặp lại</a:t>
              </a:r>
              <a:endParaRPr/>
            </a:p>
            <a:p>
              <a:pPr indent="-171450" lvl="1" marL="171450" marR="0" rtl="0" algn="l">
                <a:lnSpc>
                  <a:spcPct val="150000"/>
                </a:lnSpc>
                <a:spcBef>
                  <a:spcPts val="24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Phân đoạn thực hiện đủ công việc PTPM</a:t>
              </a:r>
              <a:endParaRPr/>
            </a:p>
          </p:txBody>
        </p:sp>
        <p:sp>
          <p:nvSpPr>
            <p:cNvPr id="941" name="Google Shape;941;p24"/>
            <p:cNvSpPr/>
            <p:nvPr/>
          </p:nvSpPr>
          <p:spPr>
            <a:xfrm>
              <a:off x="3466626" y="113283"/>
              <a:ext cx="3038167" cy="1215266"/>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cap="flat" cmpd="sng" w="12700">
              <a:solidFill>
                <a:srgbClr val="7FC763"/>
              </a:solidFill>
              <a:prstDash val="solid"/>
              <a:round/>
              <a:headEnd len="sm" w="sm" type="none"/>
              <a:tailEnd len="sm" w="sm" type="none"/>
            </a:ln>
            <a:effectLst>
              <a:outerShdw blurRad="4445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txBox="1"/>
            <p:nvPr/>
          </p:nvSpPr>
          <p:spPr>
            <a:xfrm>
              <a:off x="3466626" y="113283"/>
              <a:ext cx="3038167" cy="1215266"/>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None/>
              </a:pPr>
              <a:r>
                <a:rPr b="1" lang="en-US" sz="2200">
                  <a:solidFill>
                    <a:schemeClr val="lt1"/>
                  </a:solidFill>
                  <a:latin typeface="Calibri"/>
                  <a:ea typeface="Calibri"/>
                  <a:cs typeface="Calibri"/>
                  <a:sym typeface="Calibri"/>
                </a:rPr>
                <a:t>Tiến hóa - </a:t>
              </a:r>
              <a:r>
                <a:rPr b="0" i="0" lang="en-US" sz="1400">
                  <a:solidFill>
                    <a:schemeClr val="lt1"/>
                  </a:solidFill>
                  <a:latin typeface="Calibri"/>
                  <a:ea typeface="Calibri"/>
                  <a:cs typeface="Calibri"/>
                  <a:sym typeface="Calibri"/>
                </a:rPr>
                <a:t>Incremental</a:t>
              </a:r>
              <a:endParaRPr b="1" sz="2200">
                <a:solidFill>
                  <a:schemeClr val="lt1"/>
                </a:solidFill>
                <a:latin typeface="Calibri"/>
                <a:ea typeface="Calibri"/>
                <a:cs typeface="Calibri"/>
                <a:sym typeface="Calibri"/>
              </a:endParaRPr>
            </a:p>
          </p:txBody>
        </p:sp>
        <p:sp>
          <p:nvSpPr>
            <p:cNvPr id="943" name="Google Shape;943;p24"/>
            <p:cNvSpPr/>
            <p:nvPr/>
          </p:nvSpPr>
          <p:spPr>
            <a:xfrm>
              <a:off x="3466626" y="1328550"/>
              <a:ext cx="3038167" cy="3300862"/>
            </a:xfrm>
            <a:prstGeom prst="rect">
              <a:avLst/>
            </a:prstGeom>
            <a:solidFill>
              <a:srgbClr val="D7EBD2">
                <a:alpha val="89803"/>
              </a:srgbClr>
            </a:solidFill>
            <a:ln cap="flat" cmpd="sng" w="12700">
              <a:solidFill>
                <a:srgbClr val="D7EBD2">
                  <a:alpha val="89803"/>
                </a:srgbClr>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txBox="1"/>
            <p:nvPr/>
          </p:nvSpPr>
          <p:spPr>
            <a:xfrm>
              <a:off x="3466626" y="1328550"/>
              <a:ext cx="3038167" cy="3300862"/>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15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Cuối phân đoạn, bàn giao các phần nhỏ của sản phẩm, thường đầy đủ, chạy được và có thể sử dụng được ngay</a:t>
              </a:r>
              <a:endParaRPr b="0" i="0" sz="1600" u="none" cap="none" strike="noStrike">
                <a:solidFill>
                  <a:schemeClr val="dk1"/>
                </a:solidFill>
                <a:latin typeface="Calibri"/>
                <a:ea typeface="Calibri"/>
                <a:cs typeface="Calibri"/>
                <a:sym typeface="Calibri"/>
              </a:endParaRPr>
            </a:p>
            <a:p>
              <a:pPr indent="-171450" lvl="1" marL="171450" marR="0" rtl="0" algn="l">
                <a:lnSpc>
                  <a:spcPct val="150000"/>
                </a:lnSpc>
                <a:spcBef>
                  <a:spcPts val="24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Theo thời gian, các phần chạy được tích lũy và lớn dần lên cho tới khi toàn bộ yêu cầu của khách hàng được thỏa mãn</a:t>
              </a:r>
              <a:endParaRPr b="0" i="0" sz="1600" u="none" cap="none" strike="noStrike">
                <a:solidFill>
                  <a:schemeClr val="dk1"/>
                </a:solidFill>
                <a:latin typeface="Calibri"/>
                <a:ea typeface="Calibri"/>
                <a:cs typeface="Calibri"/>
                <a:sym typeface="Calibri"/>
              </a:endParaRPr>
            </a:p>
          </p:txBody>
        </p:sp>
        <p:sp>
          <p:nvSpPr>
            <p:cNvPr id="945" name="Google Shape;945;p24"/>
            <p:cNvSpPr/>
            <p:nvPr/>
          </p:nvSpPr>
          <p:spPr>
            <a:xfrm>
              <a:off x="6930136" y="113283"/>
              <a:ext cx="3038167" cy="1215266"/>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cap="flat" cmpd="sng" w="12700">
              <a:solidFill>
                <a:srgbClr val="7FC763"/>
              </a:solidFill>
              <a:prstDash val="solid"/>
              <a:round/>
              <a:headEnd len="sm" w="sm" type="none"/>
              <a:tailEnd len="sm" w="sm" type="none"/>
            </a:ln>
            <a:effectLst>
              <a:outerShdw blurRad="4445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txBox="1"/>
            <p:nvPr/>
          </p:nvSpPr>
          <p:spPr>
            <a:xfrm>
              <a:off x="6930136" y="113283"/>
              <a:ext cx="3038167" cy="1215266"/>
            </a:xfrm>
            <a:prstGeom prst="rect">
              <a:avLst/>
            </a:prstGeom>
            <a:noFill/>
            <a:ln>
              <a:noFill/>
            </a:ln>
          </p:spPr>
          <p:txBody>
            <a:bodyPr anchorCtr="0" anchor="ctr" bIns="89400" lIns="156450" spcFirstLastPara="1" rIns="156450" wrap="square" tIns="89400">
              <a:noAutofit/>
            </a:bodyPr>
            <a:lstStyle/>
            <a:p>
              <a:pPr indent="0" lvl="0" marL="0" marR="0" rtl="0" algn="ctr">
                <a:lnSpc>
                  <a:spcPct val="90000"/>
                </a:lnSpc>
                <a:spcBef>
                  <a:spcPts val="0"/>
                </a:spcBef>
                <a:spcAft>
                  <a:spcPts val="0"/>
                </a:spcAft>
                <a:buNone/>
              </a:pPr>
              <a:r>
                <a:rPr b="1" lang="en-US" sz="2200">
                  <a:solidFill>
                    <a:schemeClr val="lt1"/>
                  </a:solidFill>
                  <a:latin typeface="Calibri"/>
                  <a:ea typeface="Calibri"/>
                  <a:cs typeface="Calibri"/>
                  <a:sym typeface="Calibri"/>
                </a:rPr>
                <a:t>Thích ứng - </a:t>
              </a:r>
              <a:r>
                <a:rPr b="0" lang="en-US" sz="1400">
                  <a:solidFill>
                    <a:schemeClr val="lt1"/>
                  </a:solidFill>
                  <a:latin typeface="Calibri"/>
                  <a:ea typeface="Calibri"/>
                  <a:cs typeface="Calibri"/>
                  <a:sym typeface="Calibri"/>
                </a:rPr>
                <a:t>Evolutionary</a:t>
              </a:r>
              <a:endParaRPr b="0" sz="2200">
                <a:solidFill>
                  <a:schemeClr val="lt1"/>
                </a:solidFill>
                <a:latin typeface="Calibri"/>
                <a:ea typeface="Calibri"/>
                <a:cs typeface="Calibri"/>
                <a:sym typeface="Calibri"/>
              </a:endParaRPr>
            </a:p>
          </p:txBody>
        </p:sp>
        <p:sp>
          <p:nvSpPr>
            <p:cNvPr id="947" name="Google Shape;947;p24"/>
            <p:cNvSpPr/>
            <p:nvPr/>
          </p:nvSpPr>
          <p:spPr>
            <a:xfrm>
              <a:off x="6930136" y="1328550"/>
              <a:ext cx="3038167" cy="3300862"/>
            </a:xfrm>
            <a:prstGeom prst="rect">
              <a:avLst/>
            </a:prstGeom>
            <a:solidFill>
              <a:srgbClr val="D7EBD2">
                <a:alpha val="89803"/>
              </a:srgbClr>
            </a:solidFill>
            <a:ln cap="flat" cmpd="sng" w="12700">
              <a:solidFill>
                <a:srgbClr val="D7EBD2">
                  <a:alpha val="89803"/>
                </a:srgbClr>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txBox="1"/>
            <p:nvPr/>
          </p:nvSpPr>
          <p:spPr>
            <a:xfrm>
              <a:off x="6930136" y="1328550"/>
              <a:ext cx="3038167" cy="3300862"/>
            </a:xfrm>
            <a:prstGeom prst="rect">
              <a:avLst/>
            </a:prstGeom>
            <a:noFill/>
            <a:ln>
              <a:noFill/>
            </a:ln>
          </p:spPr>
          <p:txBody>
            <a:bodyPr anchorCtr="0" anchor="t" bIns="128000" lIns="85325" spcFirstLastPara="1" rIns="113775" wrap="square" tIns="85325">
              <a:noAutofit/>
            </a:bodyPr>
            <a:lstStyle/>
            <a:p>
              <a:pPr indent="-171450" lvl="1" marL="171450" marR="0" rtl="0" algn="l">
                <a:lnSpc>
                  <a:spcPct val="15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Phân đoạn diễn ra ngắn &amp; điều chỉnh kế hoạch liên tục nên các thay đổi đều có thể thực hiện</a:t>
              </a:r>
              <a:endParaRPr b="0" i="0" sz="1600" u="none" cap="none" strike="noStrike">
                <a:solidFill>
                  <a:schemeClr val="dk1"/>
                </a:solidFill>
                <a:latin typeface="Calibri"/>
                <a:ea typeface="Calibri"/>
                <a:cs typeface="Calibri"/>
                <a:sym typeface="Calibri"/>
              </a:endParaRPr>
            </a:p>
            <a:p>
              <a:pPr indent="-171450" lvl="1" marL="171450" marR="0" rtl="0" algn="l">
                <a:lnSpc>
                  <a:spcPct val="150000"/>
                </a:lnSpc>
                <a:spcBef>
                  <a:spcPts val="24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Agile thường thích ứng rất tốt với các thay đổi</a:t>
              </a:r>
              <a:endParaRPr b="0" i="0" sz="1600" u="none" cap="none" strike="noStrike">
                <a:solidFill>
                  <a:schemeClr val="dk1"/>
                </a:solidFill>
                <a:latin typeface="Calibri"/>
                <a:ea typeface="Calibri"/>
                <a:cs typeface="Calibri"/>
                <a:sym typeface="Calibri"/>
              </a:endParaRPr>
            </a:p>
          </p:txBody>
        </p:sp>
      </p:grpSp>
      <p:sp>
        <p:nvSpPr>
          <p:cNvPr id="949" name="Google Shape;949;p2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2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Đặc trưng Agile</a:t>
            </a:r>
            <a:endParaRPr/>
          </a:p>
        </p:txBody>
      </p:sp>
      <p:sp>
        <p:nvSpPr>
          <p:cNvPr id="955" name="Google Shape;955;p2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279388" lvl="0" marL="640064" rtl="0" algn="l">
              <a:lnSpc>
                <a:spcPct val="90000"/>
              </a:lnSpc>
              <a:spcBef>
                <a:spcPts val="0"/>
              </a:spcBef>
              <a:spcAft>
                <a:spcPts val="0"/>
              </a:spcAft>
              <a:buSzPts val="2800"/>
              <a:buNone/>
            </a:pPr>
            <a:r>
              <a:t/>
            </a:r>
            <a:endParaRPr/>
          </a:p>
        </p:txBody>
      </p:sp>
      <p:grpSp>
        <p:nvGrpSpPr>
          <p:cNvPr id="956" name="Google Shape;956;p25"/>
          <p:cNvGrpSpPr/>
          <p:nvPr/>
        </p:nvGrpSpPr>
        <p:grpSpPr>
          <a:xfrm>
            <a:off x="1117600" y="1445943"/>
            <a:ext cx="10074974" cy="4846320"/>
            <a:chOff x="1117600" y="1445943"/>
            <a:chExt cx="10074974" cy="4846320"/>
          </a:xfrm>
        </p:grpSpPr>
        <p:sp>
          <p:nvSpPr>
            <p:cNvPr id="957" name="Google Shape;957;p25"/>
            <p:cNvSpPr/>
            <p:nvPr/>
          </p:nvSpPr>
          <p:spPr>
            <a:xfrm>
              <a:off x="1117600" y="1445943"/>
              <a:ext cx="10074974" cy="4846320"/>
            </a:xfrm>
            <a:prstGeom prst="rect">
              <a:avLst/>
            </a:prstGeom>
            <a:solidFill>
              <a:schemeClr val="lt1"/>
            </a:solidFill>
            <a:ln cap="flat" cmpd="sng" w="15875">
              <a:solidFill>
                <a:srgbClr val="2C52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Tam\Desktop\1_7EczDcnVEf60kugESt0diw.png" id="958" name="Google Shape;958;p25"/>
            <p:cNvPicPr preferRelativeResize="0"/>
            <p:nvPr/>
          </p:nvPicPr>
          <p:blipFill rotWithShape="1">
            <a:blip r:embed="rId3">
              <a:alphaModFix/>
            </a:blip>
            <a:srcRect b="0" l="0" r="0" t="0"/>
            <a:stretch/>
          </p:blipFill>
          <p:spPr>
            <a:xfrm>
              <a:off x="1221702" y="1617234"/>
              <a:ext cx="6537402" cy="4603750"/>
            </a:xfrm>
            <a:prstGeom prst="rect">
              <a:avLst/>
            </a:prstGeom>
            <a:noFill/>
            <a:ln>
              <a:noFill/>
            </a:ln>
          </p:spPr>
        </p:pic>
        <p:pic>
          <p:nvPicPr>
            <p:cNvPr descr="C:\Users\Tam\Desktop\Iterative-Model-2.png" id="959" name="Google Shape;959;p25"/>
            <p:cNvPicPr preferRelativeResize="0"/>
            <p:nvPr/>
          </p:nvPicPr>
          <p:blipFill rotWithShape="1">
            <a:blip r:embed="rId4">
              <a:alphaModFix/>
            </a:blip>
            <a:srcRect b="0" l="0" r="0" t="0"/>
            <a:stretch/>
          </p:blipFill>
          <p:spPr>
            <a:xfrm>
              <a:off x="7793419" y="1871393"/>
              <a:ext cx="2872105" cy="1009305"/>
            </a:xfrm>
            <a:prstGeom prst="rect">
              <a:avLst/>
            </a:prstGeom>
            <a:noFill/>
            <a:ln>
              <a:noFill/>
            </a:ln>
          </p:spPr>
        </p:pic>
        <p:pic>
          <p:nvPicPr>
            <p:cNvPr id="960" name="Google Shape;960;p25"/>
            <p:cNvPicPr preferRelativeResize="0"/>
            <p:nvPr/>
          </p:nvPicPr>
          <p:blipFill rotWithShape="1">
            <a:blip r:embed="rId5">
              <a:alphaModFix/>
            </a:blip>
            <a:srcRect b="0" l="0" r="0" t="0"/>
            <a:stretch/>
          </p:blipFill>
          <p:spPr>
            <a:xfrm>
              <a:off x="7700074" y="3094403"/>
              <a:ext cx="3492500" cy="1649413"/>
            </a:xfrm>
            <a:prstGeom prst="rect">
              <a:avLst/>
            </a:prstGeom>
            <a:noFill/>
            <a:ln>
              <a:noFill/>
            </a:ln>
          </p:spPr>
        </p:pic>
        <p:cxnSp>
          <p:nvCxnSpPr>
            <p:cNvPr id="961" name="Google Shape;961;p25"/>
            <p:cNvCxnSpPr/>
            <p:nvPr/>
          </p:nvCxnSpPr>
          <p:spPr>
            <a:xfrm>
              <a:off x="1117600" y="3081703"/>
              <a:ext cx="10074974" cy="37523"/>
            </a:xfrm>
            <a:prstGeom prst="straightConnector1">
              <a:avLst/>
            </a:prstGeom>
            <a:noFill/>
            <a:ln cap="flat" cmpd="sng" w="12700">
              <a:solidFill>
                <a:srgbClr val="2C521D"/>
              </a:solidFill>
              <a:prstDash val="solid"/>
              <a:round/>
              <a:headEnd len="sm" w="sm" type="none"/>
              <a:tailEnd len="sm" w="sm" type="none"/>
            </a:ln>
          </p:spPr>
        </p:cxnSp>
        <p:cxnSp>
          <p:nvCxnSpPr>
            <p:cNvPr id="962" name="Google Shape;962;p25"/>
            <p:cNvCxnSpPr/>
            <p:nvPr/>
          </p:nvCxnSpPr>
          <p:spPr>
            <a:xfrm>
              <a:off x="1117600" y="4666663"/>
              <a:ext cx="10074974" cy="37558"/>
            </a:xfrm>
            <a:prstGeom prst="straightConnector1">
              <a:avLst/>
            </a:prstGeom>
            <a:noFill/>
            <a:ln cap="flat" cmpd="sng" w="12700">
              <a:solidFill>
                <a:srgbClr val="2C521D"/>
              </a:solidFill>
              <a:prstDash val="solid"/>
              <a:round/>
              <a:headEnd len="sm" w="sm" type="none"/>
              <a:tailEnd len="sm" w="sm" type="none"/>
            </a:ln>
          </p:spPr>
        </p:cxnSp>
        <p:pic>
          <p:nvPicPr>
            <p:cNvPr id="963" name="Google Shape;963;p25"/>
            <p:cNvPicPr preferRelativeResize="0"/>
            <p:nvPr/>
          </p:nvPicPr>
          <p:blipFill rotWithShape="1">
            <a:blip r:embed="rId6">
              <a:alphaModFix/>
            </a:blip>
            <a:srcRect b="0" l="0" r="0" t="0"/>
            <a:stretch/>
          </p:blipFill>
          <p:spPr>
            <a:xfrm>
              <a:off x="7787704" y="4718099"/>
              <a:ext cx="3030220" cy="1559673"/>
            </a:xfrm>
            <a:prstGeom prst="rect">
              <a:avLst/>
            </a:prstGeom>
            <a:noFill/>
            <a:ln>
              <a:noFill/>
            </a:ln>
          </p:spPr>
        </p:pic>
      </p:grpSp>
      <p:sp>
        <p:nvSpPr>
          <p:cNvPr id="964" name="Google Shape;964;p2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2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Nguyên tắc Agile</a:t>
            </a:r>
            <a:endParaRPr/>
          </a:p>
        </p:txBody>
      </p:sp>
      <p:sp>
        <p:nvSpPr>
          <p:cNvPr id="970" name="Google Shape;970;p26"/>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77500" lnSpcReduction="20000"/>
          </a:bodyPr>
          <a:lstStyle/>
          <a:p>
            <a:pPr indent="-514350" lvl="0" marL="697230" rtl="0" algn="l">
              <a:lnSpc>
                <a:spcPct val="160000"/>
              </a:lnSpc>
              <a:spcBef>
                <a:spcPts val="0"/>
              </a:spcBef>
              <a:spcAft>
                <a:spcPts val="0"/>
              </a:spcAft>
              <a:buSzPct val="100000"/>
              <a:buFont typeface="Calibri"/>
              <a:buAutoNum type="arabicPeriod"/>
            </a:pPr>
            <a:r>
              <a:rPr lang="en-US">
                <a:latin typeface="Calibri"/>
                <a:ea typeface="Calibri"/>
                <a:cs typeface="Calibri"/>
                <a:sym typeface="Calibri"/>
              </a:rPr>
              <a:t>Sự hài lòng của khách hàng được đặt lên hàng đầu và liên tục chuyển giao phần mềm có giá trị cho họ</a:t>
            </a:r>
            <a:endParaRPr/>
          </a:p>
          <a:p>
            <a:pPr indent="-514350" lvl="0" marL="697230" rtl="0" algn="l">
              <a:lnSpc>
                <a:spcPct val="160000"/>
              </a:lnSpc>
              <a:spcBef>
                <a:spcPts val="1400"/>
              </a:spcBef>
              <a:spcAft>
                <a:spcPts val="0"/>
              </a:spcAft>
              <a:buSzPct val="100000"/>
              <a:buFont typeface="Calibri"/>
              <a:buAutoNum type="arabicPeriod"/>
            </a:pPr>
            <a:r>
              <a:rPr lang="en-US">
                <a:latin typeface="Calibri"/>
                <a:ea typeface="Calibri"/>
                <a:cs typeface="Calibri"/>
                <a:sym typeface="Calibri"/>
              </a:rPr>
              <a:t>Chào mừng các yêu cầu thay đổi, ngay cả trong giai đoạn muộn của dự án</a:t>
            </a:r>
            <a:endParaRPr/>
          </a:p>
          <a:p>
            <a:pPr indent="-514350" lvl="0" marL="697230" rtl="0" algn="l">
              <a:lnSpc>
                <a:spcPct val="160000"/>
              </a:lnSpc>
              <a:spcBef>
                <a:spcPts val="1400"/>
              </a:spcBef>
              <a:spcAft>
                <a:spcPts val="0"/>
              </a:spcAft>
              <a:buSzPct val="100000"/>
              <a:buFont typeface="Calibri"/>
              <a:buAutoNum type="arabicPeriod"/>
            </a:pPr>
            <a:r>
              <a:rPr lang="en-US">
                <a:latin typeface="Calibri"/>
                <a:ea typeface="Calibri"/>
                <a:cs typeface="Calibri"/>
                <a:sym typeface="Calibri"/>
              </a:rPr>
              <a:t>Phần mềm chạy được, được giao thường xuyên (hàng tuần chứ không nên là hàng tháng)</a:t>
            </a:r>
            <a:endParaRPr/>
          </a:p>
          <a:p>
            <a:pPr indent="-514350" lvl="0" marL="697230" rtl="0" algn="l">
              <a:lnSpc>
                <a:spcPct val="160000"/>
              </a:lnSpc>
              <a:spcBef>
                <a:spcPts val="1400"/>
              </a:spcBef>
              <a:spcAft>
                <a:spcPts val="0"/>
              </a:spcAft>
              <a:buSzPct val="100000"/>
              <a:buFont typeface="Calibri"/>
              <a:buAutoNum type="arabicPeriod"/>
            </a:pPr>
            <a:r>
              <a:rPr lang="en-US">
                <a:latin typeface="Calibri"/>
                <a:ea typeface="Calibri"/>
                <a:cs typeface="Calibri"/>
                <a:sym typeface="Calibri"/>
              </a:rPr>
              <a:t>Người làm bên mảng kinh doanh và người phát triển phần mềm nên gần gũi, hợp tác hàng ngày</a:t>
            </a:r>
            <a:endParaRPr/>
          </a:p>
          <a:p>
            <a:pPr indent="-514350" lvl="0" marL="697230" rtl="0" algn="l">
              <a:lnSpc>
                <a:spcPct val="160000"/>
              </a:lnSpc>
              <a:spcBef>
                <a:spcPts val="1400"/>
              </a:spcBef>
              <a:spcAft>
                <a:spcPts val="0"/>
              </a:spcAft>
              <a:buSzPct val="100000"/>
              <a:buFont typeface="Calibri"/>
              <a:buAutoNum type="arabicPeriod"/>
            </a:pPr>
            <a:r>
              <a:rPr lang="en-US">
                <a:latin typeface="Calibri"/>
                <a:ea typeface="Calibri"/>
                <a:cs typeface="Calibri"/>
                <a:sym typeface="Calibri"/>
              </a:rPr>
              <a:t>Dự án phần mềm được xây dựng bởi các cá nhân có động lực, những người đáng tin cậy</a:t>
            </a:r>
            <a:endParaRPr/>
          </a:p>
          <a:p>
            <a:pPr indent="-514350" lvl="0" marL="697230" rtl="0" algn="l">
              <a:lnSpc>
                <a:spcPct val="160000"/>
              </a:lnSpc>
              <a:spcBef>
                <a:spcPts val="1400"/>
              </a:spcBef>
              <a:spcAft>
                <a:spcPts val="0"/>
              </a:spcAft>
              <a:buSzPct val="100000"/>
              <a:buFont typeface="Calibri"/>
              <a:buAutoNum type="arabicPeriod"/>
            </a:pPr>
            <a:r>
              <a:rPr lang="en-US">
                <a:latin typeface="Calibri"/>
                <a:ea typeface="Calibri"/>
                <a:cs typeface="Calibri"/>
                <a:sym typeface="Calibri"/>
              </a:rPr>
              <a:t>Mặt đối mặt khi nói chuyện là cách tốt nhất để liên lạc (làm việc cùng nơi)</a:t>
            </a:r>
            <a:endParaRPr/>
          </a:p>
        </p:txBody>
      </p:sp>
      <p:sp>
        <p:nvSpPr>
          <p:cNvPr id="971" name="Google Shape;971;p2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2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Nguyên tắc Agile</a:t>
            </a:r>
            <a:endParaRPr/>
          </a:p>
        </p:txBody>
      </p:sp>
      <p:sp>
        <p:nvSpPr>
          <p:cNvPr id="977" name="Google Shape;977;p27"/>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85000" lnSpcReduction="20000"/>
          </a:bodyPr>
          <a:lstStyle/>
          <a:p>
            <a:pPr indent="-514350" lvl="0" marL="697230" rtl="0" algn="l">
              <a:lnSpc>
                <a:spcPct val="150000"/>
              </a:lnSpc>
              <a:spcBef>
                <a:spcPts val="0"/>
              </a:spcBef>
              <a:spcAft>
                <a:spcPts val="0"/>
              </a:spcAft>
              <a:buSzPct val="100000"/>
              <a:buFont typeface="Calibri"/>
              <a:buAutoNum type="arabicPeriod" startAt="7"/>
            </a:pPr>
            <a:r>
              <a:rPr lang="en-US">
                <a:latin typeface="Calibri"/>
                <a:ea typeface="Calibri"/>
                <a:cs typeface="Calibri"/>
                <a:sym typeface="Calibri"/>
              </a:rPr>
              <a:t>Phần mềm chạy được là thước đo của tiến độ</a:t>
            </a:r>
            <a:endParaRPr/>
          </a:p>
          <a:p>
            <a:pPr indent="-514350" lvl="0" marL="697230" rtl="0" algn="l">
              <a:lnSpc>
                <a:spcPct val="150000"/>
              </a:lnSpc>
              <a:spcBef>
                <a:spcPts val="1400"/>
              </a:spcBef>
              <a:spcAft>
                <a:spcPts val="0"/>
              </a:spcAft>
              <a:buSzPct val="100000"/>
              <a:buFont typeface="Calibri"/>
              <a:buAutoNum type="arabicPeriod" startAt="7"/>
            </a:pPr>
            <a:r>
              <a:rPr lang="en-US">
                <a:latin typeface="Calibri"/>
                <a:ea typeface="Calibri"/>
                <a:cs typeface="Calibri"/>
                <a:sym typeface="Calibri"/>
              </a:rPr>
              <a:t>Phát triển bền vững, có thể duy trì một tốc độ không đổi</a:t>
            </a:r>
            <a:endParaRPr/>
          </a:p>
          <a:p>
            <a:pPr indent="-514350" lvl="0" marL="697230" rtl="0" algn="l">
              <a:lnSpc>
                <a:spcPct val="150000"/>
              </a:lnSpc>
              <a:spcBef>
                <a:spcPts val="1400"/>
              </a:spcBef>
              <a:spcAft>
                <a:spcPts val="0"/>
              </a:spcAft>
              <a:buSzPct val="100000"/>
              <a:buFont typeface="Calibri"/>
              <a:buAutoNum type="arabicPeriod" startAt="7"/>
            </a:pPr>
            <a:r>
              <a:rPr lang="en-US">
                <a:latin typeface="Calibri"/>
                <a:ea typeface="Calibri"/>
                <a:cs typeface="Calibri"/>
                <a:sym typeface="Calibri"/>
              </a:rPr>
              <a:t>Liên tục chú ý đến các kỹ thuật mới và thiết kế tốt</a:t>
            </a:r>
            <a:endParaRPr/>
          </a:p>
          <a:p>
            <a:pPr indent="-514350" lvl="0" marL="697230" rtl="0" algn="l">
              <a:lnSpc>
                <a:spcPct val="150000"/>
              </a:lnSpc>
              <a:spcBef>
                <a:spcPts val="1400"/>
              </a:spcBef>
              <a:spcAft>
                <a:spcPts val="0"/>
              </a:spcAft>
              <a:buSzPct val="100000"/>
              <a:buFont typeface="Calibri"/>
              <a:buAutoNum type="arabicPeriod" startAt="7"/>
            </a:pPr>
            <a:r>
              <a:rPr lang="en-US">
                <a:latin typeface="Calibri"/>
                <a:ea typeface="Calibri"/>
                <a:cs typeface="Calibri"/>
                <a:sym typeface="Calibri"/>
              </a:rPr>
              <a:t>Đơn giản hóa - nghệ thuật của việc tối đa hóa số việc không cần phải làm - là điều cần thiết</a:t>
            </a:r>
            <a:endParaRPr/>
          </a:p>
          <a:p>
            <a:pPr indent="-514350" lvl="0" marL="697230" rtl="0" algn="l">
              <a:lnSpc>
                <a:spcPct val="150000"/>
              </a:lnSpc>
              <a:spcBef>
                <a:spcPts val="1400"/>
              </a:spcBef>
              <a:spcAft>
                <a:spcPts val="0"/>
              </a:spcAft>
              <a:buSzPct val="100000"/>
              <a:buFont typeface="Calibri"/>
              <a:buAutoNum type="arabicPeriod" startAt="7"/>
            </a:pPr>
            <a:r>
              <a:rPr lang="en-US">
                <a:latin typeface="Calibri"/>
                <a:ea typeface="Calibri"/>
                <a:cs typeface="Calibri"/>
                <a:sym typeface="Calibri"/>
              </a:rPr>
              <a:t>Kiến trúc, yêu cầu và thiết kế tốt tạo nên nhóm tự tổ chức tốt</a:t>
            </a:r>
            <a:endParaRPr/>
          </a:p>
          <a:p>
            <a:pPr indent="-514350" lvl="0" marL="697230" rtl="0" algn="l">
              <a:lnSpc>
                <a:spcPct val="150000"/>
              </a:lnSpc>
              <a:spcBef>
                <a:spcPts val="1400"/>
              </a:spcBef>
              <a:spcAft>
                <a:spcPts val="0"/>
              </a:spcAft>
              <a:buSzPct val="100000"/>
              <a:buFont typeface="Calibri"/>
              <a:buAutoNum type="arabicPeriod" startAt="7"/>
            </a:pPr>
            <a:r>
              <a:rPr lang="en-US">
                <a:latin typeface="Calibri"/>
                <a:ea typeface="Calibri"/>
                <a:cs typeface="Calibri"/>
                <a:sym typeface="Calibri"/>
              </a:rPr>
              <a:t>Thường xuyên phản ánh việc làm thế nào để nhóm làm việc hiệu quả hơn và điều chỉnh cho phù hợp</a:t>
            </a:r>
            <a:endParaRPr/>
          </a:p>
          <a:p>
            <a:pPr indent="-306058" lvl="0" marL="640064" rtl="0" algn="l">
              <a:lnSpc>
                <a:spcPct val="90000"/>
              </a:lnSpc>
              <a:spcBef>
                <a:spcPts val="1400"/>
              </a:spcBef>
              <a:spcAft>
                <a:spcPts val="0"/>
              </a:spcAft>
              <a:buSzPct val="100000"/>
              <a:buNone/>
            </a:pPr>
            <a:r>
              <a:t/>
            </a:r>
            <a:endParaRPr/>
          </a:p>
        </p:txBody>
      </p:sp>
      <p:sp>
        <p:nvSpPr>
          <p:cNvPr id="978" name="Google Shape;978;p2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28"/>
          <p:cNvSpPr txBox="1"/>
          <p:nvPr/>
        </p:nvSpPr>
        <p:spPr>
          <a:xfrm>
            <a:off x="6730000" y="639097"/>
            <a:ext cx="4813072" cy="3686015"/>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85000"/>
              </a:lnSpc>
              <a:spcBef>
                <a:spcPts val="0"/>
              </a:spcBef>
              <a:spcAft>
                <a:spcPts val="0"/>
              </a:spcAft>
              <a:buNone/>
            </a:pPr>
            <a:r>
              <a:rPr b="1" lang="en-US" sz="8000">
                <a:solidFill>
                  <a:srgbClr val="262626"/>
                </a:solidFill>
                <a:latin typeface="Calibri"/>
                <a:ea typeface="Calibri"/>
                <a:cs typeface="Calibri"/>
                <a:sym typeface="Calibri"/>
              </a:rPr>
              <a:t>2.2.2 PHƯƠNG PHÁP SCRUM</a:t>
            </a:r>
            <a:endParaRPr/>
          </a:p>
        </p:txBody>
      </p:sp>
      <p:pic>
        <p:nvPicPr>
          <p:cNvPr descr="Diagram&#10;&#10;Description automatically generated" id="984" name="Google Shape;984;p28"/>
          <p:cNvPicPr preferRelativeResize="0"/>
          <p:nvPr/>
        </p:nvPicPr>
        <p:blipFill rotWithShape="1">
          <a:blip r:embed="rId3">
            <a:alphaModFix/>
          </a:blip>
          <a:srcRect b="0" l="0" r="0" t="0"/>
          <a:stretch/>
        </p:blipFill>
        <p:spPr>
          <a:xfrm>
            <a:off x="633999" y="1118909"/>
            <a:ext cx="5462001" cy="4096500"/>
          </a:xfrm>
          <a:prstGeom prst="rect">
            <a:avLst/>
          </a:prstGeom>
          <a:noFill/>
          <a:ln>
            <a:noFill/>
          </a:ln>
        </p:spPr>
      </p:pic>
      <p:sp>
        <p:nvSpPr>
          <p:cNvPr id="985" name="Google Shape;985;p2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500"/>
                                        <p:tgtEl>
                                          <p:spTgt spid="9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2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Scrum là gì?</a:t>
            </a:r>
            <a:endParaRPr/>
          </a:p>
        </p:txBody>
      </p:sp>
      <p:sp>
        <p:nvSpPr>
          <p:cNvPr id="991" name="Google Shape;991;p29"/>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0" lvl="0" marL="182880" rtl="0" algn="just">
              <a:lnSpc>
                <a:spcPct val="150000"/>
              </a:lnSpc>
              <a:spcBef>
                <a:spcPts val="0"/>
              </a:spcBef>
              <a:spcAft>
                <a:spcPts val="0"/>
              </a:spcAft>
              <a:buSzPts val="2800"/>
              <a:buNone/>
            </a:pPr>
            <a:r>
              <a:rPr lang="en-US" sz="2800"/>
              <a:t>“</a:t>
            </a:r>
            <a:r>
              <a:rPr b="1" lang="en-US" sz="2800">
                <a:solidFill>
                  <a:schemeClr val="accent2"/>
                </a:solidFill>
              </a:rPr>
              <a:t>Tiêu chuẩn </a:t>
            </a:r>
            <a:r>
              <a:rPr lang="en-US" sz="2800"/>
              <a:t>làm việc để phát triển những sản phẩm và hệ thống phức tạp. Dựa trên quy trình đúc rút kinh nghiệm và lý thuyết kiểm soát, Scrum áp dụng cách </a:t>
            </a:r>
            <a:r>
              <a:rPr b="1" lang="en-US" sz="2800">
                <a:solidFill>
                  <a:schemeClr val="accent2"/>
                </a:solidFill>
              </a:rPr>
              <a:t>tiếp cận ‘lặp’ </a:t>
            </a:r>
            <a:r>
              <a:rPr lang="en-US" sz="2800"/>
              <a:t>và </a:t>
            </a:r>
            <a:r>
              <a:rPr b="1" lang="en-US" sz="2800">
                <a:solidFill>
                  <a:schemeClr val="accent2"/>
                </a:solidFill>
              </a:rPr>
              <a:t>‘tăng dần từng bước</a:t>
            </a:r>
            <a:r>
              <a:rPr lang="en-US" sz="2800"/>
              <a:t>’ nhằm tối ưu hoá khả năng dự báo và kiểm soát rủi ro cho dự án phần mềm.” </a:t>
            </a:r>
            <a:endParaRPr/>
          </a:p>
          <a:p>
            <a:pPr indent="0" lvl="0" marL="182880" rtl="0" algn="just">
              <a:lnSpc>
                <a:spcPct val="150000"/>
              </a:lnSpc>
              <a:spcBef>
                <a:spcPts val="1400"/>
              </a:spcBef>
              <a:spcAft>
                <a:spcPts val="0"/>
              </a:spcAft>
              <a:buSzPts val="2800"/>
              <a:buNone/>
            </a:pPr>
            <a:r>
              <a:rPr lang="en-US" sz="2800"/>
              <a:t>                                                        - Ken Schwaber -</a:t>
            </a:r>
            <a:endParaRPr/>
          </a:p>
        </p:txBody>
      </p:sp>
      <p:sp>
        <p:nvSpPr>
          <p:cNvPr id="992" name="Google Shape;992;p2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Arial"/>
              <a:buNone/>
            </a:pPr>
            <a:r>
              <a:rPr lang="en-US"/>
              <a:t>Nguyên tắc chung</a:t>
            </a:r>
            <a:endParaRPr/>
          </a:p>
        </p:txBody>
      </p:sp>
      <p:sp>
        <p:nvSpPr>
          <p:cNvPr id="535" name="Google Shape;535;p3"/>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200" lvl="0" marL="640080" rtl="0" algn="l">
              <a:lnSpc>
                <a:spcPct val="90000"/>
              </a:lnSpc>
              <a:spcBef>
                <a:spcPts val="0"/>
              </a:spcBef>
              <a:spcAft>
                <a:spcPts val="0"/>
              </a:spcAft>
              <a:buSzPts val="2400"/>
              <a:buChar char="❖"/>
            </a:pPr>
            <a:r>
              <a:rPr lang="en-US"/>
              <a:t>Sinh viên đi học đúng giờ: Sáng từ 08:00-12:30, chiều từ 13:00-18:00</a:t>
            </a:r>
            <a:endParaRPr/>
          </a:p>
          <a:p>
            <a:pPr indent="-457200" lvl="0" marL="640080" rtl="0" algn="l">
              <a:lnSpc>
                <a:spcPct val="90000"/>
              </a:lnSpc>
              <a:spcBef>
                <a:spcPts val="1400"/>
              </a:spcBef>
              <a:spcAft>
                <a:spcPts val="0"/>
              </a:spcAft>
              <a:buSzPts val="2400"/>
              <a:buChar char="❖"/>
            </a:pPr>
            <a:r>
              <a:rPr lang="en-US"/>
              <a:t>Gửi tài liệu, giao bài và nộp bài trên Classroom</a:t>
            </a:r>
            <a:endParaRPr/>
          </a:p>
          <a:p>
            <a:pPr indent="-457200" lvl="0" marL="640080" rtl="0" algn="l">
              <a:lnSpc>
                <a:spcPct val="90000"/>
              </a:lnSpc>
              <a:spcBef>
                <a:spcPts val="1400"/>
              </a:spcBef>
              <a:spcAft>
                <a:spcPts val="0"/>
              </a:spcAft>
              <a:buSzPts val="2400"/>
              <a:buChar char="❖"/>
            </a:pPr>
            <a:r>
              <a:rPr lang="en-US"/>
              <a:t>Hàng ngày cán sự lớp điểm danh</a:t>
            </a:r>
            <a:endParaRPr/>
          </a:p>
          <a:p>
            <a:pPr indent="-457200" lvl="0" marL="640080" rtl="0" algn="l">
              <a:lnSpc>
                <a:spcPct val="90000"/>
              </a:lnSpc>
              <a:spcBef>
                <a:spcPts val="1400"/>
              </a:spcBef>
              <a:spcAft>
                <a:spcPts val="0"/>
              </a:spcAft>
              <a:buSzPts val="2400"/>
              <a:buChar char="❖"/>
            </a:pPr>
            <a:r>
              <a:rPr lang="en-US"/>
              <a:t>Sinh viên nghỉ học hoặc đến muộn cần báo cáo trên nhóm Classroom</a:t>
            </a:r>
            <a:endParaRPr/>
          </a:p>
          <a:p>
            <a:pPr indent="-457200" lvl="0" marL="640080" rtl="0" algn="l">
              <a:lnSpc>
                <a:spcPct val="90000"/>
              </a:lnSpc>
              <a:spcBef>
                <a:spcPts val="1400"/>
              </a:spcBef>
              <a:spcAft>
                <a:spcPts val="0"/>
              </a:spcAft>
              <a:buSzPts val="2400"/>
              <a:buChar char="❖"/>
            </a:pPr>
            <a:r>
              <a:rPr lang="en-US"/>
              <a:t>Lớp chia nhóm, mỗi nhóm 4-5 sinh viên làm bài tập nhóm</a:t>
            </a:r>
            <a:endParaRPr/>
          </a:p>
          <a:p>
            <a:pPr indent="-457200" lvl="0" marL="640080" rtl="0" algn="l">
              <a:lnSpc>
                <a:spcPct val="90000"/>
              </a:lnSpc>
              <a:spcBef>
                <a:spcPts val="1400"/>
              </a:spcBef>
              <a:spcAft>
                <a:spcPts val="0"/>
              </a:spcAft>
              <a:buSzPts val="2400"/>
              <a:buChar char="❖"/>
            </a:pPr>
            <a:r>
              <a:rPr lang="en-US"/>
              <a:t>Điểm được công bố công khai sau mỗi bài tập</a:t>
            </a:r>
            <a:endParaRPr/>
          </a:p>
          <a:p>
            <a:pPr indent="-457200" lvl="0" marL="640080" rtl="0" algn="l">
              <a:lnSpc>
                <a:spcPct val="90000"/>
              </a:lnSpc>
              <a:spcBef>
                <a:spcPts val="1400"/>
              </a:spcBef>
              <a:spcAft>
                <a:spcPts val="0"/>
              </a:spcAft>
              <a:buSzPts val="2400"/>
              <a:buChar char="❖"/>
            </a:pPr>
            <a:r>
              <a:rPr lang="en-US"/>
              <a:t>Cuối khóa sinh viên nộp quyển báo cáo và bảo vệ môn học</a:t>
            </a:r>
            <a:endParaRPr/>
          </a:p>
          <a:p>
            <a:pPr indent="-304800" lvl="0" marL="640080" rtl="0" algn="l">
              <a:lnSpc>
                <a:spcPct val="90000"/>
              </a:lnSpc>
              <a:spcBef>
                <a:spcPts val="1400"/>
              </a:spcBef>
              <a:spcAft>
                <a:spcPts val="0"/>
              </a:spcAft>
              <a:buSzPts val="2400"/>
              <a:buNone/>
            </a:pPr>
            <a:r>
              <a:t/>
            </a:r>
            <a:endParaRPr/>
          </a:p>
        </p:txBody>
      </p:sp>
      <p:sp>
        <p:nvSpPr>
          <p:cNvPr id="536" name="Google Shape;536;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3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Lịch sử Scrum</a:t>
            </a:r>
            <a:endParaRPr/>
          </a:p>
        </p:txBody>
      </p:sp>
      <p:sp>
        <p:nvSpPr>
          <p:cNvPr id="998" name="Google Shape;998;p3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1995</a:t>
            </a:r>
            <a:endParaRPr/>
          </a:p>
          <a:p>
            <a:pPr indent="-457188" lvl="0" marL="640064" rtl="0" algn="l">
              <a:lnSpc>
                <a:spcPct val="90000"/>
              </a:lnSpc>
              <a:spcBef>
                <a:spcPts val="1400"/>
              </a:spcBef>
              <a:spcAft>
                <a:spcPts val="0"/>
              </a:spcAft>
              <a:buSzPts val="2800"/>
              <a:buChar char="❖"/>
            </a:pPr>
            <a:r>
              <a:rPr lang="en-US"/>
              <a:t>Jeff Sutherland &amp; Ken Schwaber thiết kế Scrum</a:t>
            </a:r>
            <a:endParaRPr/>
          </a:p>
          <a:p>
            <a:pPr indent="-457188" lvl="0" marL="640064" rtl="0" algn="l">
              <a:lnSpc>
                <a:spcPct val="90000"/>
              </a:lnSpc>
              <a:spcBef>
                <a:spcPts val="1400"/>
              </a:spcBef>
              <a:spcAft>
                <a:spcPts val="0"/>
              </a:spcAft>
              <a:buSzPts val="2800"/>
              <a:buChar char="❖"/>
            </a:pPr>
            <a:r>
              <a:rPr lang="en-US"/>
              <a:t>Mike Beedle cải tiến Scrum và kết hợp Scrum với Extreme Programming</a:t>
            </a:r>
            <a:endParaRPr/>
          </a:p>
          <a:p>
            <a:pPr indent="-457188" lvl="0" marL="640064" rtl="0" algn="l">
              <a:lnSpc>
                <a:spcPct val="90000"/>
              </a:lnSpc>
              <a:spcBef>
                <a:spcPts val="1400"/>
              </a:spcBef>
              <a:spcAft>
                <a:spcPts val="0"/>
              </a:spcAft>
              <a:buSzPts val="2800"/>
              <a:buChar char="❖"/>
            </a:pPr>
            <a:r>
              <a:rPr lang="en-US"/>
              <a:t>1996: Giới thiệu lần đầu tại hội nghị OOPSLA</a:t>
            </a:r>
            <a:endParaRPr/>
          </a:p>
          <a:p>
            <a:pPr indent="-457188" lvl="0" marL="640064" rtl="0" algn="l">
              <a:lnSpc>
                <a:spcPct val="90000"/>
              </a:lnSpc>
              <a:spcBef>
                <a:spcPts val="1400"/>
              </a:spcBef>
              <a:spcAft>
                <a:spcPts val="0"/>
              </a:spcAft>
              <a:buSzPts val="2800"/>
              <a:buChar char="❖"/>
            </a:pPr>
            <a:r>
              <a:rPr lang="en-US"/>
              <a:t>2001: Phát hành ấn bản ‘Phát triển phần mềm kiểu Agile Scrum’ - Ken Schwaber &amp; Mike Beedle</a:t>
            </a:r>
            <a:endParaRPr/>
          </a:p>
          <a:p>
            <a:pPr indent="-279388" lvl="0" marL="640064" rtl="0" algn="l">
              <a:lnSpc>
                <a:spcPct val="90000"/>
              </a:lnSpc>
              <a:spcBef>
                <a:spcPts val="1400"/>
              </a:spcBef>
              <a:spcAft>
                <a:spcPts val="0"/>
              </a:spcAft>
              <a:buSzPts val="2800"/>
              <a:buNone/>
            </a:pPr>
            <a:r>
              <a:t/>
            </a:r>
            <a:endParaRPr/>
          </a:p>
        </p:txBody>
      </p:sp>
      <p:pic>
        <p:nvPicPr>
          <p:cNvPr id="999" name="Google Shape;999;p30"/>
          <p:cNvPicPr preferRelativeResize="0"/>
          <p:nvPr/>
        </p:nvPicPr>
        <p:blipFill rotWithShape="1">
          <a:blip r:embed="rId3">
            <a:alphaModFix/>
          </a:blip>
          <a:srcRect b="0" l="0" r="0" t="0"/>
          <a:stretch/>
        </p:blipFill>
        <p:spPr>
          <a:xfrm>
            <a:off x="8223720" y="762000"/>
            <a:ext cx="973122" cy="1219199"/>
          </a:xfrm>
          <a:prstGeom prst="rect">
            <a:avLst/>
          </a:prstGeom>
          <a:noFill/>
          <a:ln>
            <a:noFill/>
          </a:ln>
        </p:spPr>
      </p:pic>
      <p:sp>
        <p:nvSpPr>
          <p:cNvPr id="1000" name="Google Shape;1000;p30"/>
          <p:cNvSpPr/>
          <p:nvPr/>
        </p:nvSpPr>
        <p:spPr>
          <a:xfrm>
            <a:off x="8223720" y="762000"/>
            <a:ext cx="973123" cy="1219199"/>
          </a:xfrm>
          <a:prstGeom prst="roundRect">
            <a:avLst>
              <a:gd fmla="val 8594"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001" name="Google Shape;1001;p30"/>
          <p:cNvPicPr preferRelativeResize="0"/>
          <p:nvPr/>
        </p:nvPicPr>
        <p:blipFill rotWithShape="1">
          <a:blip r:embed="rId4">
            <a:alphaModFix/>
          </a:blip>
          <a:srcRect b="0" l="0" r="0" t="0"/>
          <a:stretch/>
        </p:blipFill>
        <p:spPr>
          <a:xfrm>
            <a:off x="9471495" y="762000"/>
            <a:ext cx="914399" cy="1219199"/>
          </a:xfrm>
          <a:prstGeom prst="rect">
            <a:avLst/>
          </a:prstGeom>
          <a:noFill/>
          <a:ln>
            <a:noFill/>
          </a:ln>
        </p:spPr>
      </p:pic>
      <p:sp>
        <p:nvSpPr>
          <p:cNvPr id="1002" name="Google Shape;1002;p30"/>
          <p:cNvSpPr/>
          <p:nvPr/>
        </p:nvSpPr>
        <p:spPr>
          <a:xfrm>
            <a:off x="9471495" y="762000"/>
            <a:ext cx="914400" cy="1219199"/>
          </a:xfrm>
          <a:prstGeom prst="roundRect">
            <a:avLst>
              <a:gd fmla="val 8594"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003" name="Google Shape;1003;p30"/>
          <p:cNvPicPr preferRelativeResize="0"/>
          <p:nvPr/>
        </p:nvPicPr>
        <p:blipFill rotWithShape="1">
          <a:blip r:embed="rId5">
            <a:alphaModFix/>
          </a:blip>
          <a:srcRect b="0" l="0" r="0" t="0"/>
          <a:stretch/>
        </p:blipFill>
        <p:spPr>
          <a:xfrm>
            <a:off x="10662120" y="762000"/>
            <a:ext cx="876071" cy="1219200"/>
          </a:xfrm>
          <a:prstGeom prst="rect">
            <a:avLst/>
          </a:prstGeom>
          <a:noFill/>
          <a:ln>
            <a:noFill/>
          </a:ln>
        </p:spPr>
      </p:pic>
      <p:sp>
        <p:nvSpPr>
          <p:cNvPr id="1004" name="Google Shape;1004;p30"/>
          <p:cNvSpPr/>
          <p:nvPr/>
        </p:nvSpPr>
        <p:spPr>
          <a:xfrm>
            <a:off x="10662120" y="762000"/>
            <a:ext cx="876071" cy="1219199"/>
          </a:xfrm>
          <a:prstGeom prst="roundRect">
            <a:avLst>
              <a:gd fmla="val 8594"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5" name="Google Shape;1005;p30"/>
          <p:cNvSpPr txBox="1"/>
          <p:nvPr/>
        </p:nvSpPr>
        <p:spPr>
          <a:xfrm>
            <a:off x="8256689" y="1981199"/>
            <a:ext cx="973122" cy="430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75"/>
              <a:buFont typeface="Calibri"/>
              <a:buNone/>
            </a:pPr>
            <a:r>
              <a:rPr b="0" i="0" lang="en-US" sz="1100" u="none" cap="none" strike="noStrike">
                <a:solidFill>
                  <a:schemeClr val="dk1"/>
                </a:solidFill>
                <a:latin typeface="Calibri"/>
                <a:ea typeface="Calibri"/>
                <a:cs typeface="Calibri"/>
                <a:sym typeface="Calibri"/>
              </a:rPr>
              <a:t>Ken </a:t>
            </a:r>
            <a:endParaRPr/>
          </a:p>
          <a:p>
            <a:pPr indent="0" lvl="0" marL="0" marR="0" rtl="0" algn="l">
              <a:spcBef>
                <a:spcPts val="0"/>
              </a:spcBef>
              <a:spcAft>
                <a:spcPts val="0"/>
              </a:spcAft>
              <a:buClr>
                <a:schemeClr val="dk1"/>
              </a:buClr>
              <a:buSzPts val="275"/>
              <a:buFont typeface="Calibri"/>
              <a:buNone/>
            </a:pPr>
            <a:r>
              <a:rPr b="0" i="0" lang="en-US" sz="1100" u="none" cap="none" strike="noStrike">
                <a:solidFill>
                  <a:schemeClr val="dk1"/>
                </a:solidFill>
                <a:latin typeface="Calibri"/>
                <a:ea typeface="Calibri"/>
                <a:cs typeface="Calibri"/>
                <a:sym typeface="Calibri"/>
              </a:rPr>
              <a:t>Schwaber</a:t>
            </a:r>
            <a:endParaRPr/>
          </a:p>
        </p:txBody>
      </p:sp>
      <p:sp>
        <p:nvSpPr>
          <p:cNvPr id="1006" name="Google Shape;1006;p30"/>
          <p:cNvSpPr txBox="1"/>
          <p:nvPr/>
        </p:nvSpPr>
        <p:spPr>
          <a:xfrm>
            <a:off x="9471493" y="1985958"/>
            <a:ext cx="847497" cy="430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75"/>
              <a:buFont typeface="Calibri"/>
              <a:buNone/>
            </a:pPr>
            <a:r>
              <a:rPr b="0" i="0" lang="en-US" sz="1100" u="none" cap="none" strike="noStrike">
                <a:solidFill>
                  <a:schemeClr val="dk1"/>
                </a:solidFill>
                <a:latin typeface="Calibri"/>
                <a:ea typeface="Calibri"/>
                <a:cs typeface="Calibri"/>
                <a:sym typeface="Calibri"/>
              </a:rPr>
              <a:t>Jeff Sutherland</a:t>
            </a:r>
            <a:endParaRPr/>
          </a:p>
        </p:txBody>
      </p:sp>
      <p:sp>
        <p:nvSpPr>
          <p:cNvPr id="1007" name="Google Shape;1007;p30"/>
          <p:cNvSpPr txBox="1"/>
          <p:nvPr/>
        </p:nvSpPr>
        <p:spPr>
          <a:xfrm>
            <a:off x="10647828" y="1981199"/>
            <a:ext cx="847497" cy="430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75"/>
              <a:buFont typeface="Calibri"/>
              <a:buNone/>
            </a:pPr>
            <a:r>
              <a:rPr b="0" i="0" lang="en-US" sz="1100" u="none" cap="none" strike="noStrike">
                <a:solidFill>
                  <a:schemeClr val="dk1"/>
                </a:solidFill>
                <a:latin typeface="Calibri"/>
                <a:ea typeface="Calibri"/>
                <a:cs typeface="Calibri"/>
                <a:sym typeface="Calibri"/>
              </a:rPr>
              <a:t>Mike</a:t>
            </a:r>
            <a:endParaRPr/>
          </a:p>
          <a:p>
            <a:pPr indent="0" lvl="0" marL="0" marR="0" rtl="0" algn="l">
              <a:spcBef>
                <a:spcPts val="0"/>
              </a:spcBef>
              <a:spcAft>
                <a:spcPts val="0"/>
              </a:spcAft>
              <a:buClr>
                <a:schemeClr val="dk1"/>
              </a:buClr>
              <a:buSzPts val="275"/>
              <a:buFont typeface="Calibri"/>
              <a:buNone/>
            </a:pPr>
            <a:r>
              <a:rPr b="0" i="0" lang="en-US" sz="1100" u="none" cap="none" strike="noStrike">
                <a:solidFill>
                  <a:schemeClr val="dk1"/>
                </a:solidFill>
                <a:latin typeface="Calibri"/>
                <a:ea typeface="Calibri"/>
                <a:cs typeface="Calibri"/>
                <a:sym typeface="Calibri"/>
              </a:rPr>
              <a:t>Beedle</a:t>
            </a:r>
            <a:endParaRPr/>
          </a:p>
        </p:txBody>
      </p:sp>
      <p:sp>
        <p:nvSpPr>
          <p:cNvPr id="1008" name="Google Shape;1008;p3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3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Lợi ích Scrum</a:t>
            </a:r>
            <a:endParaRPr/>
          </a:p>
        </p:txBody>
      </p:sp>
      <p:sp>
        <p:nvSpPr>
          <p:cNvPr id="1014" name="Google Shape;1014;p3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92500" lnSpcReduction="10000"/>
          </a:bodyPr>
          <a:lstStyle/>
          <a:p>
            <a:pPr indent="-457189" lvl="0" marL="640064" rtl="0" algn="l">
              <a:lnSpc>
                <a:spcPct val="90000"/>
              </a:lnSpc>
              <a:spcBef>
                <a:spcPts val="0"/>
              </a:spcBef>
              <a:spcAft>
                <a:spcPts val="0"/>
              </a:spcAft>
              <a:buSzPct val="100000"/>
              <a:buChar char="❖"/>
            </a:pPr>
            <a:r>
              <a:rPr lang="en-US"/>
              <a:t>Tăng tập trung, rõ ràng, trong suốt từ lập kế hoạch &amp; thực hiện dự án</a:t>
            </a:r>
            <a:endParaRPr/>
          </a:p>
          <a:p>
            <a:pPr indent="-457189" lvl="0" marL="640064" rtl="0" algn="l">
              <a:lnSpc>
                <a:spcPct val="90000"/>
              </a:lnSpc>
              <a:spcBef>
                <a:spcPts val="1400"/>
              </a:spcBef>
              <a:spcAft>
                <a:spcPts val="0"/>
              </a:spcAft>
              <a:buSzPct val="100000"/>
              <a:buChar char="❖"/>
            </a:pPr>
            <a:r>
              <a:rPr lang="en-US"/>
              <a:t> Tăng tốc độ sản xuất</a:t>
            </a:r>
            <a:endParaRPr/>
          </a:p>
          <a:p>
            <a:pPr indent="-457189" lvl="0" marL="640064" rtl="0" algn="l">
              <a:lnSpc>
                <a:spcPct val="90000"/>
              </a:lnSpc>
              <a:spcBef>
                <a:spcPts val="1400"/>
              </a:spcBef>
              <a:spcAft>
                <a:spcPts val="0"/>
              </a:spcAft>
              <a:buSzPct val="100000"/>
              <a:buChar char="❖"/>
            </a:pPr>
            <a:r>
              <a:rPr lang="en-US"/>
              <a:t> Gắn kết mục tiêu cá nhân với mục tiêu cả công ty</a:t>
            </a:r>
            <a:endParaRPr/>
          </a:p>
          <a:p>
            <a:pPr indent="-457189" lvl="0" marL="640064" rtl="0" algn="l">
              <a:lnSpc>
                <a:spcPct val="90000"/>
              </a:lnSpc>
              <a:spcBef>
                <a:spcPts val="1400"/>
              </a:spcBef>
              <a:spcAft>
                <a:spcPts val="0"/>
              </a:spcAft>
              <a:buSzPct val="100000"/>
              <a:buChar char="❖"/>
            </a:pPr>
            <a:r>
              <a:rPr lang="en-US"/>
              <a:t> Tạo ra văn hoá coi trọng năng suất</a:t>
            </a:r>
            <a:endParaRPr/>
          </a:p>
          <a:p>
            <a:pPr indent="-457189" lvl="0" marL="640064" rtl="0" algn="l">
              <a:lnSpc>
                <a:spcPct val="90000"/>
              </a:lnSpc>
              <a:spcBef>
                <a:spcPts val="1400"/>
              </a:spcBef>
              <a:spcAft>
                <a:spcPts val="0"/>
              </a:spcAft>
              <a:buSzPct val="100000"/>
              <a:buChar char="❖"/>
            </a:pPr>
            <a:r>
              <a:rPr lang="en-US"/>
              <a:t> Mang lại giá trị cho các bên (Khách hàng, team, lãnh đạo, chủ đầu tư,…)</a:t>
            </a:r>
            <a:endParaRPr/>
          </a:p>
          <a:p>
            <a:pPr indent="-457189" lvl="0" marL="640064" rtl="0" algn="l">
              <a:lnSpc>
                <a:spcPct val="90000"/>
              </a:lnSpc>
              <a:spcBef>
                <a:spcPts val="1400"/>
              </a:spcBef>
              <a:spcAft>
                <a:spcPts val="0"/>
              </a:spcAft>
              <a:buSzPct val="100000"/>
              <a:buChar char="❖"/>
            </a:pPr>
            <a:r>
              <a:rPr lang="en-US"/>
              <a:t> Nắm được tình hình năng suất ở mọi cấp một cách ổn định &amp; nhất quán</a:t>
            </a:r>
            <a:endParaRPr/>
          </a:p>
          <a:p>
            <a:pPr indent="-457189" lvl="0" marL="640064" rtl="0" algn="l">
              <a:lnSpc>
                <a:spcPct val="90000"/>
              </a:lnSpc>
              <a:spcBef>
                <a:spcPts val="1400"/>
              </a:spcBef>
              <a:spcAft>
                <a:spcPts val="0"/>
              </a:spcAft>
              <a:buSzPct val="100000"/>
              <a:buChar char="❖"/>
            </a:pPr>
            <a:r>
              <a:rPr lang="en-US"/>
              <a:t> Thúc đẩy phát triển từng cá nhân &amp; nâng cao chất lượng</a:t>
            </a:r>
            <a:endParaRPr/>
          </a:p>
        </p:txBody>
      </p:sp>
      <p:sp>
        <p:nvSpPr>
          <p:cNvPr id="1015" name="Google Shape;1015;p3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32"/>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2.2.3 Mô hình Scrum</a:t>
            </a:r>
            <a:endParaRPr/>
          </a:p>
        </p:txBody>
      </p:sp>
      <p:sp>
        <p:nvSpPr>
          <p:cNvPr id="1021" name="Google Shape;1021;p3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id="1022" name="Google Shape;1022;p32"/>
          <p:cNvPicPr preferRelativeResize="0"/>
          <p:nvPr/>
        </p:nvPicPr>
        <p:blipFill rotWithShape="1">
          <a:blip r:embed="rId3">
            <a:alphaModFix/>
          </a:blip>
          <a:srcRect b="0" l="0" r="0" t="0"/>
          <a:stretch/>
        </p:blipFill>
        <p:spPr>
          <a:xfrm>
            <a:off x="1200446" y="1436077"/>
            <a:ext cx="8646081" cy="48553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3"/>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2.2.4 Vai trò, công cụ, sự kiện scrum</a:t>
            </a:r>
            <a:endParaRPr/>
          </a:p>
        </p:txBody>
      </p:sp>
      <p:sp>
        <p:nvSpPr>
          <p:cNvPr id="1028" name="Google Shape;1028;p33"/>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ROLES, TOOLS, EVENTS</a:t>
            </a:r>
            <a:endParaRPr/>
          </a:p>
        </p:txBody>
      </p:sp>
      <p:sp>
        <p:nvSpPr>
          <p:cNvPr id="1029" name="Google Shape;1029;p3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3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Role_Người phụ trách sản phẩm</a:t>
            </a:r>
            <a:endParaRPr/>
          </a:p>
        </p:txBody>
      </p:sp>
      <p:pic>
        <p:nvPicPr>
          <p:cNvPr id="1035" name="Google Shape;1035;p34"/>
          <p:cNvPicPr preferRelativeResize="0"/>
          <p:nvPr/>
        </p:nvPicPr>
        <p:blipFill rotWithShape="1">
          <a:blip r:embed="rId3">
            <a:alphaModFix/>
          </a:blip>
          <a:srcRect b="0" l="0" r="0" t="0"/>
          <a:stretch/>
        </p:blipFill>
        <p:spPr>
          <a:xfrm>
            <a:off x="1735704" y="1436077"/>
            <a:ext cx="8775701" cy="4690403"/>
          </a:xfrm>
          <a:prstGeom prst="rect">
            <a:avLst/>
          </a:prstGeom>
          <a:noFill/>
          <a:ln>
            <a:noFill/>
          </a:ln>
        </p:spPr>
      </p:pic>
      <p:sp>
        <p:nvSpPr>
          <p:cNvPr id="1036" name="Google Shape;1036;p34"/>
          <p:cNvSpPr/>
          <p:nvPr/>
        </p:nvSpPr>
        <p:spPr>
          <a:xfrm>
            <a:off x="5452145" y="5741020"/>
            <a:ext cx="3117414" cy="60525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34"/>
          <p:cNvSpPr/>
          <p:nvPr/>
        </p:nvSpPr>
        <p:spPr>
          <a:xfrm>
            <a:off x="2164360" y="3187817"/>
            <a:ext cx="1295400" cy="987104"/>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34"/>
          <p:cNvSpPr/>
          <p:nvPr/>
        </p:nvSpPr>
        <p:spPr>
          <a:xfrm>
            <a:off x="3847051" y="3150766"/>
            <a:ext cx="6609246" cy="2975714"/>
          </a:xfrm>
          <a:prstGeom prst="wedgeRoundRectCallout">
            <a:avLst>
              <a:gd fmla="val -54921" name="adj1"/>
              <a:gd fmla="val -36932" name="adj2"/>
              <a:gd fmla="val 16667" name="adj3"/>
            </a:avLst>
          </a:prstGeom>
          <a:solidFill>
            <a:srgbClr val="DBEFD3"/>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Product Owner quyết định </a:t>
            </a:r>
            <a:r>
              <a:rPr b="1" lang="en-US" sz="1800">
                <a:solidFill>
                  <a:srgbClr val="FF0000"/>
                </a:solidFill>
                <a:latin typeface="Calibri"/>
                <a:ea typeface="Calibri"/>
                <a:cs typeface="Calibri"/>
                <a:sym typeface="Calibri"/>
              </a:rPr>
              <a:t>cái gì cần làm </a:t>
            </a:r>
            <a:r>
              <a:rPr b="1" lang="en-US" sz="1800">
                <a:solidFill>
                  <a:schemeClr val="dk1"/>
                </a:solidFill>
                <a:latin typeface="Calibri"/>
                <a:ea typeface="Calibri"/>
                <a:cs typeface="Calibri"/>
                <a:sym typeface="Calibri"/>
              </a:rPr>
              <a:t>để đảm bảo dự án thành công</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Thu thập </a:t>
            </a:r>
            <a:r>
              <a:rPr b="1" lang="en-US" sz="1800">
                <a:solidFill>
                  <a:srgbClr val="FF0000"/>
                </a:solidFill>
                <a:latin typeface="Calibri"/>
                <a:ea typeface="Calibri"/>
                <a:cs typeface="Calibri"/>
                <a:sym typeface="Calibri"/>
              </a:rPr>
              <a:t>đầu vào từ người dùng</a:t>
            </a:r>
            <a:r>
              <a:rPr b="1" lang="en-US" sz="1800">
                <a:solidFill>
                  <a:schemeClr val="dk1"/>
                </a:solidFill>
                <a:latin typeface="Calibri"/>
                <a:ea typeface="Calibri"/>
                <a:cs typeface="Calibri"/>
                <a:sym typeface="Calibri"/>
              </a:rPr>
              <a:t>, người quản lý, các bên liên quan, lãnh đạo, chuyên gia nghiệp vụ…</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Lập Product Backlog ghi rõ các tính năng của sản phẩm và xác định </a:t>
            </a:r>
            <a:r>
              <a:rPr b="1" lang="en-US" sz="1800">
                <a:solidFill>
                  <a:srgbClr val="FF0000"/>
                </a:solidFill>
                <a:latin typeface="Calibri"/>
                <a:ea typeface="Calibri"/>
                <a:cs typeface="Calibri"/>
                <a:sym typeface="Calibri"/>
              </a:rPr>
              <a:t>thứ tự ưu tiên </a:t>
            </a:r>
            <a:r>
              <a:rPr b="1" lang="en-US" sz="1800">
                <a:solidFill>
                  <a:schemeClr val="dk1"/>
                </a:solidFill>
                <a:latin typeface="Calibri"/>
                <a:ea typeface="Calibri"/>
                <a:cs typeface="Calibri"/>
                <a:sym typeface="Calibri"/>
              </a:rPr>
              <a:t>cần làm cho mỗi tính năng.</a:t>
            </a:r>
            <a:endParaRPr/>
          </a:p>
        </p:txBody>
      </p:sp>
      <p:sp>
        <p:nvSpPr>
          <p:cNvPr id="1039" name="Google Shape;1039;p3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3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Role_Đội dự án</a:t>
            </a:r>
            <a:endParaRPr/>
          </a:p>
        </p:txBody>
      </p:sp>
      <p:sp>
        <p:nvSpPr>
          <p:cNvPr id="1045" name="Google Shape;1045;p3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279388" lvl="0" marL="640064" rtl="0" algn="l">
              <a:lnSpc>
                <a:spcPct val="90000"/>
              </a:lnSpc>
              <a:spcBef>
                <a:spcPts val="0"/>
              </a:spcBef>
              <a:spcAft>
                <a:spcPts val="0"/>
              </a:spcAft>
              <a:buSzPts val="2800"/>
              <a:buNone/>
            </a:pPr>
            <a:r>
              <a:t/>
            </a:r>
            <a:endParaRPr/>
          </a:p>
        </p:txBody>
      </p:sp>
      <p:pic>
        <p:nvPicPr>
          <p:cNvPr id="1046" name="Google Shape;1046;p35"/>
          <p:cNvPicPr preferRelativeResize="0"/>
          <p:nvPr/>
        </p:nvPicPr>
        <p:blipFill rotWithShape="1">
          <a:blip r:embed="rId3">
            <a:alphaModFix/>
          </a:blip>
          <a:srcRect b="0" l="0" r="0" t="0"/>
          <a:stretch/>
        </p:blipFill>
        <p:spPr>
          <a:xfrm>
            <a:off x="1094020" y="1353630"/>
            <a:ext cx="8955741" cy="4881131"/>
          </a:xfrm>
          <a:prstGeom prst="rect">
            <a:avLst/>
          </a:prstGeom>
          <a:noFill/>
          <a:ln>
            <a:noFill/>
          </a:ln>
        </p:spPr>
      </p:pic>
      <p:sp>
        <p:nvSpPr>
          <p:cNvPr id="1047" name="Google Shape;1047;p35"/>
          <p:cNvSpPr/>
          <p:nvPr/>
        </p:nvSpPr>
        <p:spPr>
          <a:xfrm>
            <a:off x="4928036" y="5629510"/>
            <a:ext cx="3117414" cy="60525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35"/>
          <p:cNvSpPr/>
          <p:nvPr/>
        </p:nvSpPr>
        <p:spPr>
          <a:xfrm>
            <a:off x="5336998" y="1943793"/>
            <a:ext cx="5321417" cy="4253217"/>
          </a:xfrm>
          <a:prstGeom prst="wedgeRoundRectCallout">
            <a:avLst>
              <a:gd fmla="val -54417" name="adj1"/>
              <a:gd fmla="val -21019" name="adj2"/>
              <a:gd fmla="val 16667" name="adj3"/>
            </a:avLst>
          </a:prstGeom>
          <a:solidFill>
            <a:srgbClr val="DBEFD3"/>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Đội dự án lý tưởng thường gồm </a:t>
            </a:r>
            <a:r>
              <a:rPr b="1" lang="en-US" sz="1800">
                <a:solidFill>
                  <a:srgbClr val="FF0000"/>
                </a:solidFill>
                <a:latin typeface="Calibri"/>
                <a:ea typeface="Calibri"/>
                <a:cs typeface="Calibri"/>
                <a:sym typeface="Calibri"/>
              </a:rPr>
              <a:t>7 người</a:t>
            </a:r>
            <a:r>
              <a:rPr b="1" lang="en-US" sz="1800">
                <a:solidFill>
                  <a:schemeClr val="dk1"/>
                </a:solidFill>
                <a:latin typeface="Calibri"/>
                <a:ea typeface="Calibri"/>
                <a:cs typeface="Calibri"/>
                <a:sym typeface="Calibri"/>
              </a:rPr>
              <a:t>, tối thiểu 5 và tối đa 9.</a:t>
            </a:r>
            <a:endParaRPr/>
          </a:p>
          <a:p>
            <a:pPr indent="0" lvl="0" marL="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Đội cần phải </a:t>
            </a:r>
            <a:r>
              <a:rPr b="1" lang="en-US" sz="1800">
                <a:solidFill>
                  <a:srgbClr val="FF0000"/>
                </a:solidFill>
                <a:latin typeface="Calibri"/>
                <a:ea typeface="Calibri"/>
                <a:cs typeface="Calibri"/>
                <a:sym typeface="Calibri"/>
              </a:rPr>
              <a:t>đa năng</a:t>
            </a:r>
            <a:r>
              <a:rPr b="1" lang="en-US" sz="1800">
                <a:solidFill>
                  <a:schemeClr val="dk1"/>
                </a:solidFill>
                <a:latin typeface="Calibri"/>
                <a:ea typeface="Calibri"/>
                <a:cs typeface="Calibri"/>
                <a:sym typeface="Calibri"/>
              </a:rPr>
              <a:t>, tổ chức bởi nhiều người có chuyên môn khác nhau theo đòi hỏi của việc sản xuất sản phẩm.</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a:t>
            </a:r>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Các thành viên </a:t>
            </a:r>
            <a:r>
              <a:rPr b="1" lang="en-US" sz="1800">
                <a:solidFill>
                  <a:srgbClr val="FF0000"/>
                </a:solidFill>
                <a:latin typeface="Calibri"/>
                <a:ea typeface="Calibri"/>
                <a:cs typeface="Calibri"/>
                <a:sym typeface="Calibri"/>
              </a:rPr>
              <a:t>tự tổ chức </a:t>
            </a:r>
            <a:r>
              <a:rPr b="1" lang="en-US" sz="1800">
                <a:solidFill>
                  <a:schemeClr val="dk1"/>
                </a:solidFill>
                <a:latin typeface="Calibri"/>
                <a:ea typeface="Calibri"/>
                <a:cs typeface="Calibri"/>
                <a:sym typeface="Calibri"/>
              </a:rPr>
              <a:t>và quản lý công việc theo cam kết và trách nhiệm mình đã nhận.</a:t>
            </a:r>
            <a:endParaRPr/>
          </a:p>
        </p:txBody>
      </p:sp>
      <p:sp>
        <p:nvSpPr>
          <p:cNvPr id="1049" name="Google Shape;1049;p35"/>
          <p:cNvSpPr/>
          <p:nvPr/>
        </p:nvSpPr>
        <p:spPr>
          <a:xfrm>
            <a:off x="3762665" y="2878466"/>
            <a:ext cx="1295400" cy="1143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3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Role_Người giám sát và hỗ trợ</a:t>
            </a:r>
            <a:endParaRPr/>
          </a:p>
        </p:txBody>
      </p:sp>
      <p:sp>
        <p:nvSpPr>
          <p:cNvPr id="1056" name="Google Shape;1056;p36"/>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279388" lvl="0" marL="640064" rtl="0" algn="l">
              <a:lnSpc>
                <a:spcPct val="90000"/>
              </a:lnSpc>
              <a:spcBef>
                <a:spcPts val="0"/>
              </a:spcBef>
              <a:spcAft>
                <a:spcPts val="0"/>
              </a:spcAft>
              <a:buSzPts val="2800"/>
              <a:buNone/>
            </a:pPr>
            <a:r>
              <a:t/>
            </a:r>
            <a:endParaRPr/>
          </a:p>
        </p:txBody>
      </p:sp>
      <p:pic>
        <p:nvPicPr>
          <p:cNvPr id="1057" name="Google Shape;1057;p36"/>
          <p:cNvPicPr preferRelativeResize="0"/>
          <p:nvPr/>
        </p:nvPicPr>
        <p:blipFill rotWithShape="1">
          <a:blip r:embed="rId3">
            <a:alphaModFix/>
          </a:blip>
          <a:srcRect b="0" l="0" r="0" t="0"/>
          <a:stretch/>
        </p:blipFill>
        <p:spPr>
          <a:xfrm>
            <a:off x="1735704" y="1436077"/>
            <a:ext cx="8955741" cy="5029200"/>
          </a:xfrm>
          <a:prstGeom prst="rect">
            <a:avLst/>
          </a:prstGeom>
          <a:noFill/>
          <a:ln>
            <a:noFill/>
          </a:ln>
        </p:spPr>
      </p:pic>
      <p:sp>
        <p:nvSpPr>
          <p:cNvPr id="1058" name="Google Shape;1058;p36"/>
          <p:cNvSpPr/>
          <p:nvPr/>
        </p:nvSpPr>
        <p:spPr>
          <a:xfrm>
            <a:off x="5452145" y="5741020"/>
            <a:ext cx="3117414" cy="60525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36"/>
          <p:cNvSpPr/>
          <p:nvPr/>
        </p:nvSpPr>
        <p:spPr>
          <a:xfrm>
            <a:off x="1629561" y="1551962"/>
            <a:ext cx="4578291" cy="4479721"/>
          </a:xfrm>
          <a:prstGeom prst="wedgeRoundRectCallout">
            <a:avLst>
              <a:gd fmla="val 58079" name="adj1"/>
              <a:gd fmla="val -29403" name="adj2"/>
              <a:gd fmla="val 16667" name="adj3"/>
            </a:avLst>
          </a:prstGeom>
          <a:solidFill>
            <a:srgbClr val="DBEFD3"/>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Scrum Master là một vai trò mới, có thể được đảm nhiệm bởi những PM hiện tại hoặc thành viên đội dự án.</a:t>
            </a:r>
            <a:endParaRPr/>
          </a:p>
          <a:p>
            <a:pPr indent="-114300" lvl="0" marL="0" marR="0" rtl="0" algn="l">
              <a:spcBef>
                <a:spcPts val="180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Scrum Master là ‘đầy tớ của nhân dân’, có trách nhiệm giúp đội </a:t>
            </a:r>
            <a:r>
              <a:rPr b="1" lang="en-US" sz="1800">
                <a:solidFill>
                  <a:srgbClr val="FF0000"/>
                </a:solidFill>
                <a:latin typeface="Calibri"/>
                <a:ea typeface="Calibri"/>
                <a:cs typeface="Calibri"/>
                <a:sym typeface="Calibri"/>
              </a:rPr>
              <a:t>giải quyết mọi vướng mắc, bảo vệ đội, đảm bảo đội theo đúng quy trình qua hướng dẫn &amp; đào tạo</a:t>
            </a:r>
            <a:r>
              <a:rPr b="1" lang="en-US" sz="1800">
                <a:solidFill>
                  <a:schemeClr val="dk1"/>
                </a:solidFill>
                <a:latin typeface="Calibri"/>
                <a:ea typeface="Calibri"/>
                <a:cs typeface="Calibri"/>
                <a:sym typeface="Calibri"/>
              </a:rPr>
              <a:t>.</a:t>
            </a:r>
            <a:endParaRPr/>
          </a:p>
          <a:p>
            <a:pPr indent="-114300" lvl="0" marL="0" marR="0" rtl="0" algn="l">
              <a:spcBef>
                <a:spcPts val="180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 Không có Scrum Master, khả năng thất bại của dự án là rất lớn</a:t>
            </a:r>
            <a:endParaRPr/>
          </a:p>
        </p:txBody>
      </p:sp>
      <p:sp>
        <p:nvSpPr>
          <p:cNvPr id="1060" name="Google Shape;1060;p36"/>
          <p:cNvSpPr/>
          <p:nvPr/>
        </p:nvSpPr>
        <p:spPr>
          <a:xfrm>
            <a:off x="6610525" y="1807128"/>
            <a:ext cx="771787" cy="1143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3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Công cụ &amp; Sự kiện Scrum</a:t>
            </a:r>
            <a:endParaRPr/>
          </a:p>
        </p:txBody>
      </p:sp>
      <p:sp>
        <p:nvSpPr>
          <p:cNvPr id="1067" name="Google Shape;1067;p37"/>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Artifact:</a:t>
            </a:r>
            <a:endParaRPr/>
          </a:p>
          <a:p>
            <a:pPr indent="-344478" lvl="1" marL="966763" rtl="0" algn="l">
              <a:lnSpc>
                <a:spcPct val="90000"/>
              </a:lnSpc>
              <a:spcBef>
                <a:spcPts val="400"/>
              </a:spcBef>
              <a:spcAft>
                <a:spcPts val="0"/>
              </a:spcAft>
              <a:buSzPts val="2400"/>
              <a:buChar char="▪"/>
            </a:pPr>
            <a:r>
              <a:rPr lang="en-US"/>
              <a:t> Product Backlog – Nhật ký sản phẩm</a:t>
            </a:r>
            <a:endParaRPr/>
          </a:p>
          <a:p>
            <a:pPr indent="-344478" lvl="1" marL="966763" rtl="0" algn="l">
              <a:lnSpc>
                <a:spcPct val="90000"/>
              </a:lnSpc>
              <a:spcBef>
                <a:spcPts val="600"/>
              </a:spcBef>
              <a:spcAft>
                <a:spcPts val="0"/>
              </a:spcAft>
              <a:buSzPts val="2400"/>
              <a:buChar char="▪"/>
            </a:pPr>
            <a:r>
              <a:rPr lang="en-US"/>
              <a:t> Sprint Backlog – Nhật ký giai đoạn/ vòng lặp</a:t>
            </a:r>
            <a:endParaRPr/>
          </a:p>
          <a:p>
            <a:pPr indent="-344478" lvl="1" marL="966763" rtl="0" algn="l">
              <a:lnSpc>
                <a:spcPct val="90000"/>
              </a:lnSpc>
              <a:spcBef>
                <a:spcPts val="600"/>
              </a:spcBef>
              <a:spcAft>
                <a:spcPts val="0"/>
              </a:spcAft>
              <a:buSzPts val="2400"/>
              <a:buChar char="▪"/>
            </a:pPr>
            <a:r>
              <a:rPr lang="en-US"/>
              <a:t> Burndown Chart – Biểu đồ giám sát vòng lặp</a:t>
            </a:r>
            <a:endParaRPr/>
          </a:p>
          <a:p>
            <a:pPr indent="-457188" lvl="0" marL="640064" rtl="0" algn="l">
              <a:lnSpc>
                <a:spcPct val="90000"/>
              </a:lnSpc>
              <a:spcBef>
                <a:spcPts val="1600"/>
              </a:spcBef>
              <a:spcAft>
                <a:spcPts val="0"/>
              </a:spcAft>
              <a:buSzPts val="2800"/>
              <a:buChar char="❖"/>
            </a:pPr>
            <a:r>
              <a:rPr lang="en-US"/>
              <a:t> Event:</a:t>
            </a:r>
            <a:endParaRPr/>
          </a:p>
          <a:p>
            <a:pPr indent="-344478" lvl="1" marL="966763" rtl="0" algn="l">
              <a:lnSpc>
                <a:spcPct val="90000"/>
              </a:lnSpc>
              <a:spcBef>
                <a:spcPts val="400"/>
              </a:spcBef>
              <a:spcAft>
                <a:spcPts val="0"/>
              </a:spcAft>
              <a:buSzPts val="2400"/>
              <a:buChar char="▪"/>
            </a:pPr>
            <a:r>
              <a:rPr lang="en-US"/>
              <a:t>Sprint Planning Meeting – Họp lập kế hoạch vòng lặp</a:t>
            </a:r>
            <a:endParaRPr/>
          </a:p>
          <a:p>
            <a:pPr indent="-344478" lvl="1" marL="966763" rtl="0" algn="l">
              <a:lnSpc>
                <a:spcPct val="90000"/>
              </a:lnSpc>
              <a:spcBef>
                <a:spcPts val="600"/>
              </a:spcBef>
              <a:spcAft>
                <a:spcPts val="0"/>
              </a:spcAft>
              <a:buSzPts val="2400"/>
              <a:buChar char="▪"/>
            </a:pPr>
            <a:r>
              <a:rPr lang="en-US"/>
              <a:t>Daily Scrum Meeting – Họp hàng ngày</a:t>
            </a:r>
            <a:endParaRPr/>
          </a:p>
          <a:p>
            <a:pPr indent="-344478" lvl="1" marL="966763" rtl="0" algn="l">
              <a:lnSpc>
                <a:spcPct val="90000"/>
              </a:lnSpc>
              <a:spcBef>
                <a:spcPts val="600"/>
              </a:spcBef>
              <a:spcAft>
                <a:spcPts val="0"/>
              </a:spcAft>
              <a:buSzPts val="2400"/>
              <a:buChar char="▪"/>
            </a:pPr>
            <a:r>
              <a:rPr lang="en-US"/>
              <a:t>Sprint Review – Họp sơ kết</a:t>
            </a:r>
            <a:endParaRPr/>
          </a:p>
          <a:p>
            <a:pPr indent="-344478" lvl="1" marL="966763" rtl="0" algn="l">
              <a:lnSpc>
                <a:spcPct val="90000"/>
              </a:lnSpc>
              <a:spcBef>
                <a:spcPts val="600"/>
              </a:spcBef>
              <a:spcAft>
                <a:spcPts val="0"/>
              </a:spcAft>
              <a:buSzPts val="2400"/>
              <a:buChar char="▪"/>
            </a:pPr>
            <a:r>
              <a:rPr lang="en-US"/>
              <a:t>Sprint Restrospective – Họp tổng kết vòng lặp</a:t>
            </a:r>
            <a:endParaRPr/>
          </a:p>
          <a:p>
            <a:pPr indent="-279388" lvl="0" marL="640064" rtl="0" algn="l">
              <a:lnSpc>
                <a:spcPct val="90000"/>
              </a:lnSpc>
              <a:spcBef>
                <a:spcPts val="1600"/>
              </a:spcBef>
              <a:spcAft>
                <a:spcPts val="0"/>
              </a:spcAft>
              <a:buSzPts val="2800"/>
              <a:buNone/>
            </a:pPr>
            <a:r>
              <a:t/>
            </a:r>
            <a:endParaRPr/>
          </a:p>
        </p:txBody>
      </p:sp>
      <p:sp>
        <p:nvSpPr>
          <p:cNvPr id="1068" name="Google Shape;1068;p3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Artifact_Product Backlog (PB)</a:t>
            </a:r>
            <a:endParaRPr/>
          </a:p>
        </p:txBody>
      </p:sp>
      <p:sp>
        <p:nvSpPr>
          <p:cNvPr id="1074" name="Google Shape;1074;p38"/>
          <p:cNvSpPr txBox="1"/>
          <p:nvPr>
            <p:ph idx="1" type="body"/>
          </p:nvPr>
        </p:nvSpPr>
        <p:spPr>
          <a:xfrm>
            <a:off x="1097280" y="1500877"/>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sz="2800"/>
              <a:t>Danh sách tính năng/ đầu ra dự án được phân ưu tiên dựa trên giá trị đối với công việc khách hàng   </a:t>
            </a:r>
            <a:endParaRPr sz="2800"/>
          </a:p>
        </p:txBody>
      </p:sp>
      <p:graphicFrame>
        <p:nvGraphicFramePr>
          <p:cNvPr id="1075" name="Google Shape;1075;p38"/>
          <p:cNvGraphicFramePr/>
          <p:nvPr/>
        </p:nvGraphicFramePr>
        <p:xfrm>
          <a:off x="4877323" y="3684852"/>
          <a:ext cx="3000000" cy="3000000"/>
        </p:xfrm>
        <a:graphic>
          <a:graphicData uri="http://schemas.openxmlformats.org/drawingml/2006/table">
            <a:tbl>
              <a:tblPr bandRow="1" firstRow="1">
                <a:noFill/>
                <a:tableStyleId>{B9647597-11CC-4751-B32D-B514DA423F96}</a:tableStyleId>
              </a:tblPr>
              <a:tblGrid>
                <a:gridCol w="1808025"/>
                <a:gridCol w="401775"/>
              </a:tblGrid>
              <a:tr h="222225">
                <a:tc>
                  <a:txBody>
                    <a:bodyPr/>
                    <a:lstStyle/>
                    <a:p>
                      <a:pPr indent="0" lvl="0" marL="0" marR="0" rtl="0" algn="l">
                        <a:spcBef>
                          <a:spcPts val="0"/>
                        </a:spcBef>
                        <a:spcAft>
                          <a:spcPts val="0"/>
                        </a:spcAft>
                        <a:buNone/>
                      </a:pPr>
                      <a:r>
                        <a:t/>
                      </a:r>
                      <a:endParaRPr sz="800"/>
                    </a:p>
                  </a:txBody>
                  <a:tcPr marT="45725" marB="45725" marR="91450" marL="91450">
                    <a:lnL cap="flat" cmpd="sng" w="12700">
                      <a:solidFill>
                        <a:srgbClr val="CCD6D8"/>
                      </a:solidFill>
                      <a:prstDash val="solid"/>
                      <a:round/>
                      <a:headEnd len="sm" w="sm" type="none"/>
                      <a:tailEnd len="sm" w="sm" type="none"/>
                    </a:lnL>
                    <a:lnT cap="flat" cmpd="sng" w="12700">
                      <a:solidFill>
                        <a:srgbClr val="CCD6D8"/>
                      </a:solidFill>
                      <a:prstDash val="solid"/>
                      <a:round/>
                      <a:headEnd len="sm" w="sm" type="none"/>
                      <a:tailEnd len="sm" w="sm" type="none"/>
                    </a:lnT>
                    <a:solidFill>
                      <a:srgbClr val="00323A"/>
                    </a:solidFill>
                  </a:tcPr>
                </a:tc>
                <a:tc>
                  <a:txBody>
                    <a:bodyPr/>
                    <a:lstStyle/>
                    <a:p>
                      <a:pPr indent="0" lvl="0" marL="0" marR="0" rtl="0" algn="l">
                        <a:spcBef>
                          <a:spcPts val="0"/>
                        </a:spcBef>
                        <a:spcAft>
                          <a:spcPts val="0"/>
                        </a:spcAft>
                        <a:buNone/>
                      </a:pPr>
                      <a:r>
                        <a:t/>
                      </a:r>
                      <a:endParaRPr sz="800"/>
                    </a:p>
                  </a:txBody>
                  <a:tcPr marT="45725" marB="45725" marR="91450" marL="91450">
                    <a:lnR cap="flat" cmpd="sng" w="12700">
                      <a:solidFill>
                        <a:srgbClr val="CCD6D8"/>
                      </a:solidFill>
                      <a:prstDash val="solid"/>
                      <a:round/>
                      <a:headEnd len="sm" w="sm" type="none"/>
                      <a:tailEnd len="sm" w="sm" type="none"/>
                    </a:lnR>
                    <a:lnT cap="flat" cmpd="sng" w="12700">
                      <a:solidFill>
                        <a:srgbClr val="CCD6D8"/>
                      </a:solidFill>
                      <a:prstDash val="solid"/>
                      <a:round/>
                      <a:headEnd len="sm" w="sm" type="none"/>
                      <a:tailEnd len="sm" w="sm" type="none"/>
                    </a:lnT>
                    <a:solidFill>
                      <a:srgbClr val="00323A"/>
                    </a:solidFill>
                  </a:tcPr>
                </a:tc>
              </a:tr>
              <a:tr h="335375">
                <a:tc>
                  <a:txBody>
                    <a:bodyPr/>
                    <a:lstStyle/>
                    <a:p>
                      <a:pPr indent="0" lvl="0" marL="0" marR="0" rtl="0" algn="l">
                        <a:spcBef>
                          <a:spcPts val="0"/>
                        </a:spcBef>
                        <a:spcAft>
                          <a:spcPts val="0"/>
                        </a:spcAft>
                        <a:buNone/>
                      </a:pPr>
                      <a:r>
                        <a:rPr lang="en-US" sz="800"/>
                        <a:t>------ ---------- --- -------- -</a:t>
                      </a:r>
                      <a:endParaRPr/>
                    </a:p>
                  </a:txBody>
                  <a:tcPr marT="45725" marB="45725" marR="91450" marL="91450">
                    <a:lnL cap="flat" cmpd="sng" w="12700">
                      <a:solidFill>
                        <a:srgbClr val="CCD6D8"/>
                      </a:solidFill>
                      <a:prstDash val="solid"/>
                      <a:round/>
                      <a:headEnd len="sm" w="sm" type="none"/>
                      <a:tailEnd len="sm" w="sm" type="none"/>
                    </a:lnL>
                  </a:tcPr>
                </a:tc>
                <a:tc>
                  <a:txBody>
                    <a:bodyPr/>
                    <a:lstStyle/>
                    <a:p>
                      <a:pPr indent="0" lvl="0" marL="0" marR="0" rtl="0" algn="l">
                        <a:spcBef>
                          <a:spcPts val="0"/>
                        </a:spcBef>
                        <a:spcAft>
                          <a:spcPts val="0"/>
                        </a:spcAft>
                        <a:buNone/>
                      </a:pPr>
                      <a:r>
                        <a:rPr lang="en-US" sz="1200"/>
                        <a:t>#</a:t>
                      </a:r>
                      <a:endParaRPr/>
                    </a:p>
                  </a:txBody>
                  <a:tcPr marT="45725" marB="45725" marR="91450" marL="91450">
                    <a:lnR cap="flat" cmpd="sng" w="12700">
                      <a:solidFill>
                        <a:srgbClr val="CCD6D8"/>
                      </a:solidFill>
                      <a:prstDash val="solid"/>
                      <a:round/>
                      <a:headEnd len="sm" w="sm" type="none"/>
                      <a:tailEnd len="sm" w="sm" type="none"/>
                    </a:lnR>
                  </a:tcPr>
                </a:tc>
              </a:tr>
              <a:tr h="335375">
                <a:tc>
                  <a:txBody>
                    <a:bodyPr/>
                    <a:lstStyle/>
                    <a:p>
                      <a:pPr indent="0" lvl="0" marL="0" marR="0" rtl="0" algn="l">
                        <a:spcBef>
                          <a:spcPts val="0"/>
                        </a:spcBef>
                        <a:spcAft>
                          <a:spcPts val="0"/>
                        </a:spcAft>
                        <a:buNone/>
                      </a:pPr>
                      <a:r>
                        <a:rPr lang="en-US" sz="800"/>
                        <a:t>--------- ----</a:t>
                      </a:r>
                      <a:r>
                        <a:rPr lang="en-US" sz="800"/>
                        <a:t> </a:t>
                      </a:r>
                      <a:r>
                        <a:rPr lang="en-US" sz="800"/>
                        <a:t>------- ---- ----</a:t>
                      </a:r>
                      <a:endParaRPr/>
                    </a:p>
                  </a:txBody>
                  <a:tcPr marT="45725" marB="45725" marR="91450" marL="91450">
                    <a:lnL cap="flat" cmpd="sng" w="12700">
                      <a:solidFill>
                        <a:srgbClr val="CCD6D8"/>
                      </a:solidFill>
                      <a:prstDash val="solid"/>
                      <a:round/>
                      <a:headEnd len="sm" w="sm" type="none"/>
                      <a:tailEnd len="sm" w="sm" type="none"/>
                    </a:lnL>
                  </a:tcPr>
                </a:tc>
                <a:tc>
                  <a:txBody>
                    <a:bodyPr/>
                    <a:lstStyle/>
                    <a:p>
                      <a:pPr indent="0" lvl="0" marL="0" marR="0" rtl="0" algn="l">
                        <a:spcBef>
                          <a:spcPts val="0"/>
                        </a:spcBef>
                        <a:spcAft>
                          <a:spcPts val="0"/>
                        </a:spcAft>
                        <a:buNone/>
                      </a:pPr>
                      <a:r>
                        <a:rPr lang="en-US" sz="1200"/>
                        <a:t>#</a:t>
                      </a:r>
                      <a:endParaRPr/>
                    </a:p>
                  </a:txBody>
                  <a:tcPr marT="45725" marB="45725" marR="91450" marL="91450">
                    <a:lnR cap="flat" cmpd="sng" w="12700">
                      <a:solidFill>
                        <a:srgbClr val="CCD6D8"/>
                      </a:solidFill>
                      <a:prstDash val="solid"/>
                      <a:round/>
                      <a:headEnd len="sm" w="sm" type="none"/>
                      <a:tailEnd len="sm" w="sm" type="none"/>
                    </a:lnR>
                  </a:tcPr>
                </a:tc>
              </a:tr>
              <a:tr h="335375">
                <a:tc>
                  <a:txBody>
                    <a:bodyPr/>
                    <a:lstStyle/>
                    <a:p>
                      <a:pPr indent="0" lvl="0" marL="0" marR="0" rtl="0" algn="l">
                        <a:lnSpc>
                          <a:spcPct val="100000"/>
                        </a:lnSpc>
                        <a:spcBef>
                          <a:spcPts val="0"/>
                        </a:spcBef>
                        <a:spcAft>
                          <a:spcPts val="0"/>
                        </a:spcAft>
                        <a:buClr>
                          <a:schemeClr val="dk1"/>
                        </a:buClr>
                        <a:buSzPts val="800"/>
                        <a:buFont typeface="Calibri"/>
                        <a:buNone/>
                      </a:pPr>
                      <a:r>
                        <a:rPr lang="en-US" sz="800"/>
                        <a:t>------ ---------- --- -------- -</a:t>
                      </a:r>
                      <a:endParaRPr/>
                    </a:p>
                  </a:txBody>
                  <a:tcPr marT="45725" marB="45725" marR="91450" marL="91450">
                    <a:lnL cap="flat" cmpd="sng" w="12700">
                      <a:solidFill>
                        <a:srgbClr val="CCD6D8"/>
                      </a:solidFill>
                      <a:prstDash val="solid"/>
                      <a:round/>
                      <a:headEnd len="sm" w="sm" type="none"/>
                      <a:tailEnd len="sm" w="sm" type="none"/>
                    </a:lnL>
                  </a:tcPr>
                </a:tc>
                <a:tc>
                  <a:txBody>
                    <a:bodyPr/>
                    <a:lstStyle/>
                    <a:p>
                      <a:pPr indent="0" lvl="0" marL="0" marR="0" rtl="0" algn="l">
                        <a:spcBef>
                          <a:spcPts val="0"/>
                        </a:spcBef>
                        <a:spcAft>
                          <a:spcPts val="0"/>
                        </a:spcAft>
                        <a:buNone/>
                      </a:pPr>
                      <a:r>
                        <a:rPr lang="en-US" sz="1200"/>
                        <a:t>#</a:t>
                      </a:r>
                      <a:endParaRPr/>
                    </a:p>
                  </a:txBody>
                  <a:tcPr marT="45725" marB="45725" marR="91450" marL="91450">
                    <a:lnR cap="flat" cmpd="sng" w="12700">
                      <a:solidFill>
                        <a:srgbClr val="CCD6D8"/>
                      </a:solidFill>
                      <a:prstDash val="solid"/>
                      <a:round/>
                      <a:headEnd len="sm" w="sm" type="none"/>
                      <a:tailEnd len="sm" w="sm" type="none"/>
                    </a:lnR>
                  </a:tcPr>
                </a:tc>
              </a:tr>
              <a:tr h="335375">
                <a:tc>
                  <a:txBody>
                    <a:bodyPr/>
                    <a:lstStyle/>
                    <a:p>
                      <a:pPr indent="0" lvl="0" marL="0" marR="0" rtl="0" algn="l">
                        <a:lnSpc>
                          <a:spcPct val="100000"/>
                        </a:lnSpc>
                        <a:spcBef>
                          <a:spcPts val="0"/>
                        </a:spcBef>
                        <a:spcAft>
                          <a:spcPts val="0"/>
                        </a:spcAft>
                        <a:buClr>
                          <a:schemeClr val="dk1"/>
                        </a:buClr>
                        <a:buSzPts val="800"/>
                        <a:buFont typeface="Calibri"/>
                        <a:buNone/>
                      </a:pPr>
                      <a:r>
                        <a:rPr lang="en-US" sz="800"/>
                        <a:t>--------- ----</a:t>
                      </a:r>
                      <a:r>
                        <a:rPr lang="en-US" sz="800"/>
                        <a:t> </a:t>
                      </a:r>
                      <a:r>
                        <a:rPr lang="en-US" sz="800"/>
                        <a:t>------- ---- ----</a:t>
                      </a:r>
                      <a:endParaRPr/>
                    </a:p>
                  </a:txBody>
                  <a:tcPr marT="45725" marB="45725" marR="91450" marL="91450">
                    <a:lnL cap="flat" cmpd="sng" w="12700">
                      <a:solidFill>
                        <a:srgbClr val="CCD6D8"/>
                      </a:solidFill>
                      <a:prstDash val="solid"/>
                      <a:round/>
                      <a:headEnd len="sm" w="sm" type="none"/>
                      <a:tailEnd len="sm" w="sm" type="none"/>
                    </a:lnL>
                    <a:lnB cap="flat" cmpd="sng" w="12700">
                      <a:solidFill>
                        <a:srgbClr val="CCD6D8"/>
                      </a:solidFill>
                      <a:prstDash val="solid"/>
                      <a:round/>
                      <a:headEnd len="sm" w="sm" type="none"/>
                      <a:tailEnd len="sm" w="sm" type="none"/>
                    </a:lnB>
                  </a:tcPr>
                </a:tc>
                <a:tc>
                  <a:txBody>
                    <a:bodyPr/>
                    <a:lstStyle/>
                    <a:p>
                      <a:pPr indent="0" lvl="0" marL="0" marR="0" rtl="0" algn="l">
                        <a:spcBef>
                          <a:spcPts val="0"/>
                        </a:spcBef>
                        <a:spcAft>
                          <a:spcPts val="0"/>
                        </a:spcAft>
                        <a:buNone/>
                      </a:pPr>
                      <a:r>
                        <a:rPr lang="en-US" sz="1200"/>
                        <a:t>#</a:t>
                      </a:r>
                      <a:endParaRPr/>
                    </a:p>
                  </a:txBody>
                  <a:tcPr marT="45725" marB="45725" marR="91450" marL="91450">
                    <a:lnR cap="flat" cmpd="sng" w="12700">
                      <a:solidFill>
                        <a:srgbClr val="CCD6D8"/>
                      </a:solidFill>
                      <a:prstDash val="solid"/>
                      <a:round/>
                      <a:headEnd len="sm" w="sm" type="none"/>
                      <a:tailEnd len="sm" w="sm" type="none"/>
                    </a:lnR>
                    <a:lnB cap="flat" cmpd="sng" w="12700">
                      <a:solidFill>
                        <a:srgbClr val="CCD6D8"/>
                      </a:solidFill>
                      <a:prstDash val="solid"/>
                      <a:round/>
                      <a:headEnd len="sm" w="sm" type="none"/>
                      <a:tailEnd len="sm" w="sm" type="none"/>
                    </a:lnB>
                  </a:tcPr>
                </a:tc>
              </a:tr>
            </a:tbl>
          </a:graphicData>
        </a:graphic>
      </p:graphicFrame>
      <p:sp>
        <p:nvSpPr>
          <p:cNvPr id="1076" name="Google Shape;1076;p38"/>
          <p:cNvSpPr txBox="1"/>
          <p:nvPr/>
        </p:nvSpPr>
        <p:spPr>
          <a:xfrm>
            <a:off x="1846890" y="3017681"/>
            <a:ext cx="2281443" cy="923330"/>
          </a:xfrm>
          <a:prstGeom prst="rect">
            <a:avLst/>
          </a:prstGeom>
          <a:solidFill>
            <a:srgbClr val="B9E0A9"/>
          </a:solidFill>
          <a:ln cap="flat" cmpd="sng" w="9525">
            <a:solidFill>
              <a:srgbClr val="00323A"/>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PB items (user stories, features, bugs)</a:t>
            </a:r>
            <a:endParaRPr/>
          </a:p>
        </p:txBody>
      </p:sp>
      <p:sp>
        <p:nvSpPr>
          <p:cNvPr id="1077" name="Google Shape;1077;p38"/>
          <p:cNvSpPr txBox="1"/>
          <p:nvPr/>
        </p:nvSpPr>
        <p:spPr>
          <a:xfrm>
            <a:off x="6863080" y="5513652"/>
            <a:ext cx="2281443" cy="646331"/>
          </a:xfrm>
          <a:prstGeom prst="rect">
            <a:avLst/>
          </a:prstGeom>
          <a:solidFill>
            <a:srgbClr val="B9E0A9"/>
          </a:solidFill>
          <a:ln cap="flat" cmpd="sng" w="9525">
            <a:solidFill>
              <a:srgbClr val="00323A"/>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Ước lượng cho từng item</a:t>
            </a:r>
            <a:endParaRPr/>
          </a:p>
        </p:txBody>
      </p:sp>
      <p:cxnSp>
        <p:nvCxnSpPr>
          <p:cNvPr id="1078" name="Google Shape;1078;p38"/>
          <p:cNvCxnSpPr>
            <a:stCxn id="1076" idx="3"/>
          </p:cNvCxnSpPr>
          <p:nvPr/>
        </p:nvCxnSpPr>
        <p:spPr>
          <a:xfrm>
            <a:off x="4128333" y="3479346"/>
            <a:ext cx="990600" cy="909900"/>
          </a:xfrm>
          <a:prstGeom prst="straightConnector1">
            <a:avLst/>
          </a:prstGeom>
          <a:noFill/>
          <a:ln cap="flat" cmpd="sng" w="9525">
            <a:solidFill>
              <a:schemeClr val="dk1"/>
            </a:solidFill>
            <a:prstDash val="solid"/>
            <a:round/>
            <a:headEnd len="med" w="med" type="none"/>
            <a:tailEnd len="med" w="med" type="none"/>
          </a:ln>
        </p:spPr>
      </p:cxnSp>
      <p:cxnSp>
        <p:nvCxnSpPr>
          <p:cNvPr id="1079" name="Google Shape;1079;p38"/>
          <p:cNvCxnSpPr>
            <a:stCxn id="1077" idx="0"/>
          </p:cNvCxnSpPr>
          <p:nvPr/>
        </p:nvCxnSpPr>
        <p:spPr>
          <a:xfrm rot="10800000">
            <a:off x="6934602" y="4904052"/>
            <a:ext cx="1069200" cy="609600"/>
          </a:xfrm>
          <a:prstGeom prst="straightConnector1">
            <a:avLst/>
          </a:prstGeom>
          <a:noFill/>
          <a:ln cap="flat" cmpd="sng" w="9525">
            <a:solidFill>
              <a:schemeClr val="dk1"/>
            </a:solidFill>
            <a:prstDash val="solid"/>
            <a:round/>
            <a:headEnd len="med" w="med" type="none"/>
            <a:tailEnd len="med" w="med" type="none"/>
          </a:ln>
        </p:spPr>
      </p:cxnSp>
      <p:sp>
        <p:nvSpPr>
          <p:cNvPr id="1080" name="Google Shape;1080;p38"/>
          <p:cNvSpPr txBox="1"/>
          <p:nvPr/>
        </p:nvSpPr>
        <p:spPr>
          <a:xfrm>
            <a:off x="2672080" y="5437451"/>
            <a:ext cx="2281443" cy="646331"/>
          </a:xfrm>
          <a:prstGeom prst="rect">
            <a:avLst/>
          </a:prstGeom>
          <a:solidFill>
            <a:srgbClr val="B9E0A9"/>
          </a:solidFill>
          <a:ln cap="flat" cmpd="sng" w="9525">
            <a:solidFill>
              <a:srgbClr val="00323A"/>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Liệt kê theo độ ưu tiên cao -&gt; thấp</a:t>
            </a:r>
            <a:endParaRPr/>
          </a:p>
        </p:txBody>
      </p:sp>
      <p:cxnSp>
        <p:nvCxnSpPr>
          <p:cNvPr id="1081" name="Google Shape;1081;p38"/>
          <p:cNvCxnSpPr>
            <a:stCxn id="1080" idx="3"/>
          </p:cNvCxnSpPr>
          <p:nvPr/>
        </p:nvCxnSpPr>
        <p:spPr>
          <a:xfrm flipH="1" rot="10800000">
            <a:off x="4953523" y="4675517"/>
            <a:ext cx="990600" cy="1085100"/>
          </a:xfrm>
          <a:prstGeom prst="straightConnector1">
            <a:avLst/>
          </a:prstGeom>
          <a:noFill/>
          <a:ln cap="flat" cmpd="sng" w="9525">
            <a:solidFill>
              <a:schemeClr val="dk1"/>
            </a:solidFill>
            <a:prstDash val="solid"/>
            <a:round/>
            <a:headEnd len="med" w="med" type="none"/>
            <a:tailEnd len="med" w="med" type="none"/>
          </a:ln>
        </p:spPr>
      </p:cxnSp>
      <p:sp>
        <p:nvSpPr>
          <p:cNvPr id="1082" name="Google Shape;1082;p3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3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Artifact_Product Backlog</a:t>
            </a:r>
            <a:endParaRPr/>
          </a:p>
        </p:txBody>
      </p:sp>
      <p:sp>
        <p:nvSpPr>
          <p:cNvPr id="1088" name="Google Shape;1088;p39"/>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279388" lvl="0" marL="640064" rtl="0" algn="l">
              <a:lnSpc>
                <a:spcPct val="90000"/>
              </a:lnSpc>
              <a:spcBef>
                <a:spcPts val="0"/>
              </a:spcBef>
              <a:spcAft>
                <a:spcPts val="0"/>
              </a:spcAft>
              <a:buSzPts val="2800"/>
              <a:buNone/>
            </a:pPr>
            <a:r>
              <a:t/>
            </a:r>
            <a:endParaRPr/>
          </a:p>
        </p:txBody>
      </p:sp>
      <p:graphicFrame>
        <p:nvGraphicFramePr>
          <p:cNvPr id="1089" name="Google Shape;1089;p39"/>
          <p:cNvGraphicFramePr/>
          <p:nvPr/>
        </p:nvGraphicFramePr>
        <p:xfrm>
          <a:off x="1190026" y="1549913"/>
          <a:ext cx="3000000" cy="3000000"/>
        </p:xfrm>
        <a:graphic>
          <a:graphicData uri="http://schemas.openxmlformats.org/drawingml/2006/table">
            <a:tbl>
              <a:tblPr bandRow="1" firstRow="1">
                <a:noFill/>
                <a:tableStyleId>{B9647597-11CC-4751-B32D-B514DA423F96}</a:tableStyleId>
              </a:tblPr>
              <a:tblGrid>
                <a:gridCol w="2162150"/>
                <a:gridCol w="2162150"/>
                <a:gridCol w="2162150"/>
                <a:gridCol w="2162150"/>
              </a:tblGrid>
              <a:tr h="619050">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Priority</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Description</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Size</a:t>
                      </a:r>
                      <a:endParaRPr/>
                    </a:p>
                    <a:p>
                      <a:pPr indent="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(from Team)</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Value</a:t>
                      </a:r>
                      <a:endParaRPr/>
                    </a:p>
                    <a:p>
                      <a:pPr indent="0" lvl="0" marL="0" marR="0" rtl="0" algn="ctr">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(from Product Owner)</a:t>
                      </a:r>
                      <a:endParaRPr b="1" i="0" sz="1600" u="none" cap="none" strike="noStrike">
                        <a:solidFill>
                          <a:schemeClr val="dk1"/>
                        </a:solidFill>
                        <a:latin typeface="Arial"/>
                        <a:ea typeface="Arial"/>
                        <a:cs typeface="Arial"/>
                        <a:sym typeface="Arial"/>
                      </a:endParaRPr>
                    </a:p>
                  </a:txBody>
                  <a:tcPr marT="45725" marB="45725" marR="91450" marL="91450" anchor="ctr"/>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A</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Extra-High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B</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5</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Extra-High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C</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4</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D</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8</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Extra-High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5</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E</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5</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6</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F</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Medium</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7</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G</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13</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High</a:t>
                      </a:r>
                      <a:endParaRPr/>
                    </a:p>
                  </a:txBody>
                  <a:tcPr marT="45725" marB="45725" marR="91450" marL="91450"/>
                </a:tc>
              </a:tr>
              <a:tr h="443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8</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Feature H</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Low</a:t>
                      </a:r>
                      <a:endParaRPr/>
                    </a:p>
                  </a:txBody>
                  <a:tcPr marT="45725" marB="45725" marR="91450" marL="91450"/>
                </a:tc>
              </a:tr>
            </a:tbl>
          </a:graphicData>
        </a:graphic>
      </p:graphicFrame>
      <p:sp>
        <p:nvSpPr>
          <p:cNvPr id="1090" name="Google Shape;1090;p3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p4"/>
          <p:cNvSpPr txBox="1"/>
          <p:nvPr/>
        </p:nvSpPr>
        <p:spPr>
          <a:xfrm>
            <a:off x="6411685" y="634947"/>
            <a:ext cx="5127171" cy="1450757"/>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3F3F3F"/>
              </a:buClr>
              <a:buSzPts val="3000"/>
              <a:buFont typeface="Calibri"/>
              <a:buNone/>
            </a:pPr>
            <a:r>
              <a:rPr b="1" i="0" lang="en-US" sz="3000" u="none" cap="none" strike="noStrike">
                <a:solidFill>
                  <a:srgbClr val="3F3F3F"/>
                </a:solidFill>
                <a:latin typeface="Calibri"/>
                <a:ea typeface="Calibri"/>
                <a:cs typeface="Calibri"/>
                <a:sym typeface="Calibri"/>
              </a:rPr>
              <a:t>LÀM QUEN GIỚI THIỆU NHÓM</a:t>
            </a:r>
            <a:endParaRPr/>
          </a:p>
        </p:txBody>
      </p:sp>
      <p:pic>
        <p:nvPicPr>
          <p:cNvPr descr="Kết quả hình ảnh cho goal in STICKY note" id="542" name="Google Shape;542;p4"/>
          <p:cNvPicPr preferRelativeResize="0"/>
          <p:nvPr/>
        </p:nvPicPr>
        <p:blipFill rotWithShape="1">
          <a:blip r:embed="rId3">
            <a:alphaModFix/>
          </a:blip>
          <a:srcRect b="-2" l="0" r="0" t="0"/>
          <a:stretch/>
        </p:blipFill>
        <p:spPr>
          <a:xfrm>
            <a:off x="643193" y="1172523"/>
            <a:ext cx="5451627" cy="4192919"/>
          </a:xfrm>
          <a:prstGeom prst="rect">
            <a:avLst/>
          </a:prstGeom>
          <a:noFill/>
          <a:ln>
            <a:noFill/>
          </a:ln>
        </p:spPr>
      </p:pic>
      <p:sp>
        <p:nvSpPr>
          <p:cNvPr id="543" name="Google Shape;543;p4"/>
          <p:cNvSpPr txBox="1"/>
          <p:nvPr/>
        </p:nvSpPr>
        <p:spPr>
          <a:xfrm>
            <a:off x="6411687" y="2198918"/>
            <a:ext cx="5127172" cy="3670180"/>
          </a:xfrm>
          <a:prstGeom prst="rect">
            <a:avLst/>
          </a:prstGeom>
          <a:noFill/>
          <a:ln>
            <a:noFill/>
          </a:ln>
        </p:spPr>
        <p:txBody>
          <a:bodyPr anchorCtr="0" anchor="t" bIns="45700" lIns="0" spcFirstLastPara="1" rIns="0" wrap="square" tIns="45700">
            <a:normAutofit/>
          </a:bodyPr>
          <a:lstStyle/>
          <a:p>
            <a:pPr indent="-285744" lvl="0" marL="285744" marR="0" rtl="0" algn="l">
              <a:lnSpc>
                <a:spcPct val="90000"/>
              </a:lnSpc>
              <a:spcBef>
                <a:spcPts val="0"/>
              </a:spcBef>
              <a:spcAft>
                <a:spcPts val="0"/>
              </a:spcAft>
              <a:buClr>
                <a:srgbClr val="7FC764"/>
              </a:buClr>
              <a:buSzPts val="2000"/>
              <a:buFont typeface="Calibri"/>
              <a:buChar char="•"/>
            </a:pPr>
            <a:r>
              <a:rPr b="1" i="0" lang="en-US" sz="2000" u="none" cap="none" strike="noStrike">
                <a:solidFill>
                  <a:srgbClr val="3F3F3F"/>
                </a:solidFill>
                <a:latin typeface="Calibri"/>
                <a:ea typeface="Calibri"/>
                <a:cs typeface="Calibri"/>
                <a:sym typeface="Calibri"/>
              </a:rPr>
              <a:t>Các nhóm tự giới thiệu </a:t>
            </a:r>
            <a:endParaRPr/>
          </a:p>
          <a:p>
            <a:pPr indent="-285744" lvl="1" marL="742944" marR="0" rtl="0" algn="l">
              <a:lnSpc>
                <a:spcPct val="90000"/>
              </a:lnSpc>
              <a:spcBef>
                <a:spcPts val="600"/>
              </a:spcBef>
              <a:spcAft>
                <a:spcPts val="0"/>
              </a:spcAft>
              <a:buClr>
                <a:srgbClr val="7FC764"/>
              </a:buClr>
              <a:buSzPts val="2000"/>
              <a:buFont typeface="Calibri"/>
              <a:buChar char="•"/>
            </a:pPr>
            <a:r>
              <a:rPr b="0" i="0" lang="en-US" sz="2000" u="none" cap="none" strike="noStrike">
                <a:solidFill>
                  <a:srgbClr val="3F3F3F"/>
                </a:solidFill>
                <a:latin typeface="Calibri"/>
                <a:ea typeface="Calibri"/>
                <a:cs typeface="Calibri"/>
                <a:sym typeface="Calibri"/>
              </a:rPr>
              <a:t>Tên các thành viên trong nhóm</a:t>
            </a:r>
            <a:endParaRPr b="0" i="0" sz="2000" u="none" cap="none" strike="noStrike">
              <a:solidFill>
                <a:srgbClr val="3F3F3F"/>
              </a:solidFill>
              <a:latin typeface="Calibri"/>
              <a:ea typeface="Calibri"/>
              <a:cs typeface="Calibri"/>
              <a:sym typeface="Calibri"/>
            </a:endParaRPr>
          </a:p>
          <a:p>
            <a:pPr indent="-285744" lvl="1" marL="742944" marR="0" rtl="0" algn="l">
              <a:lnSpc>
                <a:spcPct val="90000"/>
              </a:lnSpc>
              <a:spcBef>
                <a:spcPts val="600"/>
              </a:spcBef>
              <a:spcAft>
                <a:spcPts val="0"/>
              </a:spcAft>
              <a:buClr>
                <a:srgbClr val="7FC764"/>
              </a:buClr>
              <a:buSzPts val="2000"/>
              <a:buFont typeface="Calibri"/>
              <a:buChar char="•"/>
            </a:pPr>
            <a:r>
              <a:rPr b="0" i="0" lang="en-US" sz="2000" u="none" cap="none" strike="noStrike">
                <a:solidFill>
                  <a:srgbClr val="3F3F3F"/>
                </a:solidFill>
                <a:latin typeface="Calibri"/>
                <a:ea typeface="Calibri"/>
                <a:cs typeface="Calibri"/>
                <a:sym typeface="Calibri"/>
              </a:rPr>
              <a:t>Tự tổ chức nhóm thành 01 đội dự án có các sự kiện vận hành theo mô hình agile scrum</a:t>
            </a:r>
            <a:endParaRPr b="0" i="0" sz="2000" u="none" cap="none" strike="noStrike">
              <a:solidFill>
                <a:srgbClr val="3F3F3F"/>
              </a:solidFill>
              <a:latin typeface="Calibri"/>
              <a:ea typeface="Calibri"/>
              <a:cs typeface="Calibri"/>
              <a:sym typeface="Calibri"/>
            </a:endParaRPr>
          </a:p>
          <a:p>
            <a:pPr indent="-285744" lvl="1" marL="742944" marR="0" rtl="0" algn="l">
              <a:lnSpc>
                <a:spcPct val="90000"/>
              </a:lnSpc>
              <a:spcBef>
                <a:spcPts val="600"/>
              </a:spcBef>
              <a:spcAft>
                <a:spcPts val="0"/>
              </a:spcAft>
              <a:buClr>
                <a:srgbClr val="7FC764"/>
              </a:buClr>
              <a:buSzPts val="2000"/>
              <a:buFont typeface="Calibri"/>
              <a:buChar char="•"/>
            </a:pPr>
            <a:r>
              <a:rPr b="0" i="0" lang="en-US" sz="2000" u="none" cap="none" strike="noStrike">
                <a:solidFill>
                  <a:srgbClr val="3F3F3F"/>
                </a:solidFill>
                <a:latin typeface="Calibri"/>
                <a:ea typeface="Calibri"/>
                <a:cs typeface="Calibri"/>
                <a:sym typeface="Calibri"/>
              </a:rPr>
              <a:t>Mục tiêu của nhóm mong muốn đạt được</a:t>
            </a:r>
            <a:endParaRPr b="0" i="0" sz="2000" u="none" cap="none" strike="noStrike">
              <a:solidFill>
                <a:srgbClr val="3F3F3F"/>
              </a:solidFill>
              <a:latin typeface="Calibri"/>
              <a:ea typeface="Calibri"/>
              <a:cs typeface="Calibri"/>
              <a:sym typeface="Calibri"/>
            </a:endParaRPr>
          </a:p>
        </p:txBody>
      </p:sp>
      <p:sp>
        <p:nvSpPr>
          <p:cNvPr id="544" name="Google Shape;544;p4"/>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Bản quyền thuộc Học viện iBPO. Cấm sao chép dưới mọi hình thức</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Artifact_Sprint Backlog</a:t>
            </a:r>
            <a:endParaRPr/>
          </a:p>
        </p:txBody>
      </p:sp>
      <p:sp>
        <p:nvSpPr>
          <p:cNvPr id="1096" name="Google Shape;1096;p4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 Kế hoạch &amp; ghi nhận kết quả 1 sprint</a:t>
            </a:r>
            <a:endParaRPr/>
          </a:p>
          <a:p>
            <a:pPr indent="-457188" lvl="0" marL="640064" rtl="0" algn="l">
              <a:lnSpc>
                <a:spcPct val="90000"/>
              </a:lnSpc>
              <a:spcBef>
                <a:spcPts val="1400"/>
              </a:spcBef>
              <a:spcAft>
                <a:spcPts val="0"/>
              </a:spcAft>
              <a:buSzPts val="2800"/>
              <a:buChar char="❖"/>
            </a:pPr>
            <a:r>
              <a:rPr lang="en-US"/>
              <a:t> Nhật ký ghi công việc đã làm, đang làm &amp; sẽ thực hiện</a:t>
            </a:r>
            <a:endParaRPr/>
          </a:p>
        </p:txBody>
      </p:sp>
      <p:pic>
        <p:nvPicPr>
          <p:cNvPr descr="How Sprint Backlog Differs From Product Backlog - PMWorldNetwork" id="1097" name="Google Shape;1097;p40"/>
          <p:cNvPicPr preferRelativeResize="0"/>
          <p:nvPr/>
        </p:nvPicPr>
        <p:blipFill rotWithShape="1">
          <a:blip r:embed="rId3">
            <a:alphaModFix/>
          </a:blip>
          <a:srcRect b="0" l="0" r="0" t="0"/>
          <a:stretch/>
        </p:blipFill>
        <p:spPr>
          <a:xfrm>
            <a:off x="1224834" y="3019961"/>
            <a:ext cx="5981700" cy="2724150"/>
          </a:xfrm>
          <a:prstGeom prst="rect">
            <a:avLst/>
          </a:prstGeom>
          <a:noFill/>
          <a:ln>
            <a:noFill/>
          </a:ln>
        </p:spPr>
      </p:pic>
      <p:sp>
        <p:nvSpPr>
          <p:cNvPr id="1098" name="Google Shape;1098;p4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4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Artifact_Burndown Chart</a:t>
            </a:r>
            <a:endParaRPr/>
          </a:p>
        </p:txBody>
      </p:sp>
      <p:sp>
        <p:nvSpPr>
          <p:cNvPr id="1104" name="Google Shape;1104;p4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Biểu đồ hiển thị xu hướng dự án dựa trên lượng thời gian cần thiết còn lại để hoàn tất công việc</a:t>
            </a:r>
            <a:endParaRPr/>
          </a:p>
        </p:txBody>
      </p:sp>
      <p:pic>
        <p:nvPicPr>
          <p:cNvPr descr="IMG_2552.JPG" id="1105" name="Google Shape;1105;p41"/>
          <p:cNvPicPr preferRelativeResize="0"/>
          <p:nvPr/>
        </p:nvPicPr>
        <p:blipFill rotWithShape="1">
          <a:blip r:embed="rId3">
            <a:alphaModFix/>
          </a:blip>
          <a:srcRect b="0" l="0" r="0" t="0"/>
          <a:stretch/>
        </p:blipFill>
        <p:spPr>
          <a:xfrm>
            <a:off x="1080644" y="2659075"/>
            <a:ext cx="5045836" cy="343961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Burndown Charts" id="1106" name="Google Shape;1106;p41"/>
          <p:cNvPicPr preferRelativeResize="0"/>
          <p:nvPr/>
        </p:nvPicPr>
        <p:blipFill rotWithShape="1">
          <a:blip r:embed="rId4">
            <a:alphaModFix/>
          </a:blip>
          <a:srcRect b="0" l="0" r="0" t="0"/>
          <a:stretch/>
        </p:blipFill>
        <p:spPr>
          <a:xfrm>
            <a:off x="6409118" y="2669986"/>
            <a:ext cx="5143500" cy="3600450"/>
          </a:xfrm>
          <a:prstGeom prst="rect">
            <a:avLst/>
          </a:prstGeom>
          <a:noFill/>
          <a:ln>
            <a:noFill/>
          </a:ln>
        </p:spPr>
      </p:pic>
      <p:sp>
        <p:nvSpPr>
          <p:cNvPr id="1107" name="Google Shape;1107;p4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2"/>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Danh sách cuộc họp Scrum</a:t>
            </a:r>
            <a:endParaRPr/>
          </a:p>
        </p:txBody>
      </p:sp>
      <p:cxnSp>
        <p:nvCxnSpPr>
          <p:cNvPr id="1113" name="Google Shape;1113;p42"/>
          <p:cNvCxnSpPr/>
          <p:nvPr/>
        </p:nvCxnSpPr>
        <p:spPr>
          <a:xfrm>
            <a:off x="1860204" y="3640407"/>
            <a:ext cx="7869702" cy="0"/>
          </a:xfrm>
          <a:prstGeom prst="straightConnector1">
            <a:avLst/>
          </a:prstGeom>
          <a:noFill/>
          <a:ln cap="flat" cmpd="sng" w="15875">
            <a:solidFill>
              <a:schemeClr val="accent2"/>
            </a:solidFill>
            <a:prstDash val="solid"/>
            <a:round/>
            <a:headEnd len="sm" w="sm" type="none"/>
            <a:tailEnd len="sm" w="sm" type="none"/>
          </a:ln>
        </p:spPr>
      </p:cxnSp>
      <p:cxnSp>
        <p:nvCxnSpPr>
          <p:cNvPr id="1114" name="Google Shape;1114;p42"/>
          <p:cNvCxnSpPr/>
          <p:nvPr/>
        </p:nvCxnSpPr>
        <p:spPr>
          <a:xfrm rot="10800000">
            <a:off x="186020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15" name="Google Shape;1115;p42"/>
          <p:cNvCxnSpPr/>
          <p:nvPr/>
        </p:nvCxnSpPr>
        <p:spPr>
          <a:xfrm rot="10800000">
            <a:off x="264717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16" name="Google Shape;1116;p42"/>
          <p:cNvCxnSpPr/>
          <p:nvPr/>
        </p:nvCxnSpPr>
        <p:spPr>
          <a:xfrm rot="10800000">
            <a:off x="343414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17" name="Google Shape;1117;p42"/>
          <p:cNvCxnSpPr/>
          <p:nvPr/>
        </p:nvCxnSpPr>
        <p:spPr>
          <a:xfrm rot="10800000">
            <a:off x="422111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18" name="Google Shape;1118;p42"/>
          <p:cNvCxnSpPr/>
          <p:nvPr/>
        </p:nvCxnSpPr>
        <p:spPr>
          <a:xfrm rot="10800000">
            <a:off x="500808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19" name="Google Shape;1119;p42"/>
          <p:cNvCxnSpPr/>
          <p:nvPr/>
        </p:nvCxnSpPr>
        <p:spPr>
          <a:xfrm rot="10800000">
            <a:off x="579505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20" name="Google Shape;1120;p42"/>
          <p:cNvCxnSpPr/>
          <p:nvPr/>
        </p:nvCxnSpPr>
        <p:spPr>
          <a:xfrm rot="10800000">
            <a:off x="658202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21" name="Google Shape;1121;p42"/>
          <p:cNvCxnSpPr/>
          <p:nvPr/>
        </p:nvCxnSpPr>
        <p:spPr>
          <a:xfrm rot="10800000">
            <a:off x="736899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22" name="Google Shape;1122;p42"/>
          <p:cNvCxnSpPr/>
          <p:nvPr/>
        </p:nvCxnSpPr>
        <p:spPr>
          <a:xfrm rot="10800000">
            <a:off x="815596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23" name="Google Shape;1123;p42"/>
          <p:cNvCxnSpPr/>
          <p:nvPr/>
        </p:nvCxnSpPr>
        <p:spPr>
          <a:xfrm rot="10800000">
            <a:off x="8942934"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124" name="Google Shape;1124;p42"/>
          <p:cNvCxnSpPr/>
          <p:nvPr/>
        </p:nvCxnSpPr>
        <p:spPr>
          <a:xfrm rot="10800000">
            <a:off x="9729906" y="3488007"/>
            <a:ext cx="0" cy="304800"/>
          </a:xfrm>
          <a:prstGeom prst="straightConnector1">
            <a:avLst/>
          </a:prstGeom>
          <a:noFill/>
          <a:ln cap="flat" cmpd="sng" w="25400">
            <a:solidFill>
              <a:schemeClr val="dk1"/>
            </a:solidFill>
            <a:prstDash val="solid"/>
            <a:round/>
            <a:headEnd len="sm" w="sm" type="none"/>
            <a:tailEnd len="sm" w="sm" type="none"/>
          </a:ln>
          <a:effectLst>
            <a:outerShdw blurRad="38100" rotWithShape="0" algn="br" dir="2700000" dist="25400">
              <a:srgbClr val="000000">
                <a:alpha val="60000"/>
              </a:srgbClr>
            </a:outerShdw>
          </a:effectLst>
        </p:spPr>
      </p:cxnSp>
      <p:sp>
        <p:nvSpPr>
          <p:cNvPr id="1125" name="Google Shape;1125;p42"/>
          <p:cNvSpPr/>
          <p:nvPr/>
        </p:nvSpPr>
        <p:spPr>
          <a:xfrm>
            <a:off x="1860205" y="3514869"/>
            <a:ext cx="384870" cy="237008"/>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42"/>
          <p:cNvSpPr/>
          <p:nvPr/>
        </p:nvSpPr>
        <p:spPr>
          <a:xfrm>
            <a:off x="9341872" y="3515337"/>
            <a:ext cx="358317" cy="25014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42"/>
          <p:cNvSpPr/>
          <p:nvPr/>
        </p:nvSpPr>
        <p:spPr>
          <a:xfrm>
            <a:off x="8963245" y="3509842"/>
            <a:ext cx="358317" cy="2501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42"/>
          <p:cNvSpPr/>
          <p:nvPr/>
        </p:nvSpPr>
        <p:spPr>
          <a:xfrm>
            <a:off x="2456674" y="2520853"/>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29" name="Google Shape;1129;p42"/>
          <p:cNvCxnSpPr/>
          <p:nvPr/>
        </p:nvCxnSpPr>
        <p:spPr>
          <a:xfrm>
            <a:off x="2647174" y="2912454"/>
            <a:ext cx="0" cy="575553"/>
          </a:xfrm>
          <a:prstGeom prst="straightConnector1">
            <a:avLst/>
          </a:prstGeom>
          <a:noFill/>
          <a:ln cap="flat" cmpd="sng" w="12700">
            <a:solidFill>
              <a:schemeClr val="accent2"/>
            </a:solidFill>
            <a:prstDash val="solid"/>
            <a:round/>
            <a:headEnd len="sm" w="sm" type="none"/>
            <a:tailEnd len="sm" w="sm" type="none"/>
          </a:ln>
        </p:spPr>
      </p:cxnSp>
      <p:sp>
        <p:nvSpPr>
          <p:cNvPr id="1130" name="Google Shape;1130;p42"/>
          <p:cNvSpPr/>
          <p:nvPr/>
        </p:nvSpPr>
        <p:spPr>
          <a:xfrm>
            <a:off x="3243644" y="2491545"/>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31" name="Google Shape;1131;p42"/>
          <p:cNvCxnSpPr/>
          <p:nvPr/>
        </p:nvCxnSpPr>
        <p:spPr>
          <a:xfrm>
            <a:off x="3434144" y="2883146"/>
            <a:ext cx="0" cy="575553"/>
          </a:xfrm>
          <a:prstGeom prst="straightConnector1">
            <a:avLst/>
          </a:prstGeom>
          <a:noFill/>
          <a:ln cap="flat" cmpd="sng" w="12700">
            <a:solidFill>
              <a:schemeClr val="accent2"/>
            </a:solidFill>
            <a:prstDash val="solid"/>
            <a:round/>
            <a:headEnd len="sm" w="sm" type="none"/>
            <a:tailEnd len="sm" w="sm" type="none"/>
          </a:ln>
        </p:spPr>
      </p:cxnSp>
      <p:sp>
        <p:nvSpPr>
          <p:cNvPr id="1132" name="Google Shape;1132;p42"/>
          <p:cNvSpPr/>
          <p:nvPr/>
        </p:nvSpPr>
        <p:spPr>
          <a:xfrm>
            <a:off x="4030614" y="2489200"/>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33" name="Google Shape;1133;p42"/>
          <p:cNvCxnSpPr/>
          <p:nvPr/>
        </p:nvCxnSpPr>
        <p:spPr>
          <a:xfrm>
            <a:off x="4221114" y="2880801"/>
            <a:ext cx="0" cy="575553"/>
          </a:xfrm>
          <a:prstGeom prst="straightConnector1">
            <a:avLst/>
          </a:prstGeom>
          <a:noFill/>
          <a:ln cap="flat" cmpd="sng" w="12700">
            <a:solidFill>
              <a:schemeClr val="accent2"/>
            </a:solidFill>
            <a:prstDash val="solid"/>
            <a:round/>
            <a:headEnd len="sm" w="sm" type="none"/>
            <a:tailEnd len="sm" w="sm" type="none"/>
          </a:ln>
        </p:spPr>
      </p:cxnSp>
      <p:sp>
        <p:nvSpPr>
          <p:cNvPr id="1134" name="Google Shape;1134;p42"/>
          <p:cNvSpPr/>
          <p:nvPr/>
        </p:nvSpPr>
        <p:spPr>
          <a:xfrm>
            <a:off x="4830069" y="2531404"/>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35" name="Google Shape;1135;p42"/>
          <p:cNvCxnSpPr/>
          <p:nvPr/>
        </p:nvCxnSpPr>
        <p:spPr>
          <a:xfrm>
            <a:off x="5020569" y="2923005"/>
            <a:ext cx="0" cy="575553"/>
          </a:xfrm>
          <a:prstGeom prst="straightConnector1">
            <a:avLst/>
          </a:prstGeom>
          <a:noFill/>
          <a:ln cap="flat" cmpd="sng" w="12700">
            <a:solidFill>
              <a:schemeClr val="accent2"/>
            </a:solidFill>
            <a:prstDash val="solid"/>
            <a:round/>
            <a:headEnd len="sm" w="sm" type="none"/>
            <a:tailEnd len="sm" w="sm" type="none"/>
          </a:ln>
        </p:spPr>
      </p:cxnSp>
      <p:sp>
        <p:nvSpPr>
          <p:cNvPr id="1136" name="Google Shape;1136;p42"/>
          <p:cNvSpPr/>
          <p:nvPr/>
        </p:nvSpPr>
        <p:spPr>
          <a:xfrm>
            <a:off x="5590310" y="2499801"/>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37" name="Google Shape;1137;p42"/>
          <p:cNvCxnSpPr/>
          <p:nvPr/>
        </p:nvCxnSpPr>
        <p:spPr>
          <a:xfrm>
            <a:off x="5780810" y="2891402"/>
            <a:ext cx="0" cy="575553"/>
          </a:xfrm>
          <a:prstGeom prst="straightConnector1">
            <a:avLst/>
          </a:prstGeom>
          <a:noFill/>
          <a:ln cap="flat" cmpd="sng" w="12700">
            <a:solidFill>
              <a:schemeClr val="accent2"/>
            </a:solidFill>
            <a:prstDash val="solid"/>
            <a:round/>
            <a:headEnd len="sm" w="sm" type="none"/>
            <a:tailEnd len="sm" w="sm" type="none"/>
          </a:ln>
        </p:spPr>
      </p:cxnSp>
      <p:sp>
        <p:nvSpPr>
          <p:cNvPr id="1138" name="Google Shape;1138;p42"/>
          <p:cNvSpPr/>
          <p:nvPr/>
        </p:nvSpPr>
        <p:spPr>
          <a:xfrm>
            <a:off x="6379095" y="2499801"/>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39" name="Google Shape;1139;p42"/>
          <p:cNvCxnSpPr/>
          <p:nvPr/>
        </p:nvCxnSpPr>
        <p:spPr>
          <a:xfrm>
            <a:off x="6569595" y="2891402"/>
            <a:ext cx="0" cy="575553"/>
          </a:xfrm>
          <a:prstGeom prst="straightConnector1">
            <a:avLst/>
          </a:prstGeom>
          <a:noFill/>
          <a:ln cap="flat" cmpd="sng" w="12700">
            <a:solidFill>
              <a:schemeClr val="accent2"/>
            </a:solidFill>
            <a:prstDash val="solid"/>
            <a:round/>
            <a:headEnd len="sm" w="sm" type="none"/>
            <a:tailEnd len="sm" w="sm" type="none"/>
          </a:ln>
        </p:spPr>
      </p:cxnSp>
      <p:sp>
        <p:nvSpPr>
          <p:cNvPr id="1140" name="Google Shape;1140;p42"/>
          <p:cNvSpPr/>
          <p:nvPr/>
        </p:nvSpPr>
        <p:spPr>
          <a:xfrm>
            <a:off x="7167880" y="2489200"/>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41" name="Google Shape;1141;p42"/>
          <p:cNvCxnSpPr/>
          <p:nvPr/>
        </p:nvCxnSpPr>
        <p:spPr>
          <a:xfrm>
            <a:off x="7358380" y="2880801"/>
            <a:ext cx="0" cy="575553"/>
          </a:xfrm>
          <a:prstGeom prst="straightConnector1">
            <a:avLst/>
          </a:prstGeom>
          <a:noFill/>
          <a:ln cap="flat" cmpd="sng" w="12700">
            <a:solidFill>
              <a:schemeClr val="accent2"/>
            </a:solidFill>
            <a:prstDash val="solid"/>
            <a:round/>
            <a:headEnd len="sm" w="sm" type="none"/>
            <a:tailEnd len="sm" w="sm" type="none"/>
          </a:ln>
        </p:spPr>
      </p:cxnSp>
      <p:sp>
        <p:nvSpPr>
          <p:cNvPr id="1142" name="Google Shape;1142;p42"/>
          <p:cNvSpPr/>
          <p:nvPr/>
        </p:nvSpPr>
        <p:spPr>
          <a:xfrm>
            <a:off x="7967335" y="2517361"/>
            <a:ext cx="381000" cy="381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43" name="Google Shape;1143;p42"/>
          <p:cNvCxnSpPr/>
          <p:nvPr/>
        </p:nvCxnSpPr>
        <p:spPr>
          <a:xfrm>
            <a:off x="8157835" y="2908962"/>
            <a:ext cx="0" cy="575553"/>
          </a:xfrm>
          <a:prstGeom prst="straightConnector1">
            <a:avLst/>
          </a:prstGeom>
          <a:noFill/>
          <a:ln cap="flat" cmpd="sng" w="12700">
            <a:solidFill>
              <a:schemeClr val="accent2"/>
            </a:solidFill>
            <a:prstDash val="solid"/>
            <a:round/>
            <a:headEnd len="sm" w="sm" type="none"/>
            <a:tailEnd len="sm" w="sm" type="none"/>
          </a:ln>
        </p:spPr>
      </p:cxnSp>
      <p:sp>
        <p:nvSpPr>
          <p:cNvPr id="1144" name="Google Shape;1144;p42"/>
          <p:cNvSpPr txBox="1"/>
          <p:nvPr/>
        </p:nvSpPr>
        <p:spPr>
          <a:xfrm>
            <a:off x="1860204" y="4325549"/>
            <a:ext cx="20794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030A0"/>
                </a:solidFill>
                <a:latin typeface="Calibri"/>
                <a:ea typeface="Calibri"/>
                <a:cs typeface="Calibri"/>
                <a:sym typeface="Calibri"/>
              </a:rPr>
              <a:t>Sprint Planning</a:t>
            </a:r>
            <a:endParaRPr/>
          </a:p>
        </p:txBody>
      </p:sp>
      <p:sp>
        <p:nvSpPr>
          <p:cNvPr id="1145" name="Google Shape;1145;p42"/>
          <p:cNvSpPr txBox="1"/>
          <p:nvPr/>
        </p:nvSpPr>
        <p:spPr>
          <a:xfrm>
            <a:off x="8716907" y="2548961"/>
            <a:ext cx="1879041"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4"/>
                </a:solidFill>
                <a:latin typeface="Calibri"/>
                <a:ea typeface="Calibri"/>
                <a:cs typeface="Calibri"/>
                <a:sym typeface="Calibri"/>
              </a:rPr>
              <a:t>Sprint Review</a:t>
            </a:r>
            <a:endParaRPr/>
          </a:p>
        </p:txBody>
      </p:sp>
      <p:sp>
        <p:nvSpPr>
          <p:cNvPr id="1146" name="Google Shape;1146;p42"/>
          <p:cNvSpPr txBox="1"/>
          <p:nvPr/>
        </p:nvSpPr>
        <p:spPr>
          <a:xfrm>
            <a:off x="7967335" y="4327938"/>
            <a:ext cx="283443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C000"/>
                </a:solidFill>
                <a:latin typeface="Calibri"/>
                <a:ea typeface="Calibri"/>
                <a:cs typeface="Calibri"/>
                <a:sym typeface="Calibri"/>
              </a:rPr>
              <a:t>Sprint Restrospective</a:t>
            </a:r>
            <a:endParaRPr/>
          </a:p>
        </p:txBody>
      </p:sp>
      <p:sp>
        <p:nvSpPr>
          <p:cNvPr id="1147" name="Google Shape;1147;p42"/>
          <p:cNvSpPr txBox="1"/>
          <p:nvPr/>
        </p:nvSpPr>
        <p:spPr>
          <a:xfrm>
            <a:off x="2454095" y="1910082"/>
            <a:ext cx="284725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2"/>
                </a:solidFill>
                <a:latin typeface="Calibri"/>
                <a:ea typeface="Calibri"/>
                <a:cs typeface="Calibri"/>
                <a:sym typeface="Calibri"/>
              </a:rPr>
              <a:t>Daily Scrum Meetings</a:t>
            </a:r>
            <a:endParaRPr/>
          </a:p>
        </p:txBody>
      </p:sp>
      <p:cxnSp>
        <p:nvCxnSpPr>
          <p:cNvPr id="1148" name="Google Shape;1148;p42"/>
          <p:cNvCxnSpPr/>
          <p:nvPr/>
        </p:nvCxnSpPr>
        <p:spPr>
          <a:xfrm>
            <a:off x="2052640" y="3751877"/>
            <a:ext cx="0" cy="575553"/>
          </a:xfrm>
          <a:prstGeom prst="straightConnector1">
            <a:avLst/>
          </a:prstGeom>
          <a:noFill/>
          <a:ln cap="flat" cmpd="sng" w="12700">
            <a:solidFill>
              <a:schemeClr val="accent2"/>
            </a:solidFill>
            <a:prstDash val="solid"/>
            <a:round/>
            <a:headEnd len="sm" w="sm" type="none"/>
            <a:tailEnd len="sm" w="sm" type="none"/>
          </a:ln>
        </p:spPr>
      </p:cxnSp>
      <p:cxnSp>
        <p:nvCxnSpPr>
          <p:cNvPr id="1149" name="Google Shape;1149;p42"/>
          <p:cNvCxnSpPr/>
          <p:nvPr/>
        </p:nvCxnSpPr>
        <p:spPr>
          <a:xfrm>
            <a:off x="9507140" y="3751877"/>
            <a:ext cx="0" cy="575553"/>
          </a:xfrm>
          <a:prstGeom prst="straightConnector1">
            <a:avLst/>
          </a:prstGeom>
          <a:noFill/>
          <a:ln cap="flat" cmpd="sng" w="12700">
            <a:solidFill>
              <a:schemeClr val="accent2"/>
            </a:solidFill>
            <a:prstDash val="solid"/>
            <a:round/>
            <a:headEnd len="sm" w="sm" type="none"/>
            <a:tailEnd len="sm" w="sm" type="none"/>
          </a:ln>
        </p:spPr>
      </p:cxnSp>
      <p:cxnSp>
        <p:nvCxnSpPr>
          <p:cNvPr id="1150" name="Google Shape;1150;p42"/>
          <p:cNvCxnSpPr/>
          <p:nvPr/>
        </p:nvCxnSpPr>
        <p:spPr>
          <a:xfrm>
            <a:off x="9156471" y="2895531"/>
            <a:ext cx="0" cy="575553"/>
          </a:xfrm>
          <a:prstGeom prst="straightConnector1">
            <a:avLst/>
          </a:prstGeom>
          <a:noFill/>
          <a:ln cap="flat" cmpd="sng" w="12700">
            <a:solidFill>
              <a:schemeClr val="accent2"/>
            </a:solidFill>
            <a:prstDash val="solid"/>
            <a:round/>
            <a:headEnd len="sm" w="sm" type="none"/>
            <a:tailEnd len="sm" w="sm" type="none"/>
          </a:ln>
        </p:spPr>
      </p:cxnSp>
      <p:sp>
        <p:nvSpPr>
          <p:cNvPr id="1151" name="Google Shape;1151;p4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Event_Sprint Planning Meeting </a:t>
            </a:r>
            <a:endParaRPr/>
          </a:p>
        </p:txBody>
      </p:sp>
      <p:sp>
        <p:nvSpPr>
          <p:cNvPr id="1157" name="Google Shape;1157;p43"/>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Team họp với PO lên kế hoạch cho 1 Sprint</a:t>
            </a:r>
            <a:endParaRPr/>
          </a:p>
          <a:p>
            <a:pPr indent="-457188" lvl="0" marL="640064" rtl="0" algn="l">
              <a:lnSpc>
                <a:spcPct val="90000"/>
              </a:lnSpc>
              <a:spcBef>
                <a:spcPts val="1400"/>
              </a:spcBef>
              <a:spcAft>
                <a:spcPts val="0"/>
              </a:spcAft>
              <a:buSzPts val="2800"/>
              <a:buChar char="❖"/>
            </a:pPr>
            <a:r>
              <a:rPr lang="en-US"/>
              <a:t>Chọn lựa các yêu cầu cần phát triển &amp; cam kết bàn giao nhóm tính năng nào khi kết thúc sprint</a:t>
            </a:r>
            <a:endParaRPr/>
          </a:p>
          <a:p>
            <a:pPr indent="-457188" lvl="0" marL="640064" rtl="0" algn="l">
              <a:lnSpc>
                <a:spcPct val="90000"/>
              </a:lnSpc>
              <a:spcBef>
                <a:spcPts val="1400"/>
              </a:spcBef>
              <a:spcAft>
                <a:spcPts val="0"/>
              </a:spcAft>
              <a:buSzPts val="2800"/>
              <a:buChar char="❖"/>
            </a:pPr>
            <a:r>
              <a:rPr lang="en-US"/>
              <a:t>Phân tích, ước lượng công việc chi tiết phải làm để đạt được mục tiêu chung sprint</a:t>
            </a:r>
            <a:endParaRPr/>
          </a:p>
          <a:p>
            <a:pPr indent="-457188" lvl="0" marL="640064" rtl="0" algn="l">
              <a:lnSpc>
                <a:spcPct val="90000"/>
              </a:lnSpc>
              <a:spcBef>
                <a:spcPts val="1400"/>
              </a:spcBef>
              <a:spcAft>
                <a:spcPts val="0"/>
              </a:spcAft>
              <a:buSzPts val="2800"/>
              <a:buChar char="❖"/>
            </a:pPr>
            <a:r>
              <a:rPr lang="en-US"/>
              <a:t>Mọi thành viên của đội đều tham gia, bất kể kỹ năng và kinh nghiệm</a:t>
            </a:r>
            <a:endParaRPr/>
          </a:p>
        </p:txBody>
      </p:sp>
      <p:sp>
        <p:nvSpPr>
          <p:cNvPr id="1158" name="Google Shape;1158;p4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Event_Daily Scrum Meeting</a:t>
            </a:r>
            <a:endParaRPr/>
          </a:p>
        </p:txBody>
      </p:sp>
      <p:sp>
        <p:nvSpPr>
          <p:cNvPr id="1164" name="Google Shape;1164;p44"/>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62500" lnSpcReduction="20000"/>
          </a:bodyPr>
          <a:lstStyle/>
          <a:p>
            <a:pPr indent="-457188" lvl="0" marL="640064" rtl="0" algn="l">
              <a:lnSpc>
                <a:spcPct val="160000"/>
              </a:lnSpc>
              <a:spcBef>
                <a:spcPts val="0"/>
              </a:spcBef>
              <a:spcAft>
                <a:spcPts val="0"/>
              </a:spcAft>
              <a:buSzPct val="100000"/>
              <a:buChar char="❖"/>
            </a:pPr>
            <a:r>
              <a:rPr lang="en-US"/>
              <a:t>Họp hàng ngày do SM điều phối, tổ chức</a:t>
            </a:r>
            <a:endParaRPr/>
          </a:p>
          <a:p>
            <a:pPr indent="-457188" lvl="0" marL="640064" rtl="0" algn="l">
              <a:lnSpc>
                <a:spcPct val="160000"/>
              </a:lnSpc>
              <a:spcBef>
                <a:spcPts val="1400"/>
              </a:spcBef>
              <a:spcAft>
                <a:spcPts val="0"/>
              </a:spcAft>
              <a:buSzPct val="100000"/>
              <a:buChar char="❖"/>
            </a:pPr>
            <a:r>
              <a:rPr lang="en-US"/>
              <a:t>Mỗi người trả lời 3 câu hỏi:</a:t>
            </a:r>
            <a:endParaRPr/>
          </a:p>
          <a:p>
            <a:pPr indent="-344478" lvl="1" marL="966763" rtl="0" algn="l">
              <a:lnSpc>
                <a:spcPct val="160000"/>
              </a:lnSpc>
              <a:spcBef>
                <a:spcPts val="400"/>
              </a:spcBef>
              <a:spcAft>
                <a:spcPts val="0"/>
              </a:spcAft>
              <a:buSzPct val="100000"/>
              <a:buChar char="▪"/>
            </a:pPr>
            <a:r>
              <a:rPr lang="en-US"/>
              <a:t> Qua làm gì?</a:t>
            </a:r>
            <a:endParaRPr/>
          </a:p>
          <a:p>
            <a:pPr indent="-344478" lvl="1" marL="966763" rtl="0" algn="l">
              <a:lnSpc>
                <a:spcPct val="160000"/>
              </a:lnSpc>
              <a:spcBef>
                <a:spcPts val="600"/>
              </a:spcBef>
              <a:spcAft>
                <a:spcPts val="0"/>
              </a:spcAft>
              <a:buSzPct val="100000"/>
              <a:buChar char="▪"/>
            </a:pPr>
            <a:r>
              <a:rPr lang="en-US"/>
              <a:t> Nay làm gì?</a:t>
            </a:r>
            <a:endParaRPr/>
          </a:p>
          <a:p>
            <a:pPr indent="-344478" lvl="1" marL="966763" rtl="0" algn="l">
              <a:lnSpc>
                <a:spcPct val="160000"/>
              </a:lnSpc>
              <a:spcBef>
                <a:spcPts val="600"/>
              </a:spcBef>
              <a:spcAft>
                <a:spcPts val="0"/>
              </a:spcAft>
              <a:buSzPct val="100000"/>
              <a:buChar char="▪"/>
            </a:pPr>
            <a:r>
              <a:rPr lang="en-US"/>
              <a:t> Gặp khó khăn gì?</a:t>
            </a:r>
            <a:endParaRPr/>
          </a:p>
          <a:p>
            <a:pPr indent="-457188" lvl="0" marL="640064" rtl="0" algn="l">
              <a:lnSpc>
                <a:spcPct val="160000"/>
              </a:lnSpc>
              <a:spcBef>
                <a:spcPts val="1600"/>
              </a:spcBef>
              <a:spcAft>
                <a:spcPts val="0"/>
              </a:spcAft>
              <a:buSzPct val="100000"/>
              <a:buChar char="❖"/>
            </a:pPr>
            <a:r>
              <a:rPr lang="en-US"/>
              <a:t>Tất cả đều đứng, ko ngồi</a:t>
            </a:r>
            <a:endParaRPr/>
          </a:p>
          <a:p>
            <a:pPr indent="-457188" lvl="0" marL="640064" rtl="0" algn="l">
              <a:lnSpc>
                <a:spcPct val="160000"/>
              </a:lnSpc>
              <a:spcBef>
                <a:spcPts val="1400"/>
              </a:spcBef>
              <a:spcAft>
                <a:spcPts val="0"/>
              </a:spcAft>
              <a:buSzPct val="100000"/>
              <a:buChar char="❖"/>
            </a:pPr>
            <a:r>
              <a:rPr lang="en-US"/>
              <a:t>Họp nhanh tối đa 15’, họp tại nơi có dán Burndown Chart &amp; Taskboard</a:t>
            </a:r>
            <a:endParaRPr/>
          </a:p>
          <a:p>
            <a:pPr indent="-457188" lvl="0" marL="640064" rtl="0" algn="l">
              <a:lnSpc>
                <a:spcPct val="160000"/>
              </a:lnSpc>
              <a:spcBef>
                <a:spcPts val="1400"/>
              </a:spcBef>
              <a:spcAft>
                <a:spcPts val="0"/>
              </a:spcAft>
              <a:buSzPct val="100000"/>
              <a:buChar char="❖"/>
            </a:pPr>
            <a:r>
              <a:rPr lang="en-US"/>
              <a:t>Chỉ thành viên dự án tham gia, thành viên ko thuộc dự án không được phát biểu</a:t>
            </a:r>
            <a:endParaRPr/>
          </a:p>
        </p:txBody>
      </p:sp>
      <p:sp>
        <p:nvSpPr>
          <p:cNvPr id="1165" name="Google Shape;1165;p4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Event_Sprint Review</a:t>
            </a:r>
            <a:endParaRPr/>
          </a:p>
        </p:txBody>
      </p:sp>
      <p:sp>
        <p:nvSpPr>
          <p:cNvPr id="1171" name="Google Shape;1171;p4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t>Họp sơ kết, demo, đánh giá sản phẩm</a:t>
            </a:r>
            <a:endParaRPr/>
          </a:p>
          <a:p>
            <a:pPr indent="-457188" lvl="0" marL="640064" rtl="0" algn="l">
              <a:lnSpc>
                <a:spcPct val="90000"/>
              </a:lnSpc>
              <a:spcBef>
                <a:spcPts val="1400"/>
              </a:spcBef>
              <a:spcAft>
                <a:spcPts val="0"/>
              </a:spcAft>
              <a:buSzPts val="2800"/>
              <a:buChar char="❖"/>
            </a:pPr>
            <a:r>
              <a:rPr lang="en-US"/>
              <a:t>PO rà soát, đánh giá mức độ hoàn thành tính năng sản phẩm</a:t>
            </a:r>
            <a:endParaRPr/>
          </a:p>
          <a:p>
            <a:pPr indent="-457188" lvl="0" marL="640064" rtl="0" algn="l">
              <a:lnSpc>
                <a:spcPct val="90000"/>
              </a:lnSpc>
              <a:spcBef>
                <a:spcPts val="1400"/>
              </a:spcBef>
              <a:spcAft>
                <a:spcPts val="0"/>
              </a:spcAft>
              <a:buSzPts val="2800"/>
              <a:buChar char="❖"/>
            </a:pPr>
            <a:r>
              <a:rPr lang="en-US"/>
              <a:t>Xem xét các điều chỉnh, chỉnh sửa nếu cần cho tính năng</a:t>
            </a:r>
            <a:endParaRPr/>
          </a:p>
          <a:p>
            <a:pPr indent="-457188" lvl="0" marL="640064" rtl="0" algn="l">
              <a:lnSpc>
                <a:spcPct val="90000"/>
              </a:lnSpc>
              <a:spcBef>
                <a:spcPts val="1400"/>
              </a:spcBef>
              <a:spcAft>
                <a:spcPts val="0"/>
              </a:spcAft>
              <a:buSzPts val="2800"/>
              <a:buChar char="❖"/>
            </a:pPr>
            <a:r>
              <a:rPr lang="en-US"/>
              <a:t>Tổ chức vào ngày cuối cùng Sprint</a:t>
            </a:r>
            <a:endParaRPr/>
          </a:p>
          <a:p>
            <a:pPr indent="-457188" lvl="0" marL="640064" rtl="0" algn="l">
              <a:lnSpc>
                <a:spcPct val="90000"/>
              </a:lnSpc>
              <a:spcBef>
                <a:spcPts val="1400"/>
              </a:spcBef>
              <a:spcAft>
                <a:spcPts val="0"/>
              </a:spcAft>
              <a:buSzPts val="2800"/>
              <a:buChar char="❖"/>
            </a:pPr>
            <a:r>
              <a:rPr lang="en-US"/>
              <a:t>Tối đa 2h/ 1 sprint 2 tuần</a:t>
            </a:r>
            <a:endParaRPr/>
          </a:p>
        </p:txBody>
      </p:sp>
      <p:sp>
        <p:nvSpPr>
          <p:cNvPr id="1172" name="Google Shape;1172;p4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6" name="Shape 1176"/>
        <p:cNvGrpSpPr/>
        <p:nvPr/>
      </p:nvGrpSpPr>
      <p:grpSpPr>
        <a:xfrm>
          <a:off x="0" y="0"/>
          <a:ext cx="0" cy="0"/>
          <a:chOff x="0" y="0"/>
          <a:chExt cx="0" cy="0"/>
        </a:xfrm>
      </p:grpSpPr>
      <p:sp>
        <p:nvSpPr>
          <p:cNvPr id="1177" name="Google Shape;1177;p46"/>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46"/>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6"/>
          <p:cNvSpPr txBox="1"/>
          <p:nvPr>
            <p:ph type="title"/>
          </p:nvPr>
        </p:nvSpPr>
        <p:spPr>
          <a:xfrm>
            <a:off x="492370"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Event_Sprint Restrospective </a:t>
            </a:r>
            <a:endParaRPr sz="3600">
              <a:solidFill>
                <a:srgbClr val="FFFFFF"/>
              </a:solidFill>
            </a:endParaRPr>
          </a:p>
        </p:txBody>
      </p:sp>
      <p:sp>
        <p:nvSpPr>
          <p:cNvPr id="1180" name="Google Shape;1180;p46"/>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46"/>
          <p:cNvGrpSpPr/>
          <p:nvPr/>
        </p:nvGrpSpPr>
        <p:grpSpPr>
          <a:xfrm>
            <a:off x="4689085" y="1682483"/>
            <a:ext cx="6797675" cy="3439990"/>
            <a:chOff x="0" y="0"/>
            <a:chExt cx="6797675" cy="3439990"/>
          </a:xfrm>
        </p:grpSpPr>
        <p:sp>
          <p:nvSpPr>
            <p:cNvPr id="1182" name="Google Shape;1182;p46"/>
            <p:cNvSpPr/>
            <p:nvPr/>
          </p:nvSpPr>
          <p:spPr>
            <a:xfrm>
              <a:off x="0" y="2077153"/>
              <a:ext cx="6797675" cy="1362837"/>
            </a:xfrm>
            <a:prstGeom prst="rect">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txBox="1"/>
            <p:nvPr/>
          </p:nvSpPr>
          <p:spPr>
            <a:xfrm>
              <a:off x="0" y="2077153"/>
              <a:ext cx="6797675" cy="735932"/>
            </a:xfrm>
            <a:prstGeom prst="rect">
              <a:avLst/>
            </a:prstGeom>
            <a:no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None/>
              </a:pPr>
              <a:r>
                <a:rPr lang="en-US" sz="2600">
                  <a:solidFill>
                    <a:schemeClr val="lt1"/>
                  </a:solidFill>
                  <a:latin typeface="Calibri"/>
                  <a:ea typeface="Calibri"/>
                  <a:cs typeface="Calibri"/>
                  <a:sym typeface="Calibri"/>
                </a:rPr>
                <a:t>Mỗi người xem xét 3 khía cạnh:</a:t>
              </a:r>
              <a:endParaRPr sz="2600">
                <a:solidFill>
                  <a:schemeClr val="lt1"/>
                </a:solidFill>
                <a:latin typeface="Calibri"/>
                <a:ea typeface="Calibri"/>
                <a:cs typeface="Calibri"/>
                <a:sym typeface="Calibri"/>
              </a:endParaRPr>
            </a:p>
          </p:txBody>
        </p:sp>
        <p:sp>
          <p:nvSpPr>
            <p:cNvPr id="1184" name="Google Shape;1184;p46"/>
            <p:cNvSpPr/>
            <p:nvPr/>
          </p:nvSpPr>
          <p:spPr>
            <a:xfrm>
              <a:off x="3319" y="2785829"/>
              <a:ext cx="2263678" cy="626905"/>
            </a:xfrm>
            <a:prstGeom prst="rect">
              <a:avLst/>
            </a:prstGeom>
            <a:solidFill>
              <a:srgbClr val="D0E0CD">
                <a:alpha val="89803"/>
              </a:srgbClr>
            </a:solidFill>
            <a:ln cap="flat" cmpd="sng" w="15875">
              <a:solidFill>
                <a:srgbClr val="D0E0C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p:cNvSpPr txBox="1"/>
            <p:nvPr/>
          </p:nvSpPr>
          <p:spPr>
            <a:xfrm>
              <a:off x="3319" y="2785829"/>
              <a:ext cx="2263678" cy="626905"/>
            </a:xfrm>
            <a:prstGeom prst="rect">
              <a:avLst/>
            </a:prstGeom>
            <a:noFill/>
            <a:ln>
              <a:noFill/>
            </a:ln>
          </p:spPr>
          <p:txBody>
            <a:bodyPr anchorCtr="0" anchor="ctr" bIns="29200" lIns="163575" spcFirstLastPara="1" rIns="163575" wrap="square" tIns="29200">
              <a:noAutofit/>
            </a:bodyPr>
            <a:lstStyle/>
            <a:p>
              <a:pPr indent="0" lvl="0" marL="0" marR="0" rtl="0" algn="ctr">
                <a:lnSpc>
                  <a:spcPct val="90000"/>
                </a:lnSpc>
                <a:spcBef>
                  <a:spcPts val="0"/>
                </a:spcBef>
                <a:spcAft>
                  <a:spcPts val="0"/>
                </a:spcAft>
                <a:buNone/>
              </a:pPr>
              <a:r>
                <a:rPr lang="en-US" sz="2300">
                  <a:solidFill>
                    <a:schemeClr val="dk1"/>
                  </a:solidFill>
                  <a:latin typeface="Calibri"/>
                  <a:ea typeface="Calibri"/>
                  <a:cs typeface="Calibri"/>
                  <a:sym typeface="Calibri"/>
                </a:rPr>
                <a:t>Điểm đã làm tốt</a:t>
              </a:r>
              <a:endParaRPr sz="2300">
                <a:solidFill>
                  <a:schemeClr val="dk1"/>
                </a:solidFill>
                <a:latin typeface="Calibri"/>
                <a:ea typeface="Calibri"/>
                <a:cs typeface="Calibri"/>
                <a:sym typeface="Calibri"/>
              </a:endParaRPr>
            </a:p>
          </p:txBody>
        </p:sp>
        <p:sp>
          <p:nvSpPr>
            <p:cNvPr id="1186" name="Google Shape;1186;p46"/>
            <p:cNvSpPr/>
            <p:nvPr/>
          </p:nvSpPr>
          <p:spPr>
            <a:xfrm>
              <a:off x="2266998" y="2785829"/>
              <a:ext cx="2263678" cy="626905"/>
            </a:xfrm>
            <a:prstGeom prst="rect">
              <a:avLst/>
            </a:prstGeom>
            <a:solidFill>
              <a:srgbClr val="CDD5CB">
                <a:alpha val="89803"/>
              </a:srgbClr>
            </a:solidFill>
            <a:ln cap="flat" cmpd="sng" w="15875">
              <a:solidFill>
                <a:srgbClr val="CD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txBox="1"/>
            <p:nvPr/>
          </p:nvSpPr>
          <p:spPr>
            <a:xfrm>
              <a:off x="2266998" y="2785829"/>
              <a:ext cx="2263678" cy="626905"/>
            </a:xfrm>
            <a:prstGeom prst="rect">
              <a:avLst/>
            </a:prstGeom>
            <a:noFill/>
            <a:ln>
              <a:noFill/>
            </a:ln>
          </p:spPr>
          <p:txBody>
            <a:bodyPr anchorCtr="0" anchor="ctr" bIns="29200" lIns="163575" spcFirstLastPara="1" rIns="163575" wrap="square" tIns="29200">
              <a:noAutofit/>
            </a:bodyPr>
            <a:lstStyle/>
            <a:p>
              <a:pPr indent="0" lvl="0" marL="0" marR="0" rtl="0" algn="ctr">
                <a:lnSpc>
                  <a:spcPct val="90000"/>
                </a:lnSpc>
                <a:spcBef>
                  <a:spcPts val="0"/>
                </a:spcBef>
                <a:spcAft>
                  <a:spcPts val="0"/>
                </a:spcAft>
                <a:buNone/>
              </a:pPr>
              <a:r>
                <a:rPr lang="en-US" sz="2300">
                  <a:solidFill>
                    <a:schemeClr val="dk1"/>
                  </a:solidFill>
                  <a:latin typeface="Calibri"/>
                  <a:ea typeface="Calibri"/>
                  <a:cs typeface="Calibri"/>
                  <a:sym typeface="Calibri"/>
                </a:rPr>
                <a:t>Điểm chưa tốt</a:t>
              </a:r>
              <a:endParaRPr sz="2300">
                <a:solidFill>
                  <a:schemeClr val="dk1"/>
                </a:solidFill>
                <a:latin typeface="Calibri"/>
                <a:ea typeface="Calibri"/>
                <a:cs typeface="Calibri"/>
                <a:sym typeface="Calibri"/>
              </a:endParaRPr>
            </a:p>
          </p:txBody>
        </p:sp>
        <p:sp>
          <p:nvSpPr>
            <p:cNvPr id="1188" name="Google Shape;1188;p46"/>
            <p:cNvSpPr/>
            <p:nvPr/>
          </p:nvSpPr>
          <p:spPr>
            <a:xfrm>
              <a:off x="4530676" y="2785829"/>
              <a:ext cx="2263678" cy="626905"/>
            </a:xfrm>
            <a:prstGeom prst="rect">
              <a:avLst/>
            </a:prstGeom>
            <a:solidFill>
              <a:srgbClr val="CDD5CB">
                <a:alpha val="89803"/>
              </a:srgbClr>
            </a:solidFill>
            <a:ln cap="flat" cmpd="sng" w="15875">
              <a:solidFill>
                <a:srgbClr val="CD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txBox="1"/>
            <p:nvPr/>
          </p:nvSpPr>
          <p:spPr>
            <a:xfrm>
              <a:off x="4530676" y="2785829"/>
              <a:ext cx="2263678" cy="626905"/>
            </a:xfrm>
            <a:prstGeom prst="rect">
              <a:avLst/>
            </a:prstGeom>
            <a:noFill/>
            <a:ln>
              <a:noFill/>
            </a:ln>
          </p:spPr>
          <p:txBody>
            <a:bodyPr anchorCtr="0" anchor="ctr" bIns="29200" lIns="163575" spcFirstLastPara="1" rIns="163575" wrap="square" tIns="29200">
              <a:noAutofit/>
            </a:bodyPr>
            <a:lstStyle/>
            <a:p>
              <a:pPr indent="0" lvl="0" marL="0" marR="0" rtl="0" algn="ctr">
                <a:lnSpc>
                  <a:spcPct val="90000"/>
                </a:lnSpc>
                <a:spcBef>
                  <a:spcPts val="0"/>
                </a:spcBef>
                <a:spcAft>
                  <a:spcPts val="0"/>
                </a:spcAft>
                <a:buNone/>
              </a:pPr>
              <a:r>
                <a:rPr lang="en-US" sz="2300">
                  <a:solidFill>
                    <a:schemeClr val="dk1"/>
                  </a:solidFill>
                  <a:latin typeface="Calibri"/>
                  <a:ea typeface="Calibri"/>
                  <a:cs typeface="Calibri"/>
                  <a:sym typeface="Calibri"/>
                </a:rPr>
                <a:t>Đề xuất cải tiến</a:t>
              </a:r>
              <a:endParaRPr sz="2300">
                <a:solidFill>
                  <a:schemeClr val="dk1"/>
                </a:solidFill>
                <a:latin typeface="Calibri"/>
                <a:ea typeface="Calibri"/>
                <a:cs typeface="Calibri"/>
                <a:sym typeface="Calibri"/>
              </a:endParaRPr>
            </a:p>
          </p:txBody>
        </p:sp>
        <p:sp>
          <p:nvSpPr>
            <p:cNvPr id="1190" name="Google Shape;1190;p46"/>
            <p:cNvSpPr/>
            <p:nvPr/>
          </p:nvSpPr>
          <p:spPr>
            <a:xfrm rot="10800000">
              <a:off x="0" y="0"/>
              <a:ext cx="6797675" cy="2096044"/>
            </a:xfrm>
            <a:prstGeom prst="upArrowCallout">
              <a:avLst>
                <a:gd fmla="val 25000" name="adj1"/>
                <a:gd fmla="val 25000" name="adj2"/>
                <a:gd fmla="val 25000" name="adj3"/>
                <a:gd fmla="val 64977" name="adj4"/>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6"/>
            <p:cNvSpPr txBox="1"/>
            <p:nvPr/>
          </p:nvSpPr>
          <p:spPr>
            <a:xfrm>
              <a:off x="0" y="0"/>
              <a:ext cx="6797675" cy="1361947"/>
            </a:xfrm>
            <a:prstGeom prst="rect">
              <a:avLst/>
            </a:prstGeom>
            <a:noFill/>
            <a:ln>
              <a:noFill/>
            </a:ln>
          </p:spPr>
          <p:txBody>
            <a:bodyPr anchorCtr="0" anchor="ctr" bIns="184900" lIns="184900" spcFirstLastPara="1" rIns="184900" wrap="square" tIns="184900">
              <a:noAutofit/>
            </a:bodyPr>
            <a:lstStyle/>
            <a:p>
              <a:pPr indent="0" lvl="0" marL="0" marR="0" rtl="0" algn="ctr">
                <a:lnSpc>
                  <a:spcPct val="90000"/>
                </a:lnSpc>
                <a:spcBef>
                  <a:spcPts val="0"/>
                </a:spcBef>
                <a:spcAft>
                  <a:spcPts val="0"/>
                </a:spcAft>
                <a:buNone/>
              </a:pPr>
              <a:r>
                <a:rPr lang="en-US" sz="2600">
                  <a:solidFill>
                    <a:schemeClr val="lt1"/>
                  </a:solidFill>
                  <a:latin typeface="Calibri"/>
                  <a:ea typeface="Calibri"/>
                  <a:cs typeface="Calibri"/>
                  <a:sym typeface="Calibri"/>
                </a:rPr>
                <a:t>Họp tổng kết, đánh giá Sprint đã thực hiện</a:t>
              </a:r>
              <a:endParaRPr sz="2600">
                <a:solidFill>
                  <a:schemeClr val="lt1"/>
                </a:solidFill>
                <a:latin typeface="Calibri"/>
                <a:ea typeface="Calibri"/>
                <a:cs typeface="Calibri"/>
                <a:sym typeface="Calibri"/>
              </a:endParaRPr>
            </a:p>
          </p:txBody>
        </p:sp>
      </p:grpSp>
      <p:sp>
        <p:nvSpPr>
          <p:cNvPr id="1192" name="Google Shape;1192;p4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4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Bàn giao từng gói nhỏ liên tục</a:t>
            </a:r>
            <a:endParaRPr/>
          </a:p>
        </p:txBody>
      </p:sp>
      <p:sp>
        <p:nvSpPr>
          <p:cNvPr id="1198" name="Google Shape;1198;p47"/>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279388" lvl="0" marL="640064" rtl="0" algn="l">
              <a:lnSpc>
                <a:spcPct val="90000"/>
              </a:lnSpc>
              <a:spcBef>
                <a:spcPts val="0"/>
              </a:spcBef>
              <a:spcAft>
                <a:spcPts val="0"/>
              </a:spcAft>
              <a:buSzPts val="2800"/>
              <a:buNone/>
            </a:pPr>
            <a:r>
              <a:t/>
            </a:r>
            <a:endParaRPr/>
          </a:p>
        </p:txBody>
      </p:sp>
      <p:grpSp>
        <p:nvGrpSpPr>
          <p:cNvPr id="1199" name="Google Shape;1199;p47"/>
          <p:cNvGrpSpPr/>
          <p:nvPr/>
        </p:nvGrpSpPr>
        <p:grpSpPr>
          <a:xfrm>
            <a:off x="1322366" y="2786881"/>
            <a:ext cx="8519711" cy="533048"/>
            <a:chOff x="4716" y="12437"/>
            <a:chExt cx="8519711" cy="533048"/>
          </a:xfrm>
        </p:grpSpPr>
        <p:sp>
          <p:nvSpPr>
            <p:cNvPr id="1200" name="Google Shape;1200;p47"/>
            <p:cNvSpPr/>
            <p:nvPr/>
          </p:nvSpPr>
          <p:spPr>
            <a:xfrm>
              <a:off x="4716" y="12437"/>
              <a:ext cx="1133964" cy="533048"/>
            </a:xfrm>
            <a:prstGeom prst="roundRect">
              <a:avLst>
                <a:gd fmla="val 10000" name="adj"/>
              </a:avLst>
            </a:prstGeom>
            <a:solidFill>
              <a:schemeClr val="lt1"/>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txBox="1"/>
            <p:nvPr/>
          </p:nvSpPr>
          <p:spPr>
            <a:xfrm>
              <a:off x="20328" y="28049"/>
              <a:ext cx="1102740"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1" lang="en-US" sz="1400">
                  <a:solidFill>
                    <a:schemeClr val="dk1"/>
                  </a:solidFill>
                  <a:latin typeface="Calibri"/>
                  <a:ea typeface="Calibri"/>
                  <a:cs typeface="Calibri"/>
                  <a:sym typeface="Calibri"/>
                </a:rPr>
                <a:t>Sprint 0</a:t>
              </a:r>
              <a:endParaRPr/>
            </a:p>
          </p:txBody>
        </p:sp>
        <p:sp>
          <p:nvSpPr>
            <p:cNvPr id="1202" name="Google Shape;1202;p47"/>
            <p:cNvSpPr/>
            <p:nvPr/>
          </p:nvSpPr>
          <p:spPr>
            <a:xfrm>
              <a:off x="1197297"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txBox="1"/>
            <p:nvPr/>
          </p:nvSpPr>
          <p:spPr>
            <a:xfrm>
              <a:off x="1197297"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04" name="Google Shape;1204;p47"/>
            <p:cNvSpPr/>
            <p:nvPr/>
          </p:nvSpPr>
          <p:spPr>
            <a:xfrm>
              <a:off x="1373148"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txBox="1"/>
            <p:nvPr/>
          </p:nvSpPr>
          <p:spPr>
            <a:xfrm>
              <a:off x="1388760"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1</a:t>
              </a:r>
              <a:endParaRPr/>
            </a:p>
          </p:txBody>
        </p:sp>
        <p:sp>
          <p:nvSpPr>
            <p:cNvPr id="1206" name="Google Shape;1206;p47"/>
            <p:cNvSpPr/>
            <p:nvPr/>
          </p:nvSpPr>
          <p:spPr>
            <a:xfrm>
              <a:off x="2017936"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txBox="1"/>
            <p:nvPr/>
          </p:nvSpPr>
          <p:spPr>
            <a:xfrm>
              <a:off x="2017936"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08" name="Google Shape;1208;p47"/>
            <p:cNvSpPr/>
            <p:nvPr/>
          </p:nvSpPr>
          <p:spPr>
            <a:xfrm>
              <a:off x="2193787"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txBox="1"/>
            <p:nvPr/>
          </p:nvSpPr>
          <p:spPr>
            <a:xfrm>
              <a:off x="2209399"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2</a:t>
              </a:r>
              <a:endParaRPr/>
            </a:p>
          </p:txBody>
        </p:sp>
        <p:sp>
          <p:nvSpPr>
            <p:cNvPr id="1210" name="Google Shape;1210;p47"/>
            <p:cNvSpPr/>
            <p:nvPr/>
          </p:nvSpPr>
          <p:spPr>
            <a:xfrm>
              <a:off x="2838574"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txBox="1"/>
            <p:nvPr/>
          </p:nvSpPr>
          <p:spPr>
            <a:xfrm>
              <a:off x="2838574"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12" name="Google Shape;1212;p47"/>
            <p:cNvSpPr/>
            <p:nvPr/>
          </p:nvSpPr>
          <p:spPr>
            <a:xfrm>
              <a:off x="3014425"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txBox="1"/>
            <p:nvPr/>
          </p:nvSpPr>
          <p:spPr>
            <a:xfrm>
              <a:off x="3030037"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3</a:t>
              </a:r>
              <a:endParaRPr/>
            </a:p>
          </p:txBody>
        </p:sp>
        <p:sp>
          <p:nvSpPr>
            <p:cNvPr id="1214" name="Google Shape;1214;p47"/>
            <p:cNvSpPr/>
            <p:nvPr/>
          </p:nvSpPr>
          <p:spPr>
            <a:xfrm>
              <a:off x="3659213"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txBox="1"/>
            <p:nvPr/>
          </p:nvSpPr>
          <p:spPr>
            <a:xfrm>
              <a:off x="3659213"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16" name="Google Shape;1216;p47"/>
            <p:cNvSpPr/>
            <p:nvPr/>
          </p:nvSpPr>
          <p:spPr>
            <a:xfrm>
              <a:off x="3835064"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txBox="1"/>
            <p:nvPr/>
          </p:nvSpPr>
          <p:spPr>
            <a:xfrm>
              <a:off x="3850676"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4</a:t>
              </a:r>
              <a:endParaRPr/>
            </a:p>
          </p:txBody>
        </p:sp>
        <p:sp>
          <p:nvSpPr>
            <p:cNvPr id="1218" name="Google Shape;1218;p47"/>
            <p:cNvSpPr/>
            <p:nvPr/>
          </p:nvSpPr>
          <p:spPr>
            <a:xfrm>
              <a:off x="4479851"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txBox="1"/>
            <p:nvPr/>
          </p:nvSpPr>
          <p:spPr>
            <a:xfrm>
              <a:off x="4479851"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20" name="Google Shape;1220;p47"/>
            <p:cNvSpPr/>
            <p:nvPr/>
          </p:nvSpPr>
          <p:spPr>
            <a:xfrm>
              <a:off x="4655703"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txBox="1"/>
            <p:nvPr/>
          </p:nvSpPr>
          <p:spPr>
            <a:xfrm>
              <a:off x="4671315"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5</a:t>
              </a:r>
              <a:endParaRPr/>
            </a:p>
          </p:txBody>
        </p:sp>
        <p:sp>
          <p:nvSpPr>
            <p:cNvPr id="1222" name="Google Shape;1222;p47"/>
            <p:cNvSpPr/>
            <p:nvPr/>
          </p:nvSpPr>
          <p:spPr>
            <a:xfrm>
              <a:off x="5300490"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txBox="1"/>
            <p:nvPr/>
          </p:nvSpPr>
          <p:spPr>
            <a:xfrm>
              <a:off x="5300490"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24" name="Google Shape;1224;p47"/>
            <p:cNvSpPr/>
            <p:nvPr/>
          </p:nvSpPr>
          <p:spPr>
            <a:xfrm>
              <a:off x="5476341" y="12437"/>
              <a:ext cx="586170" cy="533048"/>
            </a:xfrm>
            <a:prstGeom prst="roundRect">
              <a:avLst>
                <a:gd fmla="val 10000" name="adj"/>
              </a:avLst>
            </a:prstGeom>
            <a:solidFill>
              <a:schemeClr val="lt1"/>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txBox="1"/>
            <p:nvPr/>
          </p:nvSpPr>
          <p:spPr>
            <a:xfrm>
              <a:off x="5491953"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1" lang="en-US" sz="1400">
                  <a:solidFill>
                    <a:schemeClr val="dk1"/>
                  </a:solidFill>
                  <a:latin typeface="Calibri"/>
                  <a:ea typeface="Calibri"/>
                  <a:cs typeface="Calibri"/>
                  <a:sym typeface="Calibri"/>
                </a:rPr>
                <a:t>Sprint 0</a:t>
              </a:r>
              <a:endParaRPr/>
            </a:p>
          </p:txBody>
        </p:sp>
        <p:sp>
          <p:nvSpPr>
            <p:cNvPr id="1226" name="Google Shape;1226;p47"/>
            <p:cNvSpPr/>
            <p:nvPr/>
          </p:nvSpPr>
          <p:spPr>
            <a:xfrm>
              <a:off x="6121129"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txBox="1"/>
            <p:nvPr/>
          </p:nvSpPr>
          <p:spPr>
            <a:xfrm>
              <a:off x="6121129"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28" name="Google Shape;1228;p47"/>
            <p:cNvSpPr/>
            <p:nvPr/>
          </p:nvSpPr>
          <p:spPr>
            <a:xfrm>
              <a:off x="6296980"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txBox="1"/>
            <p:nvPr/>
          </p:nvSpPr>
          <p:spPr>
            <a:xfrm>
              <a:off x="6312592"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6</a:t>
              </a:r>
              <a:endParaRPr/>
            </a:p>
          </p:txBody>
        </p:sp>
        <p:sp>
          <p:nvSpPr>
            <p:cNvPr id="1230" name="Google Shape;1230;p47"/>
            <p:cNvSpPr/>
            <p:nvPr/>
          </p:nvSpPr>
          <p:spPr>
            <a:xfrm>
              <a:off x="6941767"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txBox="1"/>
            <p:nvPr/>
          </p:nvSpPr>
          <p:spPr>
            <a:xfrm>
              <a:off x="6941767"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32" name="Google Shape;1232;p47"/>
            <p:cNvSpPr/>
            <p:nvPr/>
          </p:nvSpPr>
          <p:spPr>
            <a:xfrm>
              <a:off x="7117618"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txBox="1"/>
            <p:nvPr/>
          </p:nvSpPr>
          <p:spPr>
            <a:xfrm>
              <a:off x="7133230"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7</a:t>
              </a:r>
              <a:endParaRPr/>
            </a:p>
          </p:txBody>
        </p:sp>
        <p:sp>
          <p:nvSpPr>
            <p:cNvPr id="1234" name="Google Shape;1234;p47"/>
            <p:cNvSpPr/>
            <p:nvPr/>
          </p:nvSpPr>
          <p:spPr>
            <a:xfrm>
              <a:off x="7762406" y="206276"/>
              <a:ext cx="124268" cy="145370"/>
            </a:xfrm>
            <a:prstGeom prst="rightArrow">
              <a:avLst>
                <a:gd fmla="val 60000" name="adj1"/>
                <a:gd fmla="val 50000" name="adj2"/>
              </a:avLst>
            </a:prstGeom>
            <a:solidFill>
              <a:srgbClr val="3F7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txBox="1"/>
            <p:nvPr/>
          </p:nvSpPr>
          <p:spPr>
            <a:xfrm>
              <a:off x="7762406" y="235350"/>
              <a:ext cx="86988" cy="8722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600">
                <a:solidFill>
                  <a:schemeClr val="lt1"/>
                </a:solidFill>
                <a:latin typeface="Calibri"/>
                <a:ea typeface="Calibri"/>
                <a:cs typeface="Calibri"/>
                <a:sym typeface="Calibri"/>
              </a:endParaRPr>
            </a:p>
          </p:txBody>
        </p:sp>
        <p:sp>
          <p:nvSpPr>
            <p:cNvPr id="1236" name="Google Shape;1236;p47"/>
            <p:cNvSpPr/>
            <p:nvPr/>
          </p:nvSpPr>
          <p:spPr>
            <a:xfrm>
              <a:off x="7938257" y="12437"/>
              <a:ext cx="586170" cy="533048"/>
            </a:xfrm>
            <a:prstGeom prst="roundRect">
              <a:avLst>
                <a:gd fmla="val 1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txBox="1"/>
            <p:nvPr/>
          </p:nvSpPr>
          <p:spPr>
            <a:xfrm>
              <a:off x="7953869" y="28049"/>
              <a:ext cx="554946" cy="50182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lang="en-US" sz="1400">
                  <a:solidFill>
                    <a:schemeClr val="lt1"/>
                  </a:solidFill>
                  <a:latin typeface="Calibri"/>
                  <a:ea typeface="Calibri"/>
                  <a:cs typeface="Calibri"/>
                  <a:sym typeface="Calibri"/>
                </a:rPr>
                <a:t>Sprint 8</a:t>
              </a:r>
              <a:endParaRPr/>
            </a:p>
          </p:txBody>
        </p:sp>
      </p:grpSp>
      <p:grpSp>
        <p:nvGrpSpPr>
          <p:cNvPr id="1238" name="Google Shape;1238;p47"/>
          <p:cNvGrpSpPr/>
          <p:nvPr/>
        </p:nvGrpSpPr>
        <p:grpSpPr>
          <a:xfrm>
            <a:off x="2523730" y="3363899"/>
            <a:ext cx="436178" cy="770324"/>
            <a:chOff x="1671150" y="2937204"/>
            <a:chExt cx="436178" cy="770324"/>
          </a:xfrm>
        </p:grpSpPr>
        <p:sp>
          <p:nvSpPr>
            <p:cNvPr id="1239" name="Google Shape;1239;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1" name="Google Shape;1241;p47"/>
          <p:cNvGrpSpPr/>
          <p:nvPr/>
        </p:nvGrpSpPr>
        <p:grpSpPr>
          <a:xfrm>
            <a:off x="3763942" y="3363899"/>
            <a:ext cx="436178" cy="770324"/>
            <a:chOff x="1671150" y="2937204"/>
            <a:chExt cx="436178" cy="770324"/>
          </a:xfrm>
        </p:grpSpPr>
        <p:sp>
          <p:nvSpPr>
            <p:cNvPr id="1242" name="Google Shape;1242;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4" name="Google Shape;1244;p47"/>
          <p:cNvGrpSpPr/>
          <p:nvPr/>
        </p:nvGrpSpPr>
        <p:grpSpPr>
          <a:xfrm>
            <a:off x="4570610" y="3363899"/>
            <a:ext cx="436178" cy="770324"/>
            <a:chOff x="1671150" y="2937204"/>
            <a:chExt cx="436178" cy="770324"/>
          </a:xfrm>
        </p:grpSpPr>
        <p:sp>
          <p:nvSpPr>
            <p:cNvPr id="1245" name="Google Shape;1245;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7" name="Google Shape;1247;p47"/>
          <p:cNvGrpSpPr/>
          <p:nvPr/>
        </p:nvGrpSpPr>
        <p:grpSpPr>
          <a:xfrm>
            <a:off x="5390416" y="3363899"/>
            <a:ext cx="436178" cy="770324"/>
            <a:chOff x="1671150" y="2937204"/>
            <a:chExt cx="436178" cy="770324"/>
          </a:xfrm>
        </p:grpSpPr>
        <p:sp>
          <p:nvSpPr>
            <p:cNvPr id="1248" name="Google Shape;1248;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0" name="Google Shape;1250;p47"/>
          <p:cNvGrpSpPr/>
          <p:nvPr/>
        </p:nvGrpSpPr>
        <p:grpSpPr>
          <a:xfrm>
            <a:off x="6210225" y="3363899"/>
            <a:ext cx="436178" cy="770324"/>
            <a:chOff x="1671150" y="2937204"/>
            <a:chExt cx="436178" cy="770324"/>
          </a:xfrm>
        </p:grpSpPr>
        <p:sp>
          <p:nvSpPr>
            <p:cNvPr id="1251" name="Google Shape;1251;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2" name="Google Shape;1252;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3" name="Google Shape;1253;p47"/>
          <p:cNvGrpSpPr/>
          <p:nvPr/>
        </p:nvGrpSpPr>
        <p:grpSpPr>
          <a:xfrm>
            <a:off x="7878742" y="3363899"/>
            <a:ext cx="436178" cy="770324"/>
            <a:chOff x="1671150" y="2937204"/>
            <a:chExt cx="436178" cy="770324"/>
          </a:xfrm>
        </p:grpSpPr>
        <p:sp>
          <p:nvSpPr>
            <p:cNvPr id="1254" name="Google Shape;1254;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6" name="Google Shape;1256;p47"/>
          <p:cNvGrpSpPr/>
          <p:nvPr/>
        </p:nvGrpSpPr>
        <p:grpSpPr>
          <a:xfrm>
            <a:off x="8698549" y="3363899"/>
            <a:ext cx="436178" cy="770324"/>
            <a:chOff x="1671150" y="2937204"/>
            <a:chExt cx="436178" cy="770324"/>
          </a:xfrm>
        </p:grpSpPr>
        <p:sp>
          <p:nvSpPr>
            <p:cNvPr id="1257" name="Google Shape;1257;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8" name="Google Shape;1258;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9" name="Google Shape;1259;p47"/>
          <p:cNvGrpSpPr/>
          <p:nvPr/>
        </p:nvGrpSpPr>
        <p:grpSpPr>
          <a:xfrm>
            <a:off x="9471061" y="3379665"/>
            <a:ext cx="436178" cy="770324"/>
            <a:chOff x="1671150" y="2937204"/>
            <a:chExt cx="436178" cy="770324"/>
          </a:xfrm>
        </p:grpSpPr>
        <p:sp>
          <p:nvSpPr>
            <p:cNvPr id="1260" name="Google Shape;1260;p47"/>
            <p:cNvSpPr/>
            <p:nvPr/>
          </p:nvSpPr>
          <p:spPr>
            <a:xfrm>
              <a:off x="1671150" y="3234562"/>
              <a:ext cx="436178" cy="472966"/>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1" name="Google Shape;1261;p47"/>
            <p:cNvSpPr/>
            <p:nvPr/>
          </p:nvSpPr>
          <p:spPr>
            <a:xfrm>
              <a:off x="1810409" y="2937204"/>
              <a:ext cx="218089" cy="218528"/>
            </a:xfrm>
            <a:prstGeom prst="downArrow">
              <a:avLst>
                <a:gd fmla="val 50000" name="adj1"/>
                <a:gd fmla="val 50000" name="adj2"/>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2" name="Google Shape;1262;p47"/>
          <p:cNvGrpSpPr/>
          <p:nvPr/>
        </p:nvGrpSpPr>
        <p:grpSpPr>
          <a:xfrm>
            <a:off x="2571028" y="4370714"/>
            <a:ext cx="530760" cy="583330"/>
            <a:chOff x="1876108" y="4437996"/>
            <a:chExt cx="530760" cy="583329"/>
          </a:xfrm>
        </p:grpSpPr>
        <p:sp>
          <p:nvSpPr>
            <p:cNvPr id="1263" name="Google Shape;1263;p47"/>
            <p:cNvSpPr/>
            <p:nvPr/>
          </p:nvSpPr>
          <p:spPr>
            <a:xfrm>
              <a:off x="1876108" y="4642955"/>
              <a:ext cx="530760" cy="378370"/>
            </a:xfrm>
            <a:prstGeom prst="triangle">
              <a:avLst>
                <a:gd fmla="val 50000" name="adj"/>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47"/>
            <p:cNvSpPr/>
            <p:nvPr/>
          </p:nvSpPr>
          <p:spPr>
            <a:xfrm>
              <a:off x="2018002" y="4437996"/>
              <a:ext cx="231220" cy="231220"/>
            </a:xfrm>
            <a:prstGeom prst="ellipse">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65" name="Google Shape;1265;p47"/>
          <p:cNvGrpSpPr/>
          <p:nvPr/>
        </p:nvGrpSpPr>
        <p:grpSpPr>
          <a:xfrm>
            <a:off x="4003052" y="4601935"/>
            <a:ext cx="530760" cy="583330"/>
            <a:chOff x="3016479" y="4175238"/>
            <a:chExt cx="530760" cy="583329"/>
          </a:xfrm>
        </p:grpSpPr>
        <p:sp>
          <p:nvSpPr>
            <p:cNvPr id="1266" name="Google Shape;1266;p47"/>
            <p:cNvSpPr/>
            <p:nvPr/>
          </p:nvSpPr>
          <p:spPr>
            <a:xfrm>
              <a:off x="3158373" y="4175238"/>
              <a:ext cx="231220" cy="231220"/>
            </a:xfrm>
            <a:prstGeom prst="ellipse">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47"/>
            <p:cNvSpPr/>
            <p:nvPr/>
          </p:nvSpPr>
          <p:spPr>
            <a:xfrm>
              <a:off x="3016479" y="4380197"/>
              <a:ext cx="530760" cy="378370"/>
            </a:xfrm>
            <a:prstGeom prst="triangle">
              <a:avLst>
                <a:gd fmla="val 50000" name="adj"/>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68" name="Google Shape;1268;p47"/>
          <p:cNvGrpSpPr/>
          <p:nvPr/>
        </p:nvGrpSpPr>
        <p:grpSpPr>
          <a:xfrm>
            <a:off x="5493117" y="4573027"/>
            <a:ext cx="530760" cy="583330"/>
            <a:chOff x="4122690" y="4437996"/>
            <a:chExt cx="530760" cy="583329"/>
          </a:xfrm>
        </p:grpSpPr>
        <p:sp>
          <p:nvSpPr>
            <p:cNvPr id="1269" name="Google Shape;1269;p47"/>
            <p:cNvSpPr/>
            <p:nvPr/>
          </p:nvSpPr>
          <p:spPr>
            <a:xfrm>
              <a:off x="4264584" y="4437996"/>
              <a:ext cx="231220" cy="231220"/>
            </a:xfrm>
            <a:prstGeom prst="ellipse">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47"/>
            <p:cNvSpPr/>
            <p:nvPr/>
          </p:nvSpPr>
          <p:spPr>
            <a:xfrm>
              <a:off x="4122690" y="4642955"/>
              <a:ext cx="530760" cy="378370"/>
            </a:xfrm>
            <a:prstGeom prst="triangle">
              <a:avLst>
                <a:gd fmla="val 50000" name="adj"/>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1" name="Google Shape;1271;p47"/>
          <p:cNvSpPr/>
          <p:nvPr/>
        </p:nvSpPr>
        <p:spPr>
          <a:xfrm>
            <a:off x="5826594" y="4018629"/>
            <a:ext cx="572810" cy="493979"/>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2" name="Google Shape;1272;p47"/>
          <p:cNvGrpSpPr/>
          <p:nvPr/>
        </p:nvGrpSpPr>
        <p:grpSpPr>
          <a:xfrm>
            <a:off x="7752621" y="4512583"/>
            <a:ext cx="530760" cy="583330"/>
            <a:chOff x="6892169" y="4437996"/>
            <a:chExt cx="530760" cy="583329"/>
          </a:xfrm>
        </p:grpSpPr>
        <p:sp>
          <p:nvSpPr>
            <p:cNvPr id="1273" name="Google Shape;1273;p47"/>
            <p:cNvSpPr/>
            <p:nvPr/>
          </p:nvSpPr>
          <p:spPr>
            <a:xfrm>
              <a:off x="6892169" y="4642955"/>
              <a:ext cx="530760" cy="378370"/>
            </a:xfrm>
            <a:prstGeom prst="triangle">
              <a:avLst>
                <a:gd fmla="val 50000" name="adj"/>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47"/>
            <p:cNvSpPr/>
            <p:nvPr/>
          </p:nvSpPr>
          <p:spPr>
            <a:xfrm>
              <a:off x="7034063" y="4437996"/>
              <a:ext cx="231220" cy="231220"/>
            </a:xfrm>
            <a:prstGeom prst="ellipse">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5" name="Google Shape;1275;p47"/>
          <p:cNvSpPr/>
          <p:nvPr/>
        </p:nvSpPr>
        <p:spPr>
          <a:xfrm>
            <a:off x="8171395" y="3903000"/>
            <a:ext cx="572810" cy="493979"/>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6" name="Google Shape;1276;p47"/>
          <p:cNvGrpSpPr/>
          <p:nvPr/>
        </p:nvGrpSpPr>
        <p:grpSpPr>
          <a:xfrm>
            <a:off x="8837808" y="4486321"/>
            <a:ext cx="530760" cy="583330"/>
            <a:chOff x="7851235" y="4437996"/>
            <a:chExt cx="530760" cy="583329"/>
          </a:xfrm>
        </p:grpSpPr>
        <p:sp>
          <p:nvSpPr>
            <p:cNvPr id="1277" name="Google Shape;1277;p47"/>
            <p:cNvSpPr/>
            <p:nvPr/>
          </p:nvSpPr>
          <p:spPr>
            <a:xfrm>
              <a:off x="7851235" y="4642955"/>
              <a:ext cx="530760" cy="378370"/>
            </a:xfrm>
            <a:prstGeom prst="triangle">
              <a:avLst>
                <a:gd fmla="val 50000" name="adj"/>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8" name="Google Shape;1278;p47"/>
            <p:cNvSpPr/>
            <p:nvPr/>
          </p:nvSpPr>
          <p:spPr>
            <a:xfrm>
              <a:off x="7993129" y="4437996"/>
              <a:ext cx="231220" cy="231220"/>
            </a:xfrm>
            <a:prstGeom prst="ellipse">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9" name="Google Shape;1279;p47"/>
          <p:cNvSpPr/>
          <p:nvPr/>
        </p:nvSpPr>
        <p:spPr>
          <a:xfrm>
            <a:off x="9184656" y="4018629"/>
            <a:ext cx="572810" cy="493979"/>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47"/>
          <p:cNvSpPr/>
          <p:nvPr/>
        </p:nvSpPr>
        <p:spPr>
          <a:xfrm rot="10800000">
            <a:off x="3086020" y="3332366"/>
            <a:ext cx="488742" cy="1038347"/>
          </a:xfrm>
          <a:prstGeom prst="curvedRightArrow">
            <a:avLst>
              <a:gd fmla="val 25000" name="adj1"/>
              <a:gd fmla="val 50000" name="adj2"/>
              <a:gd fmla="val 25000" name="adj3"/>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47"/>
          <p:cNvSpPr/>
          <p:nvPr/>
        </p:nvSpPr>
        <p:spPr>
          <a:xfrm>
            <a:off x="2938888" y="4018629"/>
            <a:ext cx="572810" cy="493979"/>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47"/>
          <p:cNvSpPr/>
          <p:nvPr/>
        </p:nvSpPr>
        <p:spPr>
          <a:xfrm>
            <a:off x="4433978" y="4265616"/>
            <a:ext cx="572810" cy="493979"/>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83" name="Google Shape;1283;p47"/>
          <p:cNvGrpSpPr/>
          <p:nvPr/>
        </p:nvGrpSpPr>
        <p:grpSpPr>
          <a:xfrm>
            <a:off x="2651180" y="1945417"/>
            <a:ext cx="617463" cy="751635"/>
            <a:chOff x="1481983" y="893391"/>
            <a:chExt cx="906597" cy="1103596"/>
          </a:xfrm>
        </p:grpSpPr>
        <p:grpSp>
          <p:nvGrpSpPr>
            <p:cNvPr id="1284" name="Google Shape;1284;p47"/>
            <p:cNvGrpSpPr/>
            <p:nvPr/>
          </p:nvGrpSpPr>
          <p:grpSpPr>
            <a:xfrm>
              <a:off x="1999714" y="1608391"/>
              <a:ext cx="388866" cy="352110"/>
              <a:chOff x="1876108" y="4437996"/>
              <a:chExt cx="530760" cy="583329"/>
            </a:xfrm>
          </p:grpSpPr>
          <p:sp>
            <p:nvSpPr>
              <p:cNvPr id="1285" name="Google Shape;1285;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87" name="Google Shape;1287;p47"/>
            <p:cNvGrpSpPr/>
            <p:nvPr/>
          </p:nvGrpSpPr>
          <p:grpSpPr>
            <a:xfrm>
              <a:off x="1481983" y="1592539"/>
              <a:ext cx="388866" cy="352110"/>
              <a:chOff x="1876108" y="4437996"/>
              <a:chExt cx="530760" cy="583329"/>
            </a:xfrm>
          </p:grpSpPr>
          <p:sp>
            <p:nvSpPr>
              <p:cNvPr id="1288" name="Google Shape;1288;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90" name="Google Shape;1290;p47"/>
            <p:cNvGrpSpPr/>
            <p:nvPr/>
          </p:nvGrpSpPr>
          <p:grpSpPr>
            <a:xfrm>
              <a:off x="1726349" y="1644877"/>
              <a:ext cx="388866" cy="352110"/>
              <a:chOff x="1876108" y="4437996"/>
              <a:chExt cx="530760" cy="583329"/>
            </a:xfrm>
          </p:grpSpPr>
          <p:sp>
            <p:nvSpPr>
              <p:cNvPr id="1291" name="Google Shape;1291;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3" name="Google Shape;1293;p47"/>
            <p:cNvSpPr/>
            <p:nvPr/>
          </p:nvSpPr>
          <p:spPr>
            <a:xfrm>
              <a:off x="1755348" y="893391"/>
              <a:ext cx="572810" cy="493978"/>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4" name="Google Shape;1294;p47"/>
          <p:cNvSpPr/>
          <p:nvPr/>
        </p:nvSpPr>
        <p:spPr>
          <a:xfrm rot="5400000">
            <a:off x="3327113" y="2022058"/>
            <a:ext cx="495304" cy="565159"/>
          </a:xfrm>
          <a:prstGeom prst="bentArrow">
            <a:avLst>
              <a:gd fmla="val 25000" name="adj1"/>
              <a:gd fmla="val 25000" name="adj2"/>
              <a:gd fmla="val 25000" name="adj3"/>
              <a:gd fmla="val 43750" name="adj4"/>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95" name="Google Shape;1295;p47"/>
          <p:cNvGrpSpPr/>
          <p:nvPr/>
        </p:nvGrpSpPr>
        <p:grpSpPr>
          <a:xfrm>
            <a:off x="4286956" y="1945417"/>
            <a:ext cx="617463" cy="751635"/>
            <a:chOff x="1481983" y="893391"/>
            <a:chExt cx="906597" cy="1103596"/>
          </a:xfrm>
        </p:grpSpPr>
        <p:grpSp>
          <p:nvGrpSpPr>
            <p:cNvPr id="1296" name="Google Shape;1296;p47"/>
            <p:cNvGrpSpPr/>
            <p:nvPr/>
          </p:nvGrpSpPr>
          <p:grpSpPr>
            <a:xfrm>
              <a:off x="1999714" y="1608391"/>
              <a:ext cx="388866" cy="352110"/>
              <a:chOff x="1876108" y="4437996"/>
              <a:chExt cx="530760" cy="583329"/>
            </a:xfrm>
          </p:grpSpPr>
          <p:sp>
            <p:nvSpPr>
              <p:cNvPr id="1297" name="Google Shape;1297;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99" name="Google Shape;1299;p47"/>
            <p:cNvGrpSpPr/>
            <p:nvPr/>
          </p:nvGrpSpPr>
          <p:grpSpPr>
            <a:xfrm>
              <a:off x="1481983" y="1592539"/>
              <a:ext cx="388866" cy="352110"/>
              <a:chOff x="1876108" y="4437996"/>
              <a:chExt cx="530760" cy="583329"/>
            </a:xfrm>
          </p:grpSpPr>
          <p:sp>
            <p:nvSpPr>
              <p:cNvPr id="1300" name="Google Shape;1300;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02" name="Google Shape;1302;p47"/>
            <p:cNvGrpSpPr/>
            <p:nvPr/>
          </p:nvGrpSpPr>
          <p:grpSpPr>
            <a:xfrm>
              <a:off x="1726349" y="1644877"/>
              <a:ext cx="388866" cy="352110"/>
              <a:chOff x="1876108" y="4437996"/>
              <a:chExt cx="530760" cy="583329"/>
            </a:xfrm>
          </p:grpSpPr>
          <p:sp>
            <p:nvSpPr>
              <p:cNvPr id="1303" name="Google Shape;1303;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4" name="Google Shape;1304;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05" name="Google Shape;1305;p47"/>
            <p:cNvSpPr/>
            <p:nvPr/>
          </p:nvSpPr>
          <p:spPr>
            <a:xfrm>
              <a:off x="1755348" y="893391"/>
              <a:ext cx="572810" cy="493978"/>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06" name="Google Shape;1306;p47"/>
          <p:cNvSpPr/>
          <p:nvPr/>
        </p:nvSpPr>
        <p:spPr>
          <a:xfrm rot="5400000">
            <a:off x="4962887" y="2022058"/>
            <a:ext cx="495304" cy="565159"/>
          </a:xfrm>
          <a:prstGeom prst="bentArrow">
            <a:avLst>
              <a:gd fmla="val 25000" name="adj1"/>
              <a:gd fmla="val 25000" name="adj2"/>
              <a:gd fmla="val 25000" name="adj3"/>
              <a:gd fmla="val 43750" name="adj4"/>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07" name="Google Shape;1307;p47"/>
          <p:cNvGrpSpPr/>
          <p:nvPr/>
        </p:nvGrpSpPr>
        <p:grpSpPr>
          <a:xfrm>
            <a:off x="7595088" y="1945421"/>
            <a:ext cx="617463" cy="751635"/>
            <a:chOff x="1481983" y="893391"/>
            <a:chExt cx="906597" cy="1103596"/>
          </a:xfrm>
        </p:grpSpPr>
        <p:grpSp>
          <p:nvGrpSpPr>
            <p:cNvPr id="1308" name="Google Shape;1308;p47"/>
            <p:cNvGrpSpPr/>
            <p:nvPr/>
          </p:nvGrpSpPr>
          <p:grpSpPr>
            <a:xfrm>
              <a:off x="1999714" y="1608391"/>
              <a:ext cx="388866" cy="352110"/>
              <a:chOff x="1876108" y="4437996"/>
              <a:chExt cx="530760" cy="583329"/>
            </a:xfrm>
          </p:grpSpPr>
          <p:sp>
            <p:nvSpPr>
              <p:cNvPr id="1309" name="Google Shape;1309;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11" name="Google Shape;1311;p47"/>
            <p:cNvGrpSpPr/>
            <p:nvPr/>
          </p:nvGrpSpPr>
          <p:grpSpPr>
            <a:xfrm>
              <a:off x="1481983" y="1592539"/>
              <a:ext cx="388866" cy="352110"/>
              <a:chOff x="1876108" y="4437996"/>
              <a:chExt cx="530760" cy="583329"/>
            </a:xfrm>
          </p:grpSpPr>
          <p:sp>
            <p:nvSpPr>
              <p:cNvPr id="1312" name="Google Shape;1312;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3" name="Google Shape;1313;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14" name="Google Shape;1314;p47"/>
            <p:cNvGrpSpPr/>
            <p:nvPr/>
          </p:nvGrpSpPr>
          <p:grpSpPr>
            <a:xfrm>
              <a:off x="1726349" y="1644877"/>
              <a:ext cx="388866" cy="352110"/>
              <a:chOff x="1876108" y="4437996"/>
              <a:chExt cx="530760" cy="583329"/>
            </a:xfrm>
          </p:grpSpPr>
          <p:sp>
            <p:nvSpPr>
              <p:cNvPr id="1315" name="Google Shape;1315;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17" name="Google Shape;1317;p47"/>
            <p:cNvSpPr/>
            <p:nvPr/>
          </p:nvSpPr>
          <p:spPr>
            <a:xfrm>
              <a:off x="1755348" y="893391"/>
              <a:ext cx="572810" cy="493978"/>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18" name="Google Shape;1318;p47"/>
          <p:cNvSpPr/>
          <p:nvPr/>
        </p:nvSpPr>
        <p:spPr>
          <a:xfrm rot="5400000">
            <a:off x="8271021" y="2022066"/>
            <a:ext cx="495304" cy="565159"/>
          </a:xfrm>
          <a:prstGeom prst="bentArrow">
            <a:avLst>
              <a:gd fmla="val 25000" name="adj1"/>
              <a:gd fmla="val 25000" name="adj2"/>
              <a:gd fmla="val 25000" name="adj3"/>
              <a:gd fmla="val 43750" name="adj4"/>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19" name="Google Shape;1319;p47"/>
          <p:cNvGrpSpPr/>
          <p:nvPr/>
        </p:nvGrpSpPr>
        <p:grpSpPr>
          <a:xfrm>
            <a:off x="5708479" y="1945426"/>
            <a:ext cx="617463" cy="751635"/>
            <a:chOff x="1481983" y="893391"/>
            <a:chExt cx="906597" cy="1103596"/>
          </a:xfrm>
        </p:grpSpPr>
        <p:grpSp>
          <p:nvGrpSpPr>
            <p:cNvPr id="1320" name="Google Shape;1320;p47"/>
            <p:cNvGrpSpPr/>
            <p:nvPr/>
          </p:nvGrpSpPr>
          <p:grpSpPr>
            <a:xfrm>
              <a:off x="1999714" y="1608391"/>
              <a:ext cx="388866" cy="352110"/>
              <a:chOff x="1876108" y="4437996"/>
              <a:chExt cx="530760" cy="583329"/>
            </a:xfrm>
          </p:grpSpPr>
          <p:sp>
            <p:nvSpPr>
              <p:cNvPr id="1321" name="Google Shape;1321;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23" name="Google Shape;1323;p47"/>
            <p:cNvGrpSpPr/>
            <p:nvPr/>
          </p:nvGrpSpPr>
          <p:grpSpPr>
            <a:xfrm>
              <a:off x="1481983" y="1592539"/>
              <a:ext cx="388866" cy="352110"/>
              <a:chOff x="1876108" y="4437996"/>
              <a:chExt cx="530760" cy="583329"/>
            </a:xfrm>
          </p:grpSpPr>
          <p:sp>
            <p:nvSpPr>
              <p:cNvPr id="1324" name="Google Shape;1324;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26" name="Google Shape;1326;p47"/>
            <p:cNvGrpSpPr/>
            <p:nvPr/>
          </p:nvGrpSpPr>
          <p:grpSpPr>
            <a:xfrm>
              <a:off x="1726349" y="1644877"/>
              <a:ext cx="388866" cy="352110"/>
              <a:chOff x="1876108" y="4437996"/>
              <a:chExt cx="530760" cy="583329"/>
            </a:xfrm>
          </p:grpSpPr>
          <p:sp>
            <p:nvSpPr>
              <p:cNvPr id="1327" name="Google Shape;1327;p47"/>
              <p:cNvSpPr/>
              <p:nvPr/>
            </p:nvSpPr>
            <p:spPr>
              <a:xfrm>
                <a:off x="1876108" y="4642955"/>
                <a:ext cx="530760" cy="378370"/>
              </a:xfrm>
              <a:prstGeom prst="triangle">
                <a:avLst>
                  <a:gd fmla="val 50000" name="adj"/>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8" name="Google Shape;1328;p47"/>
              <p:cNvSpPr/>
              <p:nvPr/>
            </p:nvSpPr>
            <p:spPr>
              <a:xfrm>
                <a:off x="2018002" y="4437996"/>
                <a:ext cx="231220" cy="231220"/>
              </a:xfrm>
              <a:prstGeom prst="ellipse">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9" name="Google Shape;1329;p47"/>
            <p:cNvSpPr/>
            <p:nvPr/>
          </p:nvSpPr>
          <p:spPr>
            <a:xfrm>
              <a:off x="1755348" y="893391"/>
              <a:ext cx="572810" cy="493978"/>
            </a:xfrm>
            <a:prstGeom prst="cloudCallout">
              <a:avLst>
                <a:gd fmla="val -20833" name="adj1"/>
                <a:gd fmla="val 62500" name="adj2"/>
              </a:avLst>
            </a:prstGeom>
            <a:gradFill>
              <a:gsLst>
                <a:gs pos="0">
                  <a:srgbClr val="35771C"/>
                </a:gs>
                <a:gs pos="34000">
                  <a:srgbClr val="37761E"/>
                </a:gs>
                <a:gs pos="70000">
                  <a:srgbClr val="377A1D"/>
                </a:gs>
                <a:gs pos="100000">
                  <a:srgbClr val="3D7926"/>
                </a:gs>
              </a:gsLst>
              <a:path path="circle">
                <a:fillToRect b="50%" l="50%" r="50%" t="50%"/>
              </a:path>
              <a:tileRect/>
            </a:gradFill>
            <a:ln cap="flat" cmpd="sng" w="12700">
              <a:solidFill>
                <a:schemeClr val="accent3"/>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0" name="Google Shape;1330;p47"/>
          <p:cNvSpPr/>
          <p:nvPr/>
        </p:nvSpPr>
        <p:spPr>
          <a:xfrm rot="5400000">
            <a:off x="6384415" y="2022069"/>
            <a:ext cx="495304" cy="565159"/>
          </a:xfrm>
          <a:prstGeom prst="bentArrow">
            <a:avLst>
              <a:gd fmla="val 25000" name="adj1"/>
              <a:gd fmla="val 25000" name="adj2"/>
              <a:gd fmla="val 25000" name="adj3"/>
              <a:gd fmla="val 43750" name="adj4"/>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47"/>
          <p:cNvSpPr/>
          <p:nvPr/>
        </p:nvSpPr>
        <p:spPr>
          <a:xfrm>
            <a:off x="9184656" y="1978426"/>
            <a:ext cx="772512" cy="606877"/>
          </a:xfrm>
          <a:prstGeom prst="heart">
            <a:avLst/>
          </a:prstGeom>
          <a:solidFill>
            <a:srgbClr val="FF0000"/>
          </a:solidFill>
          <a:ln>
            <a:noFill/>
          </a:ln>
          <a:effectLst>
            <a:outerShdw blurRad="4445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4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500"/>
                                        <p:tgtEl>
                                          <p:spTgt spid="1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500"/>
                                        <p:tgtEl>
                                          <p:spTgt spid="12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500"/>
                                        <p:tgtEl>
                                          <p:spTgt spid="125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500"/>
                                        <p:tgtEl>
                                          <p:spTgt spid="12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500"/>
                                        <p:tgtEl>
                                          <p:spTgt spid="133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500"/>
                                        <p:tgtEl>
                                          <p:spTgt spid="1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4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Bàn giao theo ưu tiên của khách hàng</a:t>
            </a:r>
            <a:endParaRPr/>
          </a:p>
        </p:txBody>
      </p:sp>
      <p:sp>
        <p:nvSpPr>
          <p:cNvPr id="1338" name="Google Shape;1338;p48"/>
          <p:cNvSpPr/>
          <p:nvPr/>
        </p:nvSpPr>
        <p:spPr>
          <a:xfrm>
            <a:off x="2513823"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9" name="Google Shape;1339;p48"/>
          <p:cNvSpPr/>
          <p:nvPr/>
        </p:nvSpPr>
        <p:spPr>
          <a:xfrm>
            <a:off x="2938970"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p48"/>
          <p:cNvSpPr/>
          <p:nvPr/>
        </p:nvSpPr>
        <p:spPr>
          <a:xfrm>
            <a:off x="3364117"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48"/>
          <p:cNvSpPr/>
          <p:nvPr/>
        </p:nvSpPr>
        <p:spPr>
          <a:xfrm>
            <a:off x="3789264"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2" name="Google Shape;1342;p48"/>
          <p:cNvSpPr/>
          <p:nvPr/>
        </p:nvSpPr>
        <p:spPr>
          <a:xfrm>
            <a:off x="4214411"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48"/>
          <p:cNvSpPr/>
          <p:nvPr/>
        </p:nvSpPr>
        <p:spPr>
          <a:xfrm>
            <a:off x="4639558"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48"/>
          <p:cNvSpPr/>
          <p:nvPr/>
        </p:nvSpPr>
        <p:spPr>
          <a:xfrm>
            <a:off x="5064705"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48"/>
          <p:cNvSpPr/>
          <p:nvPr/>
        </p:nvSpPr>
        <p:spPr>
          <a:xfrm>
            <a:off x="5489852"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6" name="Google Shape;1346;p48"/>
          <p:cNvSpPr/>
          <p:nvPr/>
        </p:nvSpPr>
        <p:spPr>
          <a:xfrm>
            <a:off x="5914999"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7" name="Google Shape;1347;p48"/>
          <p:cNvSpPr/>
          <p:nvPr/>
        </p:nvSpPr>
        <p:spPr>
          <a:xfrm>
            <a:off x="6340146"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48"/>
          <p:cNvSpPr/>
          <p:nvPr/>
        </p:nvSpPr>
        <p:spPr>
          <a:xfrm>
            <a:off x="6765293"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p48"/>
          <p:cNvSpPr/>
          <p:nvPr/>
        </p:nvSpPr>
        <p:spPr>
          <a:xfrm>
            <a:off x="7190436" y="4399176"/>
            <a:ext cx="436178" cy="472967"/>
          </a:xfrm>
          <a:prstGeom prst="cube">
            <a:avLst>
              <a:gd fmla="val 28614" name="adj"/>
            </a:avLst>
          </a:prstGeom>
          <a:gradFill>
            <a:gsLst>
              <a:gs pos="0">
                <a:srgbClr val="4AA627"/>
              </a:gs>
              <a:gs pos="34000">
                <a:srgbClr val="4CA52A"/>
              </a:gs>
              <a:gs pos="70000">
                <a:srgbClr val="4CAB28"/>
              </a:gs>
              <a:gs pos="100000">
                <a:srgbClr val="55A935"/>
              </a:gs>
            </a:gsLst>
            <a:path path="circle">
              <a:fillToRect b="50%" l="50%" r="50%" t="50%"/>
            </a:path>
            <a:tileRect/>
          </a:gradFill>
          <a:ln cap="flat" cmpd="sng" w="12700">
            <a:solidFill>
              <a:schemeClr val="accent2"/>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50" name="Google Shape;1350;p48"/>
          <p:cNvGrpSpPr/>
          <p:nvPr/>
        </p:nvGrpSpPr>
        <p:grpSpPr>
          <a:xfrm>
            <a:off x="2483792" y="3942645"/>
            <a:ext cx="7340201" cy="393467"/>
            <a:chOff x="1242" y="0"/>
            <a:chExt cx="7340201" cy="393467"/>
          </a:xfrm>
        </p:grpSpPr>
        <p:sp>
          <p:nvSpPr>
            <p:cNvPr id="1351" name="Google Shape;1351;p48"/>
            <p:cNvSpPr/>
            <p:nvPr/>
          </p:nvSpPr>
          <p:spPr>
            <a:xfrm>
              <a:off x="1242" y="0"/>
              <a:ext cx="770699" cy="393467"/>
            </a:xfrm>
            <a:prstGeom prst="homePlate">
              <a:avLst>
                <a:gd fmla="val 5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txBox="1"/>
            <p:nvPr/>
          </p:nvSpPr>
          <p:spPr>
            <a:xfrm>
              <a:off x="1242" y="0"/>
              <a:ext cx="672332" cy="393467"/>
            </a:xfrm>
            <a:prstGeom prst="rect">
              <a:avLst/>
            </a:prstGeom>
            <a:noFill/>
            <a:ln>
              <a:noFill/>
            </a:ln>
          </p:spPr>
          <p:txBody>
            <a:bodyPr anchorCtr="0" anchor="ctr" bIns="42650" lIns="85325" spcFirstLastPara="1" rIns="21325" wrap="square" tIns="42650">
              <a:noAutofit/>
            </a:bodyPr>
            <a:lstStyle/>
            <a:p>
              <a:pPr indent="0" lvl="0" marL="0" marR="0" rtl="0" algn="l">
                <a:lnSpc>
                  <a:spcPct val="90000"/>
                </a:lnSpc>
                <a:spcBef>
                  <a:spcPts val="0"/>
                </a:spcBef>
                <a:spcAft>
                  <a:spcPts val="0"/>
                </a:spcAft>
                <a:buNone/>
              </a:pPr>
              <a:r>
                <a:rPr b="1" lang="en-US" sz="1600">
                  <a:solidFill>
                    <a:schemeClr val="lt1"/>
                  </a:solidFill>
                  <a:latin typeface="Calibri"/>
                  <a:ea typeface="Calibri"/>
                  <a:cs typeface="Calibri"/>
                  <a:sym typeface="Calibri"/>
                </a:rPr>
                <a:t>7%</a:t>
              </a:r>
              <a:endParaRPr/>
            </a:p>
          </p:txBody>
        </p:sp>
        <p:sp>
          <p:nvSpPr>
            <p:cNvPr id="1353" name="Google Shape;1353;p48"/>
            <p:cNvSpPr/>
            <p:nvPr/>
          </p:nvSpPr>
          <p:spPr>
            <a:xfrm>
              <a:off x="386880" y="0"/>
              <a:ext cx="1264866" cy="393467"/>
            </a:xfrm>
            <a:prstGeom prst="chevron">
              <a:avLst>
                <a:gd fmla="val 5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txBox="1"/>
            <p:nvPr/>
          </p:nvSpPr>
          <p:spPr>
            <a:xfrm>
              <a:off x="583614" y="0"/>
              <a:ext cx="871399" cy="393467"/>
            </a:xfrm>
            <a:prstGeom prst="rect">
              <a:avLst/>
            </a:prstGeom>
            <a:noFill/>
            <a:ln>
              <a:noFill/>
            </a:ln>
          </p:spPr>
          <p:txBody>
            <a:bodyPr anchorCtr="0" anchor="ctr" bIns="42650" lIns="64000" spcFirstLastPara="1" rIns="21325" wrap="square" tIns="42650">
              <a:noAutofit/>
            </a:bodyPr>
            <a:lstStyle/>
            <a:p>
              <a:pPr indent="0" lvl="0" marL="0" marR="0" rtl="0" algn="l">
                <a:lnSpc>
                  <a:spcPct val="90000"/>
                </a:lnSpc>
                <a:spcBef>
                  <a:spcPts val="0"/>
                </a:spcBef>
                <a:spcAft>
                  <a:spcPts val="0"/>
                </a:spcAft>
                <a:buNone/>
              </a:pPr>
              <a:r>
                <a:rPr b="1" lang="en-US" sz="1600">
                  <a:solidFill>
                    <a:schemeClr val="lt1"/>
                  </a:solidFill>
                  <a:latin typeface="Calibri"/>
                  <a:ea typeface="Calibri"/>
                  <a:cs typeface="Calibri"/>
                  <a:sym typeface="Calibri"/>
                </a:rPr>
                <a:t>13%</a:t>
              </a:r>
              <a:endParaRPr/>
            </a:p>
          </p:txBody>
        </p:sp>
        <p:sp>
          <p:nvSpPr>
            <p:cNvPr id="1355" name="Google Shape;1355;p48"/>
            <p:cNvSpPr/>
            <p:nvPr/>
          </p:nvSpPr>
          <p:spPr>
            <a:xfrm>
              <a:off x="1266686" y="0"/>
              <a:ext cx="1925303" cy="393467"/>
            </a:xfrm>
            <a:prstGeom prst="chevron">
              <a:avLst>
                <a:gd fmla="val 5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txBox="1"/>
            <p:nvPr/>
          </p:nvSpPr>
          <p:spPr>
            <a:xfrm>
              <a:off x="1463420" y="0"/>
              <a:ext cx="1531836" cy="393467"/>
            </a:xfrm>
            <a:prstGeom prst="rect">
              <a:avLst/>
            </a:prstGeom>
            <a:noFill/>
            <a:ln>
              <a:noFill/>
            </a:ln>
          </p:spPr>
          <p:txBody>
            <a:bodyPr anchorCtr="0" anchor="ctr" bIns="42650" lIns="64000" spcFirstLastPara="1" rIns="21325" wrap="square" tIns="42650">
              <a:noAutofit/>
            </a:bodyPr>
            <a:lstStyle/>
            <a:p>
              <a:pPr indent="0" lvl="0" marL="0" marR="0" rtl="0" algn="l">
                <a:lnSpc>
                  <a:spcPct val="90000"/>
                </a:lnSpc>
                <a:spcBef>
                  <a:spcPts val="0"/>
                </a:spcBef>
                <a:spcAft>
                  <a:spcPts val="0"/>
                </a:spcAft>
                <a:buNone/>
              </a:pPr>
              <a:r>
                <a:rPr b="1" lang="en-US" sz="1600">
                  <a:solidFill>
                    <a:schemeClr val="lt1"/>
                  </a:solidFill>
                  <a:latin typeface="Calibri"/>
                  <a:ea typeface="Calibri"/>
                  <a:cs typeface="Calibri"/>
                  <a:sym typeface="Calibri"/>
                </a:rPr>
                <a:t>19%</a:t>
              </a:r>
              <a:endParaRPr/>
            </a:p>
          </p:txBody>
        </p:sp>
        <p:sp>
          <p:nvSpPr>
            <p:cNvPr id="1357" name="Google Shape;1357;p48"/>
            <p:cNvSpPr/>
            <p:nvPr/>
          </p:nvSpPr>
          <p:spPr>
            <a:xfrm>
              <a:off x="2806929" y="0"/>
              <a:ext cx="1925303" cy="393467"/>
            </a:xfrm>
            <a:prstGeom prst="chevron">
              <a:avLst>
                <a:gd fmla="val 5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txBox="1"/>
            <p:nvPr/>
          </p:nvSpPr>
          <p:spPr>
            <a:xfrm>
              <a:off x="3003663" y="0"/>
              <a:ext cx="1531836" cy="393467"/>
            </a:xfrm>
            <a:prstGeom prst="rect">
              <a:avLst/>
            </a:prstGeom>
            <a:noFill/>
            <a:ln>
              <a:noFill/>
            </a:ln>
          </p:spPr>
          <p:txBody>
            <a:bodyPr anchorCtr="0" anchor="ctr" bIns="42650" lIns="64000" spcFirstLastPara="1" rIns="21325" wrap="square" tIns="42650">
              <a:noAutofit/>
            </a:bodyPr>
            <a:lstStyle/>
            <a:p>
              <a:pPr indent="0" lvl="0" marL="0" marR="0" rtl="0" algn="l">
                <a:lnSpc>
                  <a:spcPct val="90000"/>
                </a:lnSpc>
                <a:spcBef>
                  <a:spcPts val="0"/>
                </a:spcBef>
                <a:spcAft>
                  <a:spcPts val="0"/>
                </a:spcAft>
                <a:buNone/>
              </a:pPr>
              <a:r>
                <a:rPr b="1" lang="en-US" sz="1600">
                  <a:solidFill>
                    <a:schemeClr val="lt1"/>
                  </a:solidFill>
                  <a:latin typeface="Calibri"/>
                  <a:ea typeface="Calibri"/>
                  <a:cs typeface="Calibri"/>
                  <a:sym typeface="Calibri"/>
                </a:rPr>
                <a:t>26%</a:t>
              </a:r>
              <a:endParaRPr/>
            </a:p>
          </p:txBody>
        </p:sp>
        <p:sp>
          <p:nvSpPr>
            <p:cNvPr id="1359" name="Google Shape;1359;p48"/>
            <p:cNvSpPr/>
            <p:nvPr/>
          </p:nvSpPr>
          <p:spPr>
            <a:xfrm>
              <a:off x="4347172" y="0"/>
              <a:ext cx="2994271" cy="393467"/>
            </a:xfrm>
            <a:prstGeom prst="chevron">
              <a:avLst>
                <a:gd fmla="val 50000" name="adj"/>
              </a:avLst>
            </a:prstGeom>
            <a:solidFill>
              <a:srgbClr val="3F752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txBox="1"/>
            <p:nvPr/>
          </p:nvSpPr>
          <p:spPr>
            <a:xfrm>
              <a:off x="4543906" y="0"/>
              <a:ext cx="2600804" cy="393467"/>
            </a:xfrm>
            <a:prstGeom prst="rect">
              <a:avLst/>
            </a:prstGeom>
            <a:noFill/>
            <a:ln>
              <a:noFill/>
            </a:ln>
          </p:spPr>
          <p:txBody>
            <a:bodyPr anchorCtr="0" anchor="ctr" bIns="42650" lIns="64000" spcFirstLastPara="1" rIns="21325" wrap="square" tIns="42650">
              <a:noAutofit/>
            </a:bodyPr>
            <a:lstStyle/>
            <a:p>
              <a:pPr indent="0" lvl="0" marL="0" marR="0" rtl="0" algn="l">
                <a:lnSpc>
                  <a:spcPct val="90000"/>
                </a:lnSpc>
                <a:spcBef>
                  <a:spcPts val="0"/>
                </a:spcBef>
                <a:spcAft>
                  <a:spcPts val="0"/>
                </a:spcAft>
                <a:buNone/>
              </a:pPr>
              <a:r>
                <a:rPr b="1" lang="en-US" sz="1600">
                  <a:solidFill>
                    <a:schemeClr val="lt1"/>
                  </a:solidFill>
                  <a:latin typeface="Calibri"/>
                  <a:ea typeface="Calibri"/>
                  <a:cs typeface="Calibri"/>
                  <a:sym typeface="Calibri"/>
                </a:rPr>
                <a:t>35%</a:t>
              </a:r>
              <a:endParaRPr/>
            </a:p>
          </p:txBody>
        </p:sp>
      </p:grpSp>
      <p:sp>
        <p:nvSpPr>
          <p:cNvPr id="1361" name="Google Shape;1361;p48"/>
          <p:cNvSpPr txBox="1"/>
          <p:nvPr/>
        </p:nvSpPr>
        <p:spPr>
          <a:xfrm>
            <a:off x="2419486" y="3622908"/>
            <a:ext cx="435043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Tỷ lệ các yêu cầu chia theo mức độ cần thiết</a:t>
            </a:r>
            <a:endParaRPr sz="1600">
              <a:solidFill>
                <a:schemeClr val="dk1"/>
              </a:solidFill>
              <a:latin typeface="Calibri"/>
              <a:ea typeface="Calibri"/>
              <a:cs typeface="Calibri"/>
              <a:sym typeface="Calibri"/>
            </a:endParaRPr>
          </a:p>
        </p:txBody>
      </p:sp>
      <p:sp>
        <p:nvSpPr>
          <p:cNvPr id="1362" name="Google Shape;1362;p48"/>
          <p:cNvSpPr/>
          <p:nvPr/>
        </p:nvSpPr>
        <p:spPr>
          <a:xfrm>
            <a:off x="2714696" y="1794397"/>
            <a:ext cx="1924862" cy="331076"/>
          </a:xfrm>
          <a:custGeom>
            <a:rect b="b" l="l" r="r" t="t"/>
            <a:pathLst>
              <a:path extrusionOk="0" h="120000" w="120000">
                <a:moveTo>
                  <a:pt x="0" y="0"/>
                </a:moveTo>
                <a:lnTo>
                  <a:pt x="120000" y="0"/>
                </a:lnTo>
                <a:lnTo>
                  <a:pt x="120000" y="120000"/>
                </a:lnTo>
                <a:lnTo>
                  <a:pt x="0" y="120000"/>
                </a:lnTo>
                <a:close/>
              </a:path>
              <a:path extrusionOk="0" fill="none" h="120000" w="120000">
                <a:moveTo>
                  <a:pt x="-4103" y="56785"/>
                </a:moveTo>
                <a:lnTo>
                  <a:pt x="-2983" y="781097"/>
                </a:lnTo>
              </a:path>
            </a:pathLst>
          </a:cu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Luôn dùng</a:t>
            </a:r>
            <a:endParaRPr sz="1800">
              <a:solidFill>
                <a:schemeClr val="dk1"/>
              </a:solidFill>
              <a:latin typeface="Calibri"/>
              <a:ea typeface="Calibri"/>
              <a:cs typeface="Calibri"/>
              <a:sym typeface="Calibri"/>
            </a:endParaRPr>
          </a:p>
        </p:txBody>
      </p:sp>
      <p:sp>
        <p:nvSpPr>
          <p:cNvPr id="1363" name="Google Shape;1363;p48"/>
          <p:cNvSpPr/>
          <p:nvPr/>
        </p:nvSpPr>
        <p:spPr>
          <a:xfrm>
            <a:off x="3375148" y="2207764"/>
            <a:ext cx="1924862" cy="331076"/>
          </a:xfrm>
          <a:custGeom>
            <a:rect b="b" l="l" r="r" t="t"/>
            <a:pathLst>
              <a:path extrusionOk="0" h="120000" w="120000">
                <a:moveTo>
                  <a:pt x="0" y="0"/>
                </a:moveTo>
                <a:lnTo>
                  <a:pt x="120000" y="0"/>
                </a:lnTo>
                <a:lnTo>
                  <a:pt x="120000" y="120000"/>
                </a:lnTo>
                <a:lnTo>
                  <a:pt x="0" y="120000"/>
                </a:lnTo>
                <a:close/>
              </a:path>
              <a:path extrusionOk="0" fill="none" h="120000" w="120000">
                <a:moveTo>
                  <a:pt x="-3120" y="73928"/>
                </a:moveTo>
                <a:lnTo>
                  <a:pt x="-2983" y="632526"/>
                </a:lnTo>
              </a:path>
            </a:pathLst>
          </a:cu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Thường dùng</a:t>
            </a:r>
            <a:endParaRPr sz="1800">
              <a:solidFill>
                <a:schemeClr val="dk1"/>
              </a:solidFill>
              <a:latin typeface="Calibri"/>
              <a:ea typeface="Calibri"/>
              <a:cs typeface="Calibri"/>
              <a:sym typeface="Calibri"/>
            </a:endParaRPr>
          </a:p>
        </p:txBody>
      </p:sp>
      <p:sp>
        <p:nvSpPr>
          <p:cNvPr id="1364" name="Google Shape;1364;p48"/>
          <p:cNvSpPr/>
          <p:nvPr/>
        </p:nvSpPr>
        <p:spPr>
          <a:xfrm>
            <a:off x="4228481" y="2625550"/>
            <a:ext cx="2663015" cy="331076"/>
          </a:xfrm>
          <a:custGeom>
            <a:rect b="b" l="l" r="r" t="t"/>
            <a:pathLst>
              <a:path extrusionOk="0" h="120000" w="120000">
                <a:moveTo>
                  <a:pt x="0" y="0"/>
                </a:moveTo>
                <a:lnTo>
                  <a:pt x="120000" y="0"/>
                </a:lnTo>
                <a:lnTo>
                  <a:pt x="120000" y="120000"/>
                </a:lnTo>
                <a:lnTo>
                  <a:pt x="0" y="120000"/>
                </a:lnTo>
                <a:close/>
              </a:path>
              <a:path extrusionOk="0" fill="none" h="120000" w="120000">
                <a:moveTo>
                  <a:pt x="-3120" y="73928"/>
                </a:moveTo>
                <a:lnTo>
                  <a:pt x="-4073" y="489668"/>
                </a:lnTo>
              </a:path>
            </a:pathLst>
          </a:cu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Thỉnh thoảng dùng</a:t>
            </a:r>
            <a:endParaRPr sz="1800">
              <a:solidFill>
                <a:schemeClr val="dk1"/>
              </a:solidFill>
              <a:latin typeface="Calibri"/>
              <a:ea typeface="Calibri"/>
              <a:cs typeface="Calibri"/>
              <a:sym typeface="Calibri"/>
            </a:endParaRPr>
          </a:p>
        </p:txBody>
      </p:sp>
      <p:sp>
        <p:nvSpPr>
          <p:cNvPr id="1365" name="Google Shape;1365;p48"/>
          <p:cNvSpPr/>
          <p:nvPr/>
        </p:nvSpPr>
        <p:spPr>
          <a:xfrm>
            <a:off x="5858929" y="3011803"/>
            <a:ext cx="2663015" cy="331076"/>
          </a:xfrm>
          <a:custGeom>
            <a:rect b="b" l="l" r="r" t="t"/>
            <a:pathLst>
              <a:path extrusionOk="0" h="120000" w="120000">
                <a:moveTo>
                  <a:pt x="0" y="0"/>
                </a:moveTo>
                <a:lnTo>
                  <a:pt x="120000" y="0"/>
                </a:lnTo>
                <a:lnTo>
                  <a:pt x="120000" y="120000"/>
                </a:lnTo>
                <a:lnTo>
                  <a:pt x="0" y="120000"/>
                </a:lnTo>
                <a:close/>
              </a:path>
              <a:path extrusionOk="0" fill="none" h="120000" w="120000">
                <a:moveTo>
                  <a:pt x="-3120" y="73928"/>
                </a:moveTo>
                <a:lnTo>
                  <a:pt x="-4073" y="352526"/>
                </a:lnTo>
              </a:path>
            </a:pathLst>
          </a:cu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Hiếm khi dùng</a:t>
            </a:r>
            <a:endParaRPr sz="1800">
              <a:solidFill>
                <a:schemeClr val="dk1"/>
              </a:solidFill>
              <a:latin typeface="Calibri"/>
              <a:ea typeface="Calibri"/>
              <a:cs typeface="Calibri"/>
              <a:sym typeface="Calibri"/>
            </a:endParaRPr>
          </a:p>
        </p:txBody>
      </p:sp>
      <p:sp>
        <p:nvSpPr>
          <p:cNvPr id="1366" name="Google Shape;1366;p48"/>
          <p:cNvSpPr/>
          <p:nvPr/>
        </p:nvSpPr>
        <p:spPr>
          <a:xfrm>
            <a:off x="7201475" y="3421709"/>
            <a:ext cx="2663015" cy="331076"/>
          </a:xfrm>
          <a:custGeom>
            <a:rect b="b" l="l" r="r" t="t"/>
            <a:pathLst>
              <a:path extrusionOk="0" h="120000" w="120000">
                <a:moveTo>
                  <a:pt x="0" y="0"/>
                </a:moveTo>
                <a:lnTo>
                  <a:pt x="120000" y="0"/>
                </a:lnTo>
                <a:lnTo>
                  <a:pt x="120000" y="120000"/>
                </a:lnTo>
                <a:lnTo>
                  <a:pt x="0" y="120000"/>
                </a:lnTo>
                <a:close/>
              </a:path>
              <a:path extrusionOk="0" fill="none" h="120000" w="120000">
                <a:moveTo>
                  <a:pt x="-3120" y="73928"/>
                </a:moveTo>
                <a:lnTo>
                  <a:pt x="-3362" y="198240"/>
                </a:lnTo>
              </a:path>
            </a:pathLst>
          </a:cu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Không bao giờ dùng</a:t>
            </a:r>
            <a:endParaRPr sz="1800">
              <a:solidFill>
                <a:schemeClr val="dk1"/>
              </a:solidFill>
              <a:latin typeface="Calibri"/>
              <a:ea typeface="Calibri"/>
              <a:cs typeface="Calibri"/>
              <a:sym typeface="Calibri"/>
            </a:endParaRPr>
          </a:p>
        </p:txBody>
      </p:sp>
      <p:sp>
        <p:nvSpPr>
          <p:cNvPr id="1367" name="Google Shape;1367;p48"/>
          <p:cNvSpPr/>
          <p:nvPr/>
        </p:nvSpPr>
        <p:spPr>
          <a:xfrm>
            <a:off x="7597717" y="4383411"/>
            <a:ext cx="436178" cy="472967"/>
          </a:xfrm>
          <a:prstGeom prst="cube">
            <a:avLst>
              <a:gd fmla="val 28614"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8"/>
          <p:cNvSpPr/>
          <p:nvPr/>
        </p:nvSpPr>
        <p:spPr>
          <a:xfrm>
            <a:off x="8033895" y="4383411"/>
            <a:ext cx="436178" cy="472967"/>
          </a:xfrm>
          <a:prstGeom prst="cube">
            <a:avLst>
              <a:gd fmla="val 28614"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8"/>
          <p:cNvSpPr/>
          <p:nvPr/>
        </p:nvSpPr>
        <p:spPr>
          <a:xfrm>
            <a:off x="8470073" y="4383411"/>
            <a:ext cx="436178" cy="472967"/>
          </a:xfrm>
          <a:prstGeom prst="cube">
            <a:avLst>
              <a:gd fmla="val 28614"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8"/>
          <p:cNvSpPr/>
          <p:nvPr/>
        </p:nvSpPr>
        <p:spPr>
          <a:xfrm>
            <a:off x="8906251" y="4383411"/>
            <a:ext cx="436178" cy="472967"/>
          </a:xfrm>
          <a:prstGeom prst="cube">
            <a:avLst>
              <a:gd fmla="val 28614"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48"/>
          <p:cNvSpPr/>
          <p:nvPr/>
        </p:nvSpPr>
        <p:spPr>
          <a:xfrm>
            <a:off x="9294462" y="4383411"/>
            <a:ext cx="436178" cy="472967"/>
          </a:xfrm>
          <a:prstGeom prst="cube">
            <a:avLst>
              <a:gd fmla="val 28614"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2" name="Google Shape;1372;p48"/>
          <p:cNvGrpSpPr/>
          <p:nvPr/>
        </p:nvGrpSpPr>
        <p:grpSpPr>
          <a:xfrm>
            <a:off x="7201471" y="4935207"/>
            <a:ext cx="1583240" cy="906500"/>
            <a:chOff x="5716194" y="4114814"/>
            <a:chExt cx="1583240" cy="906500"/>
          </a:xfrm>
        </p:grpSpPr>
        <p:sp>
          <p:nvSpPr>
            <p:cNvPr id="1373" name="Google Shape;1373;p48"/>
            <p:cNvSpPr/>
            <p:nvPr/>
          </p:nvSpPr>
          <p:spPr>
            <a:xfrm rot="10800000">
              <a:off x="6369268" y="4193622"/>
              <a:ext cx="409903" cy="536027"/>
            </a:xfrm>
            <a:prstGeom prst="bentArrow">
              <a:avLst>
                <a:gd fmla="val 25000" name="adj1"/>
                <a:gd fmla="val 25000" name="adj2"/>
                <a:gd fmla="val 25000" name="adj3"/>
                <a:gd fmla="val 43750" name="adj4"/>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48"/>
            <p:cNvSpPr/>
            <p:nvPr/>
          </p:nvSpPr>
          <p:spPr>
            <a:xfrm>
              <a:off x="6125571" y="4114814"/>
              <a:ext cx="1173863" cy="63050"/>
            </a:xfrm>
            <a:prstGeom prst="rect">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5" name="Google Shape;1375;p48"/>
            <p:cNvSpPr/>
            <p:nvPr/>
          </p:nvSpPr>
          <p:spPr>
            <a:xfrm>
              <a:off x="5716194" y="4437985"/>
              <a:ext cx="505854" cy="583329"/>
            </a:xfrm>
            <a:prstGeom prst="star10">
              <a:avLst>
                <a:gd fmla="val 42533" name="adj"/>
                <a:gd fmla="val 105146" name="hf"/>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6</a:t>
              </a:r>
              <a:endParaRPr/>
            </a:p>
          </p:txBody>
        </p:sp>
      </p:grpSp>
      <p:grpSp>
        <p:nvGrpSpPr>
          <p:cNvPr id="1376" name="Google Shape;1376;p48"/>
          <p:cNvGrpSpPr/>
          <p:nvPr/>
        </p:nvGrpSpPr>
        <p:grpSpPr>
          <a:xfrm>
            <a:off x="8906252" y="4935214"/>
            <a:ext cx="1424839" cy="906493"/>
            <a:chOff x="7420974" y="4114821"/>
            <a:chExt cx="1424839" cy="906493"/>
          </a:xfrm>
        </p:grpSpPr>
        <p:sp>
          <p:nvSpPr>
            <p:cNvPr id="1377" name="Google Shape;1377;p48"/>
            <p:cNvSpPr/>
            <p:nvPr/>
          </p:nvSpPr>
          <p:spPr>
            <a:xfrm>
              <a:off x="7420974" y="4114821"/>
              <a:ext cx="824389" cy="63050"/>
            </a:xfrm>
            <a:prstGeom prst="rect">
              <a:avLst/>
            </a:prstGeom>
            <a:solidFill>
              <a:schemeClr val="accent2"/>
            </a:solidFill>
            <a:ln cap="flat" cmpd="sng" w="15875">
              <a:solidFill>
                <a:srgbClr val="4077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48"/>
            <p:cNvSpPr/>
            <p:nvPr/>
          </p:nvSpPr>
          <p:spPr>
            <a:xfrm flipH="1" rot="10800000">
              <a:off x="7788167" y="4177857"/>
              <a:ext cx="409903" cy="536027"/>
            </a:xfrm>
            <a:prstGeom prst="bentArrow">
              <a:avLst>
                <a:gd fmla="val 25000" name="adj1"/>
                <a:gd fmla="val 25000" name="adj2"/>
                <a:gd fmla="val 25000" name="adj3"/>
                <a:gd fmla="val 43750" name="adj4"/>
              </a:avLst>
            </a:prstGeom>
            <a:solidFill>
              <a:schemeClr val="accent2"/>
            </a:solidFill>
            <a:ln cap="flat" cmpd="sng" w="15875">
              <a:solidFill>
                <a:srgbClr val="4077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48"/>
            <p:cNvSpPr/>
            <p:nvPr/>
          </p:nvSpPr>
          <p:spPr>
            <a:xfrm>
              <a:off x="8339959" y="4437985"/>
              <a:ext cx="505854" cy="583329"/>
            </a:xfrm>
            <a:prstGeom prst="star10">
              <a:avLst>
                <a:gd fmla="val 42533" name="adj"/>
                <a:gd fmla="val 105146" name="hf"/>
              </a:avLst>
            </a:prstGeom>
            <a:solidFill>
              <a:schemeClr val="accent2"/>
            </a:solidFill>
            <a:ln cap="flat" cmpd="sng" w="15875">
              <a:solidFill>
                <a:srgbClr val="4077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4</a:t>
              </a:r>
              <a:endParaRPr/>
            </a:p>
          </p:txBody>
        </p:sp>
      </p:grpSp>
      <p:sp>
        <p:nvSpPr>
          <p:cNvPr id="1380" name="Google Shape;1380;p4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61"/>
                                        </p:tgtEl>
                                      </p:cBhvr>
                                    </p:animEffect>
                                    <p:set>
                                      <p:cBhvr>
                                        <p:cTn dur="1" fill="hold">
                                          <p:stCondLst>
                                            <p:cond delay="500"/>
                                          </p:stCondLst>
                                        </p:cTn>
                                        <p:tgtEl>
                                          <p:spTgt spid="136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5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500"/>
                                        <p:tgtEl>
                                          <p:spTgt spid="1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500"/>
                                        <p:tgtEl>
                                          <p:spTgt spid="1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500"/>
                                        <p:tgtEl>
                                          <p:spTgt spid="1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500"/>
                                        <p:tgtEl>
                                          <p:spTgt spid="1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500"/>
                                        <p:tgtEl>
                                          <p:spTgt spid="1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500"/>
                                        <p:tgtEl>
                                          <p:spTgt spid="1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500"/>
                                        <p:tgtEl>
                                          <p:spTgt spid="1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500"/>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5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9"/>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Scrum Roles &amp; Traditional Project Roles</a:t>
            </a:r>
            <a:endParaRPr/>
          </a:p>
        </p:txBody>
      </p:sp>
      <p:pic>
        <p:nvPicPr>
          <p:cNvPr descr="C:\Users\Tam\Downloads\man-png-icon-2.jpg" id="1386" name="Google Shape;1386;p49"/>
          <p:cNvPicPr preferRelativeResize="0"/>
          <p:nvPr/>
        </p:nvPicPr>
        <p:blipFill rotWithShape="1">
          <a:blip r:embed="rId3">
            <a:alphaModFix/>
          </a:blip>
          <a:srcRect b="0" l="0" r="0" t="0"/>
          <a:stretch/>
        </p:blipFill>
        <p:spPr>
          <a:xfrm>
            <a:off x="1590002" y="1999377"/>
            <a:ext cx="882296" cy="937798"/>
          </a:xfrm>
          <a:prstGeom prst="rect">
            <a:avLst/>
          </a:prstGeom>
          <a:noFill/>
          <a:ln>
            <a:noFill/>
          </a:ln>
        </p:spPr>
      </p:pic>
      <p:pic>
        <p:nvPicPr>
          <p:cNvPr descr="C:\Users\Tam\Desktop\363-3634349_boss-comments-boss-icon-png.png" id="1387" name="Google Shape;1387;p49"/>
          <p:cNvPicPr preferRelativeResize="0"/>
          <p:nvPr/>
        </p:nvPicPr>
        <p:blipFill rotWithShape="1">
          <a:blip r:embed="rId4">
            <a:alphaModFix/>
          </a:blip>
          <a:srcRect b="0" l="0" r="0" t="0"/>
          <a:stretch/>
        </p:blipFill>
        <p:spPr>
          <a:xfrm>
            <a:off x="1597660" y="3419025"/>
            <a:ext cx="971388" cy="1012724"/>
          </a:xfrm>
          <a:prstGeom prst="rect">
            <a:avLst/>
          </a:prstGeom>
          <a:noFill/>
          <a:ln>
            <a:noFill/>
          </a:ln>
        </p:spPr>
      </p:pic>
      <p:pic>
        <p:nvPicPr>
          <p:cNvPr descr="C:\Users\Tam\Downloads\47c77afa03f6aab8c63dc8b51f314d71.png" id="1388" name="Google Shape;1388;p49"/>
          <p:cNvPicPr preferRelativeResize="0"/>
          <p:nvPr/>
        </p:nvPicPr>
        <p:blipFill rotWithShape="1">
          <a:blip r:embed="rId5">
            <a:alphaModFix/>
          </a:blip>
          <a:srcRect b="0" l="0" r="0" t="0"/>
          <a:stretch/>
        </p:blipFill>
        <p:spPr>
          <a:xfrm>
            <a:off x="1424008" y="4780809"/>
            <a:ext cx="958253" cy="802939"/>
          </a:xfrm>
          <a:prstGeom prst="rect">
            <a:avLst/>
          </a:prstGeom>
          <a:noFill/>
          <a:ln>
            <a:noFill/>
          </a:ln>
        </p:spPr>
      </p:pic>
      <p:pic>
        <p:nvPicPr>
          <p:cNvPr descr="C:\Users\Tam\Desktop\seo-and-web-development-05-512.png" id="1389" name="Google Shape;1389;p49"/>
          <p:cNvPicPr preferRelativeResize="0"/>
          <p:nvPr/>
        </p:nvPicPr>
        <p:blipFill rotWithShape="1">
          <a:blip r:embed="rId6">
            <a:alphaModFix/>
          </a:blip>
          <a:srcRect b="0" l="0" r="0" t="0"/>
          <a:stretch/>
        </p:blipFill>
        <p:spPr>
          <a:xfrm>
            <a:off x="9815399" y="1417181"/>
            <a:ext cx="1386840" cy="1386840"/>
          </a:xfrm>
          <a:prstGeom prst="rect">
            <a:avLst/>
          </a:prstGeom>
          <a:noFill/>
          <a:ln>
            <a:noFill/>
          </a:ln>
        </p:spPr>
      </p:pic>
      <p:pic>
        <p:nvPicPr>
          <p:cNvPr descr="C:\Users\Tam\Desktop\374360.png" id="1390" name="Google Shape;1390;p49"/>
          <p:cNvPicPr preferRelativeResize="0"/>
          <p:nvPr/>
        </p:nvPicPr>
        <p:blipFill rotWithShape="1">
          <a:blip r:embed="rId7">
            <a:alphaModFix/>
          </a:blip>
          <a:srcRect b="0" l="0" r="0" t="0"/>
          <a:stretch/>
        </p:blipFill>
        <p:spPr>
          <a:xfrm>
            <a:off x="6272640" y="4628834"/>
            <a:ext cx="1098867" cy="1098867"/>
          </a:xfrm>
          <a:prstGeom prst="rect">
            <a:avLst/>
          </a:prstGeom>
          <a:noFill/>
          <a:ln>
            <a:noFill/>
          </a:ln>
        </p:spPr>
      </p:pic>
      <p:sp>
        <p:nvSpPr>
          <p:cNvPr id="1391" name="Google Shape;1391;p49"/>
          <p:cNvSpPr/>
          <p:nvPr/>
        </p:nvSpPr>
        <p:spPr>
          <a:xfrm>
            <a:off x="1384886" y="2894174"/>
            <a:ext cx="190695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Product Owner</a:t>
            </a:r>
            <a:endParaRPr b="0" i="0" sz="2000" u="none" cap="none" strike="noStrike">
              <a:solidFill>
                <a:srgbClr val="000000"/>
              </a:solidFill>
              <a:latin typeface="Arial"/>
              <a:ea typeface="Arial"/>
              <a:cs typeface="Arial"/>
              <a:sym typeface="Arial"/>
            </a:endParaRPr>
          </a:p>
        </p:txBody>
      </p:sp>
      <p:sp>
        <p:nvSpPr>
          <p:cNvPr id="1392" name="Google Shape;1392;p49"/>
          <p:cNvSpPr/>
          <p:nvPr/>
        </p:nvSpPr>
        <p:spPr>
          <a:xfrm>
            <a:off x="1283286" y="4346773"/>
            <a:ext cx="190695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Scrum Master</a:t>
            </a:r>
            <a:endParaRPr b="0" i="0" sz="2000" u="none" cap="none" strike="noStrike">
              <a:solidFill>
                <a:srgbClr val="000000"/>
              </a:solidFill>
              <a:latin typeface="Arial"/>
              <a:ea typeface="Arial"/>
              <a:cs typeface="Arial"/>
              <a:sym typeface="Arial"/>
            </a:endParaRPr>
          </a:p>
        </p:txBody>
      </p:sp>
      <p:sp>
        <p:nvSpPr>
          <p:cNvPr id="1393" name="Google Shape;1393;p49"/>
          <p:cNvSpPr/>
          <p:nvPr/>
        </p:nvSpPr>
        <p:spPr>
          <a:xfrm>
            <a:off x="1424008" y="5868707"/>
            <a:ext cx="1577836"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Scrum Team</a:t>
            </a:r>
            <a:endParaRPr b="0" i="0" sz="2000" u="none" cap="none" strike="noStrike">
              <a:solidFill>
                <a:srgbClr val="000000"/>
              </a:solidFill>
              <a:latin typeface="Arial"/>
              <a:ea typeface="Arial"/>
              <a:cs typeface="Arial"/>
              <a:sym typeface="Arial"/>
            </a:endParaRPr>
          </a:p>
        </p:txBody>
      </p:sp>
      <p:pic>
        <p:nvPicPr>
          <p:cNvPr descr="C:\Users\Tam\Downloads\kissclipart-project-manager-png-clipart-project-manager-projec-077e18afe2c47d15.png" id="1394" name="Google Shape;1394;p49"/>
          <p:cNvPicPr preferRelativeResize="0"/>
          <p:nvPr/>
        </p:nvPicPr>
        <p:blipFill rotWithShape="1">
          <a:blip r:embed="rId8">
            <a:alphaModFix/>
          </a:blip>
          <a:srcRect b="0" l="0" r="0" t="0"/>
          <a:stretch/>
        </p:blipFill>
        <p:spPr>
          <a:xfrm>
            <a:off x="6047740" y="1495441"/>
            <a:ext cx="1480820" cy="1480820"/>
          </a:xfrm>
          <a:prstGeom prst="rect">
            <a:avLst/>
          </a:prstGeom>
          <a:noFill/>
          <a:ln>
            <a:noFill/>
          </a:ln>
        </p:spPr>
      </p:pic>
      <p:pic>
        <p:nvPicPr>
          <p:cNvPr descr="C:\Users\Tam\Desktop\software-testing-iconblue.png" id="1395" name="Google Shape;1395;p49"/>
          <p:cNvPicPr preferRelativeResize="0"/>
          <p:nvPr/>
        </p:nvPicPr>
        <p:blipFill rotWithShape="1">
          <a:blip r:embed="rId9">
            <a:alphaModFix/>
          </a:blip>
          <a:srcRect b="0" l="0" r="0" t="0"/>
          <a:stretch/>
        </p:blipFill>
        <p:spPr>
          <a:xfrm>
            <a:off x="9790031" y="3298826"/>
            <a:ext cx="1467657" cy="1009014"/>
          </a:xfrm>
          <a:prstGeom prst="rect">
            <a:avLst/>
          </a:prstGeom>
          <a:noFill/>
          <a:ln>
            <a:noFill/>
          </a:ln>
        </p:spPr>
      </p:pic>
      <p:pic>
        <p:nvPicPr>
          <p:cNvPr descr="C:\Users\Tam\Downloads\5dd7ba6659048.png" id="1396" name="Google Shape;1396;p49"/>
          <p:cNvPicPr preferRelativeResize="0"/>
          <p:nvPr/>
        </p:nvPicPr>
        <p:blipFill rotWithShape="1">
          <a:blip r:embed="rId10">
            <a:alphaModFix/>
          </a:blip>
          <a:srcRect b="0" l="0" r="0" t="0"/>
          <a:stretch/>
        </p:blipFill>
        <p:spPr>
          <a:xfrm>
            <a:off x="6400314" y="3322290"/>
            <a:ext cx="726509" cy="956069"/>
          </a:xfrm>
          <a:prstGeom prst="rect">
            <a:avLst/>
          </a:prstGeom>
          <a:noFill/>
          <a:ln>
            <a:noFill/>
          </a:ln>
        </p:spPr>
      </p:pic>
      <p:pic>
        <p:nvPicPr>
          <p:cNvPr descr="C:\Users\Tam\Desktop\classroom-300x300.png" id="1397" name="Google Shape;1397;p49"/>
          <p:cNvPicPr preferRelativeResize="0"/>
          <p:nvPr/>
        </p:nvPicPr>
        <p:blipFill rotWithShape="1">
          <a:blip r:embed="rId11">
            <a:alphaModFix/>
          </a:blip>
          <a:srcRect b="0" l="0" r="0" t="0"/>
          <a:stretch/>
        </p:blipFill>
        <p:spPr>
          <a:xfrm>
            <a:off x="9931824" y="4678063"/>
            <a:ext cx="1256714" cy="1256714"/>
          </a:xfrm>
          <a:prstGeom prst="rect">
            <a:avLst/>
          </a:prstGeom>
          <a:noFill/>
          <a:ln>
            <a:noFill/>
          </a:ln>
        </p:spPr>
      </p:pic>
      <p:sp>
        <p:nvSpPr>
          <p:cNvPr id="1398" name="Google Shape;1398;p49"/>
          <p:cNvSpPr/>
          <p:nvPr/>
        </p:nvSpPr>
        <p:spPr>
          <a:xfrm>
            <a:off x="5865446" y="2894065"/>
            <a:ext cx="237431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Project Manager</a:t>
            </a:r>
            <a:endParaRPr b="0" i="0" sz="2000" u="none" cap="none" strike="noStrike">
              <a:solidFill>
                <a:srgbClr val="000000"/>
              </a:solidFill>
              <a:latin typeface="Arial"/>
              <a:ea typeface="Arial"/>
              <a:cs typeface="Arial"/>
              <a:sym typeface="Arial"/>
            </a:endParaRPr>
          </a:p>
        </p:txBody>
      </p:sp>
      <p:sp>
        <p:nvSpPr>
          <p:cNvPr id="1399" name="Google Shape;1399;p49"/>
          <p:cNvSpPr/>
          <p:nvPr/>
        </p:nvSpPr>
        <p:spPr>
          <a:xfrm>
            <a:off x="10018303" y="4136170"/>
            <a:ext cx="125671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Tester</a:t>
            </a:r>
            <a:endParaRPr b="0" i="0" sz="2000" u="none" cap="none" strike="noStrike">
              <a:solidFill>
                <a:srgbClr val="000000"/>
              </a:solidFill>
              <a:latin typeface="Arial"/>
              <a:ea typeface="Arial"/>
              <a:cs typeface="Arial"/>
              <a:sym typeface="Arial"/>
            </a:endParaRPr>
          </a:p>
        </p:txBody>
      </p:sp>
      <p:sp>
        <p:nvSpPr>
          <p:cNvPr id="1400" name="Google Shape;1400;p49"/>
          <p:cNvSpPr/>
          <p:nvPr/>
        </p:nvSpPr>
        <p:spPr>
          <a:xfrm>
            <a:off x="6321957" y="5708564"/>
            <a:ext cx="140911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Designer</a:t>
            </a:r>
            <a:endParaRPr b="0" i="0" sz="2000" u="none" cap="none" strike="noStrike">
              <a:solidFill>
                <a:srgbClr val="000000"/>
              </a:solidFill>
              <a:latin typeface="Arial"/>
              <a:ea typeface="Arial"/>
              <a:cs typeface="Arial"/>
              <a:sym typeface="Arial"/>
            </a:endParaRPr>
          </a:p>
        </p:txBody>
      </p:sp>
      <p:sp>
        <p:nvSpPr>
          <p:cNvPr id="1401" name="Google Shape;1401;p49"/>
          <p:cNvSpPr/>
          <p:nvPr/>
        </p:nvSpPr>
        <p:spPr>
          <a:xfrm>
            <a:off x="9947480" y="2702368"/>
            <a:ext cx="1310208"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Developer</a:t>
            </a:r>
            <a:endParaRPr b="0" i="0" sz="2000" u="none" cap="none" strike="noStrike">
              <a:solidFill>
                <a:srgbClr val="000000"/>
              </a:solidFill>
              <a:latin typeface="Arial"/>
              <a:ea typeface="Arial"/>
              <a:cs typeface="Arial"/>
              <a:sym typeface="Arial"/>
            </a:endParaRPr>
          </a:p>
        </p:txBody>
      </p:sp>
      <p:sp>
        <p:nvSpPr>
          <p:cNvPr id="1402" name="Google Shape;1402;p49"/>
          <p:cNvSpPr/>
          <p:nvPr/>
        </p:nvSpPr>
        <p:spPr>
          <a:xfrm>
            <a:off x="5783477" y="4256857"/>
            <a:ext cx="2486074"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Business Analysis</a:t>
            </a:r>
            <a:endParaRPr b="0" i="0" sz="2000" u="none" cap="none" strike="noStrike">
              <a:solidFill>
                <a:srgbClr val="000000"/>
              </a:solidFill>
              <a:latin typeface="Arial"/>
              <a:ea typeface="Arial"/>
              <a:cs typeface="Arial"/>
              <a:sym typeface="Arial"/>
            </a:endParaRPr>
          </a:p>
        </p:txBody>
      </p:sp>
      <p:sp>
        <p:nvSpPr>
          <p:cNvPr id="1403" name="Google Shape;1403;p49"/>
          <p:cNvSpPr/>
          <p:nvPr/>
        </p:nvSpPr>
        <p:spPr>
          <a:xfrm>
            <a:off x="10018303" y="5900446"/>
            <a:ext cx="1338291" cy="421206"/>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Deployer</a:t>
            </a:r>
            <a:endParaRPr b="0" i="0" sz="2000" u="none" cap="none" strike="noStrike">
              <a:solidFill>
                <a:srgbClr val="000000"/>
              </a:solidFill>
              <a:latin typeface="Arial"/>
              <a:ea typeface="Arial"/>
              <a:cs typeface="Arial"/>
              <a:sym typeface="Arial"/>
            </a:endParaRPr>
          </a:p>
        </p:txBody>
      </p:sp>
      <p:cxnSp>
        <p:nvCxnSpPr>
          <p:cNvPr id="1404" name="Google Shape;1404;p49"/>
          <p:cNvCxnSpPr>
            <a:stCxn id="1391" idx="3"/>
            <a:endCxn id="1398" idx="1"/>
          </p:cNvCxnSpPr>
          <p:nvPr/>
        </p:nvCxnSpPr>
        <p:spPr>
          <a:xfrm>
            <a:off x="3291840" y="3104777"/>
            <a:ext cx="2573700" cy="600"/>
          </a:xfrm>
          <a:prstGeom prst="bentConnector3">
            <a:avLst>
              <a:gd fmla="val 49998" name="adj1"/>
            </a:avLst>
          </a:prstGeom>
          <a:noFill/>
          <a:ln cap="flat" cmpd="sng" w="38100">
            <a:solidFill>
              <a:srgbClr val="7F7F7F"/>
            </a:solidFill>
            <a:prstDash val="solid"/>
            <a:round/>
            <a:headEnd len="med" w="med" type="stealth"/>
            <a:tailEnd len="med" w="med" type="stealth"/>
          </a:ln>
        </p:spPr>
      </p:cxnSp>
      <p:cxnSp>
        <p:nvCxnSpPr>
          <p:cNvPr id="1405" name="Google Shape;1405;p49"/>
          <p:cNvCxnSpPr>
            <a:stCxn id="1391" idx="3"/>
            <a:endCxn id="1402" idx="1"/>
          </p:cNvCxnSpPr>
          <p:nvPr/>
        </p:nvCxnSpPr>
        <p:spPr>
          <a:xfrm>
            <a:off x="3291840" y="3104777"/>
            <a:ext cx="2491500" cy="1362600"/>
          </a:xfrm>
          <a:prstGeom prst="bentConnector3">
            <a:avLst>
              <a:gd fmla="val 50003" name="adj1"/>
            </a:avLst>
          </a:prstGeom>
          <a:noFill/>
          <a:ln cap="flat" cmpd="sng" w="38100">
            <a:solidFill>
              <a:srgbClr val="7F7F7F"/>
            </a:solidFill>
            <a:prstDash val="solid"/>
            <a:round/>
            <a:headEnd len="med" w="med" type="stealth"/>
            <a:tailEnd len="med" w="med" type="stealth"/>
          </a:ln>
        </p:spPr>
      </p:cxnSp>
      <p:cxnSp>
        <p:nvCxnSpPr>
          <p:cNvPr id="1406" name="Google Shape;1406;p49"/>
          <p:cNvCxnSpPr>
            <a:stCxn id="1387" idx="1"/>
          </p:cNvCxnSpPr>
          <p:nvPr/>
        </p:nvCxnSpPr>
        <p:spPr>
          <a:xfrm flipH="1" rot="10800000">
            <a:off x="1597660" y="1851187"/>
            <a:ext cx="4284300" cy="2074200"/>
          </a:xfrm>
          <a:prstGeom prst="bentConnector3">
            <a:avLst>
              <a:gd fmla="val -8980" name="adj1"/>
            </a:avLst>
          </a:prstGeom>
          <a:noFill/>
          <a:ln cap="flat" cmpd="sng" w="38100">
            <a:solidFill>
              <a:srgbClr val="7F7F7F"/>
            </a:solidFill>
            <a:prstDash val="solid"/>
            <a:round/>
            <a:headEnd len="med" w="med" type="stealth"/>
            <a:tailEnd len="med" w="med" type="stealth"/>
          </a:ln>
        </p:spPr>
      </p:cxnSp>
      <p:cxnSp>
        <p:nvCxnSpPr>
          <p:cNvPr id="1407" name="Google Shape;1407;p49"/>
          <p:cNvCxnSpPr>
            <a:stCxn id="1388" idx="3"/>
            <a:endCxn id="1390" idx="1"/>
          </p:cNvCxnSpPr>
          <p:nvPr/>
        </p:nvCxnSpPr>
        <p:spPr>
          <a:xfrm flipH="1" rot="10800000">
            <a:off x="2382261" y="5178379"/>
            <a:ext cx="3890400" cy="3900"/>
          </a:xfrm>
          <a:prstGeom prst="bentConnector3">
            <a:avLst>
              <a:gd fmla="val 50000" name="adj1"/>
            </a:avLst>
          </a:prstGeom>
          <a:noFill/>
          <a:ln cap="flat" cmpd="sng" w="38100">
            <a:solidFill>
              <a:srgbClr val="7F7F7F"/>
            </a:solidFill>
            <a:prstDash val="solid"/>
            <a:round/>
            <a:headEnd len="med" w="med" type="stealth"/>
            <a:tailEnd len="med" w="med" type="stealth"/>
          </a:ln>
        </p:spPr>
      </p:cxnSp>
      <p:cxnSp>
        <p:nvCxnSpPr>
          <p:cNvPr id="1408" name="Google Shape;1408;p49"/>
          <p:cNvCxnSpPr>
            <a:stCxn id="1393" idx="3"/>
            <a:endCxn id="1389" idx="1"/>
          </p:cNvCxnSpPr>
          <p:nvPr/>
        </p:nvCxnSpPr>
        <p:spPr>
          <a:xfrm flipH="1" rot="10800000">
            <a:off x="3001844" y="2110610"/>
            <a:ext cx="6813600" cy="3968700"/>
          </a:xfrm>
          <a:prstGeom prst="bentConnector3">
            <a:avLst>
              <a:gd fmla="val 80768" name="adj1"/>
            </a:avLst>
          </a:prstGeom>
          <a:noFill/>
          <a:ln cap="flat" cmpd="sng" w="38100">
            <a:solidFill>
              <a:srgbClr val="7F7F7F"/>
            </a:solidFill>
            <a:prstDash val="solid"/>
            <a:round/>
            <a:headEnd len="med" w="med" type="stealth"/>
            <a:tailEnd len="med" w="med" type="stealth"/>
          </a:ln>
        </p:spPr>
      </p:cxnSp>
      <p:cxnSp>
        <p:nvCxnSpPr>
          <p:cNvPr id="1409" name="Google Shape;1409;p49"/>
          <p:cNvCxnSpPr>
            <a:endCxn id="1395" idx="1"/>
          </p:cNvCxnSpPr>
          <p:nvPr/>
        </p:nvCxnSpPr>
        <p:spPr>
          <a:xfrm>
            <a:off x="8530931" y="3786233"/>
            <a:ext cx="1259100" cy="17100"/>
          </a:xfrm>
          <a:prstGeom prst="straightConnector1">
            <a:avLst/>
          </a:prstGeom>
          <a:noFill/>
          <a:ln cap="flat" cmpd="sng" w="38100">
            <a:solidFill>
              <a:srgbClr val="7F7F7F"/>
            </a:solidFill>
            <a:prstDash val="solid"/>
            <a:round/>
            <a:headEnd len="sm" w="sm" type="none"/>
            <a:tailEnd len="med" w="med" type="stealth"/>
          </a:ln>
        </p:spPr>
      </p:cxnSp>
      <p:cxnSp>
        <p:nvCxnSpPr>
          <p:cNvPr id="1410" name="Google Shape;1410;p49"/>
          <p:cNvCxnSpPr>
            <a:endCxn id="1397" idx="1"/>
          </p:cNvCxnSpPr>
          <p:nvPr/>
        </p:nvCxnSpPr>
        <p:spPr>
          <a:xfrm>
            <a:off x="8531124" y="5306420"/>
            <a:ext cx="1400700" cy="0"/>
          </a:xfrm>
          <a:prstGeom prst="straightConnector1">
            <a:avLst/>
          </a:prstGeom>
          <a:noFill/>
          <a:ln cap="flat" cmpd="sng" w="38100">
            <a:solidFill>
              <a:srgbClr val="7F7F7F"/>
            </a:solidFill>
            <a:prstDash val="solid"/>
            <a:round/>
            <a:headEnd len="sm" w="sm" type="none"/>
            <a:tailEnd len="med" w="med" type="stealth"/>
          </a:ln>
        </p:spPr>
      </p:cxnSp>
      <p:sp>
        <p:nvSpPr>
          <p:cNvPr id="1411" name="Google Shape;1411;p4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Arial"/>
              <a:buNone/>
            </a:pPr>
            <a:r>
              <a:rPr lang="en-US"/>
              <a:t>Khảo sát nghề</a:t>
            </a:r>
            <a:endParaRPr/>
          </a:p>
        </p:txBody>
      </p:sp>
      <p:sp>
        <p:nvSpPr>
          <p:cNvPr id="550" name="Google Shape;550;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400"/>
              <a:buNone/>
            </a:pPr>
            <a:r>
              <a:t/>
            </a:r>
            <a:endParaRPr/>
          </a:p>
        </p:txBody>
      </p:sp>
      <p:sp>
        <p:nvSpPr>
          <p:cNvPr id="551" name="Google Shape;551;p5"/>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5" name="Shape 1415"/>
        <p:cNvGrpSpPr/>
        <p:nvPr/>
      </p:nvGrpSpPr>
      <p:grpSpPr>
        <a:xfrm>
          <a:off x="0" y="0"/>
          <a:ext cx="0" cy="0"/>
          <a:chOff x="0" y="0"/>
          <a:chExt cx="0" cy="0"/>
        </a:xfrm>
      </p:grpSpPr>
      <p:sp>
        <p:nvSpPr>
          <p:cNvPr id="1416" name="Google Shape;1416;p5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5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id="1419" name="Google Shape;1419;p50"/>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1420" name="Google Shape;1420;p50"/>
          <p:cNvSpPr/>
          <p:nvPr/>
        </p:nvSpPr>
        <p:spPr>
          <a:xfrm>
            <a:off x="1507" y="4953000"/>
            <a:ext cx="12188952"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Bài tập trắc nghiệm 15 phút</a:t>
            </a:r>
            <a:endParaRPr/>
          </a:p>
        </p:txBody>
      </p:sp>
      <p:sp>
        <p:nvSpPr>
          <p:cNvPr id="1422" name="Google Shape;1422;p50"/>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500"/>
              <a:buNone/>
            </a:pPr>
            <a:r>
              <a:rPr lang="en-US" sz="1500" cap="none">
                <a:solidFill>
                  <a:srgbClr val="FFFFFF"/>
                </a:solidFill>
                <a:latin typeface="Calibri"/>
                <a:ea typeface="Calibri"/>
                <a:cs typeface="Calibri"/>
                <a:sym typeface="Calibri"/>
              </a:rPr>
              <a:t>AGLIE SCRUM</a:t>
            </a:r>
            <a:endParaRPr/>
          </a:p>
        </p:txBody>
      </p:sp>
      <p:sp>
        <p:nvSpPr>
          <p:cNvPr id="1423" name="Google Shape;1423;p50"/>
          <p:cNvSpPr/>
          <p:nvPr/>
        </p:nvSpPr>
        <p:spPr>
          <a:xfrm>
            <a:off x="1507" y="4906176"/>
            <a:ext cx="12188952"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1"/>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2.3 Các loại dự án phần mềm</a:t>
            </a:r>
            <a:endParaRPr/>
          </a:p>
        </p:txBody>
      </p:sp>
      <p:sp>
        <p:nvSpPr>
          <p:cNvPr id="1430" name="Google Shape;1430;p51"/>
          <p:cNvSpPr txBox="1"/>
          <p:nvPr>
            <p:ph idx="1" type="body"/>
          </p:nvPr>
        </p:nvSpPr>
        <p:spPr>
          <a:xfrm>
            <a:off x="1097280" y="1520376"/>
            <a:ext cx="3224199"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đóng gói mới (Package)</a:t>
            </a:r>
            <a:endParaRPr cap="none"/>
          </a:p>
        </p:txBody>
      </p:sp>
      <p:sp>
        <p:nvSpPr>
          <p:cNvPr id="1431" name="Google Shape;1431;p51"/>
          <p:cNvSpPr txBox="1"/>
          <p:nvPr>
            <p:ph idx="2" type="body"/>
          </p:nvPr>
        </p:nvSpPr>
        <p:spPr>
          <a:xfrm>
            <a:off x="1097280" y="2430232"/>
            <a:ext cx="3224199" cy="3530302"/>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000"/>
              <a:buChar char="❖"/>
            </a:pPr>
            <a:r>
              <a:rPr lang="en-US" sz="2000"/>
              <a:t>Bộ yêu cầu mới từ đầu</a:t>
            </a:r>
            <a:endParaRPr/>
          </a:p>
          <a:p>
            <a:pPr indent="-457188" lvl="0" marL="640064" rtl="0" algn="l">
              <a:lnSpc>
                <a:spcPct val="90000"/>
              </a:lnSpc>
              <a:spcBef>
                <a:spcPts val="1400"/>
              </a:spcBef>
              <a:spcAft>
                <a:spcPts val="0"/>
              </a:spcAft>
              <a:buSzPts val="2000"/>
              <a:buChar char="❖"/>
            </a:pPr>
            <a:r>
              <a:rPr lang="en-US" sz="2000"/>
              <a:t>Nghiên cứu thị trường, đối thủ cạnh tranh</a:t>
            </a:r>
            <a:endParaRPr/>
          </a:p>
          <a:p>
            <a:pPr indent="-457188" lvl="0" marL="640064" rtl="0" algn="l">
              <a:lnSpc>
                <a:spcPct val="90000"/>
              </a:lnSpc>
              <a:spcBef>
                <a:spcPts val="1400"/>
              </a:spcBef>
              <a:spcAft>
                <a:spcPts val="0"/>
              </a:spcAft>
              <a:buSzPts val="2000"/>
              <a:buChar char="❖"/>
            </a:pPr>
            <a:r>
              <a:rPr lang="en-US" sz="2000"/>
              <a:t>Khảo sát tập khách hàng mục tiêu</a:t>
            </a:r>
            <a:endParaRPr/>
          </a:p>
          <a:p>
            <a:pPr indent="-457188" lvl="0" marL="640064" rtl="0" algn="l">
              <a:lnSpc>
                <a:spcPct val="90000"/>
              </a:lnSpc>
              <a:spcBef>
                <a:spcPts val="1400"/>
              </a:spcBef>
              <a:spcAft>
                <a:spcPts val="0"/>
              </a:spcAft>
              <a:buSzPts val="2000"/>
              <a:buChar char="❖"/>
            </a:pPr>
            <a:r>
              <a:rPr lang="en-US" sz="2000"/>
              <a:t>Tổng hợp, phân tích yêu cầu</a:t>
            </a:r>
            <a:endParaRPr/>
          </a:p>
          <a:p>
            <a:pPr indent="-457188" lvl="0" marL="640064" rtl="0" algn="l">
              <a:lnSpc>
                <a:spcPct val="90000"/>
              </a:lnSpc>
              <a:spcBef>
                <a:spcPts val="1400"/>
              </a:spcBef>
              <a:spcAft>
                <a:spcPts val="0"/>
              </a:spcAft>
              <a:buSzPts val="2000"/>
              <a:buChar char="❖"/>
            </a:pPr>
            <a:r>
              <a:rPr lang="en-US" sz="2000"/>
              <a:t>Hội thảo, bảo vệ, phản biện nội bộ</a:t>
            </a:r>
            <a:endParaRPr/>
          </a:p>
        </p:txBody>
      </p:sp>
      <p:sp>
        <p:nvSpPr>
          <p:cNvPr id="1432" name="Google Shape;1432;p51"/>
          <p:cNvSpPr txBox="1"/>
          <p:nvPr>
            <p:ph idx="3" type="body"/>
          </p:nvPr>
        </p:nvSpPr>
        <p:spPr>
          <a:xfrm>
            <a:off x="7928974" y="1520376"/>
            <a:ext cx="3226705"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fontScale="92500" lnSpcReduction="20000"/>
          </a:bodyPr>
          <a:lstStyle/>
          <a:p>
            <a:pPr indent="0" lvl="0" marL="0" rtl="0" algn="l">
              <a:lnSpc>
                <a:spcPct val="90000"/>
              </a:lnSpc>
              <a:spcBef>
                <a:spcPts val="0"/>
              </a:spcBef>
              <a:spcAft>
                <a:spcPts val="0"/>
              </a:spcAft>
              <a:buSzPct val="100000"/>
              <a:buNone/>
            </a:pPr>
            <a:r>
              <a:rPr lang="en-US" cap="none">
                <a:solidFill>
                  <a:schemeClr val="lt1"/>
                </a:solidFill>
                <a:latin typeface="Calibri"/>
                <a:ea typeface="Calibri"/>
                <a:cs typeface="Calibri"/>
                <a:sym typeface="Calibri"/>
              </a:rPr>
              <a:t>Tùy biến sản phẩm có sẵn theo yêu cầu khách hàng (Customize)</a:t>
            </a:r>
            <a:endParaRPr cap="none"/>
          </a:p>
        </p:txBody>
      </p:sp>
      <p:sp>
        <p:nvSpPr>
          <p:cNvPr id="1433" name="Google Shape;1433;p51"/>
          <p:cNvSpPr txBox="1"/>
          <p:nvPr>
            <p:ph idx="4" type="body"/>
          </p:nvPr>
        </p:nvSpPr>
        <p:spPr>
          <a:xfrm>
            <a:off x="7928974" y="2430232"/>
            <a:ext cx="3226705" cy="3530302"/>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000"/>
              <a:buChar char="❖"/>
            </a:pPr>
            <a:r>
              <a:rPr lang="en-US" sz="2000"/>
              <a:t>Quản lý bộ yêu cầu gốc</a:t>
            </a:r>
            <a:endParaRPr/>
          </a:p>
          <a:p>
            <a:pPr indent="-457188" lvl="0" marL="640064" rtl="0" algn="l">
              <a:lnSpc>
                <a:spcPct val="90000"/>
              </a:lnSpc>
              <a:spcBef>
                <a:spcPts val="1400"/>
              </a:spcBef>
              <a:spcAft>
                <a:spcPts val="0"/>
              </a:spcAft>
              <a:buSzPts val="2000"/>
              <a:buChar char="❖"/>
            </a:pPr>
            <a:r>
              <a:rPr lang="en-US" sz="2000"/>
              <a:t>Khảo sát, nghiên cứu yêu cầu của khách hàng</a:t>
            </a:r>
            <a:endParaRPr/>
          </a:p>
          <a:p>
            <a:pPr indent="-457188" lvl="0" marL="640064" rtl="0" algn="l">
              <a:lnSpc>
                <a:spcPct val="90000"/>
              </a:lnSpc>
              <a:spcBef>
                <a:spcPts val="1400"/>
              </a:spcBef>
              <a:spcAft>
                <a:spcPts val="0"/>
              </a:spcAft>
              <a:buSzPts val="2000"/>
              <a:buChar char="❖"/>
            </a:pPr>
            <a:r>
              <a:rPr lang="en-US" sz="2000"/>
              <a:t>Tổng hợp, phân tích yêu cầu</a:t>
            </a:r>
            <a:endParaRPr/>
          </a:p>
          <a:p>
            <a:pPr indent="-457188" lvl="0" marL="640064" rtl="0" algn="l">
              <a:lnSpc>
                <a:spcPct val="90000"/>
              </a:lnSpc>
              <a:spcBef>
                <a:spcPts val="1400"/>
              </a:spcBef>
              <a:spcAft>
                <a:spcPts val="0"/>
              </a:spcAft>
              <a:buSzPts val="2000"/>
              <a:buChar char="❖"/>
            </a:pPr>
            <a:r>
              <a:rPr lang="en-US" sz="2000"/>
              <a:t>Trình bày, giới thiệu giải pháp nội bộ và với khách hàng</a:t>
            </a:r>
            <a:endParaRPr sz="2000"/>
          </a:p>
        </p:txBody>
      </p:sp>
      <p:sp>
        <p:nvSpPr>
          <p:cNvPr id="1434" name="Google Shape;1434;p51"/>
          <p:cNvSpPr txBox="1"/>
          <p:nvPr>
            <p:ph idx="5" type="body"/>
          </p:nvPr>
        </p:nvSpPr>
        <p:spPr>
          <a:xfrm>
            <a:off x="4597051" y="1520376"/>
            <a:ext cx="3093930"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may đo mới (Tayloring)</a:t>
            </a:r>
            <a:endParaRPr cap="none"/>
          </a:p>
        </p:txBody>
      </p:sp>
      <p:sp>
        <p:nvSpPr>
          <p:cNvPr id="1435" name="Google Shape;1435;p51"/>
          <p:cNvSpPr txBox="1"/>
          <p:nvPr>
            <p:ph idx="6" type="body"/>
          </p:nvPr>
        </p:nvSpPr>
        <p:spPr>
          <a:xfrm>
            <a:off x="4597051" y="2430232"/>
            <a:ext cx="3093930" cy="3530302"/>
          </a:xfrm>
          <a:prstGeom prst="rect">
            <a:avLst/>
          </a:prstGeom>
          <a:noFill/>
          <a:ln>
            <a:noFill/>
          </a:ln>
        </p:spPr>
        <p:txBody>
          <a:bodyPr anchorCtr="0" anchor="t" bIns="45700" lIns="0" spcFirstLastPara="1" rIns="0" wrap="square" tIns="45700">
            <a:normAutofit fontScale="70000" lnSpcReduction="20000"/>
          </a:bodyPr>
          <a:lstStyle/>
          <a:p>
            <a:pPr indent="-457188" lvl="0" marL="640064" rtl="0" algn="l">
              <a:lnSpc>
                <a:spcPct val="90000"/>
              </a:lnSpc>
              <a:spcBef>
                <a:spcPts val="0"/>
              </a:spcBef>
              <a:spcAft>
                <a:spcPts val="0"/>
              </a:spcAft>
              <a:buSzPct val="100000"/>
              <a:buChar char="❖"/>
            </a:pPr>
            <a:r>
              <a:rPr lang="en-US"/>
              <a:t>Bộ yêu cầu mới từ đầu</a:t>
            </a:r>
            <a:endParaRPr/>
          </a:p>
          <a:p>
            <a:pPr indent="-457188" lvl="0" marL="640064" rtl="0" algn="l">
              <a:lnSpc>
                <a:spcPct val="90000"/>
              </a:lnSpc>
              <a:spcBef>
                <a:spcPts val="1400"/>
              </a:spcBef>
              <a:spcAft>
                <a:spcPts val="0"/>
              </a:spcAft>
              <a:buSzPct val="100000"/>
              <a:buChar char="❖"/>
            </a:pPr>
            <a:r>
              <a:rPr lang="en-US"/>
              <a:t>Khảo sát, nghiên cứu yêu cầu của khách hàng</a:t>
            </a:r>
            <a:endParaRPr/>
          </a:p>
          <a:p>
            <a:pPr indent="-457188" lvl="0" marL="640064" rtl="0" algn="l">
              <a:lnSpc>
                <a:spcPct val="90000"/>
              </a:lnSpc>
              <a:spcBef>
                <a:spcPts val="1400"/>
              </a:spcBef>
              <a:spcAft>
                <a:spcPts val="0"/>
              </a:spcAft>
              <a:buSzPct val="100000"/>
              <a:buChar char="❖"/>
            </a:pPr>
            <a:r>
              <a:rPr lang="en-US"/>
              <a:t>Nghiên cứu các giải pháp hiện có</a:t>
            </a:r>
            <a:endParaRPr/>
          </a:p>
          <a:p>
            <a:pPr indent="-457188" lvl="0" marL="640064" rtl="0" algn="l">
              <a:lnSpc>
                <a:spcPct val="90000"/>
              </a:lnSpc>
              <a:spcBef>
                <a:spcPts val="1400"/>
              </a:spcBef>
              <a:spcAft>
                <a:spcPts val="0"/>
              </a:spcAft>
              <a:buSzPct val="100000"/>
              <a:buChar char="❖"/>
            </a:pPr>
            <a:r>
              <a:rPr lang="en-US"/>
              <a:t>Tổng hợp, phân tích yêu cầu</a:t>
            </a:r>
            <a:endParaRPr/>
          </a:p>
          <a:p>
            <a:pPr indent="-457188" lvl="0" marL="640064" rtl="0" algn="l">
              <a:lnSpc>
                <a:spcPct val="90000"/>
              </a:lnSpc>
              <a:spcBef>
                <a:spcPts val="1400"/>
              </a:spcBef>
              <a:spcAft>
                <a:spcPts val="0"/>
              </a:spcAft>
              <a:buSzPct val="100000"/>
              <a:buChar char="❖"/>
            </a:pPr>
            <a:r>
              <a:rPr lang="en-US"/>
              <a:t>Trình bày, giới thiệu giải pháp nội bộ và với khách hàng</a:t>
            </a:r>
            <a:endParaRPr/>
          </a:p>
          <a:p>
            <a:pPr indent="-332728" lvl="0" marL="640064" rtl="0" algn="l">
              <a:lnSpc>
                <a:spcPct val="90000"/>
              </a:lnSpc>
              <a:spcBef>
                <a:spcPts val="1400"/>
              </a:spcBef>
              <a:spcAft>
                <a:spcPts val="0"/>
              </a:spcAft>
              <a:buSzPct val="100000"/>
              <a:buNone/>
            </a:pPr>
            <a:r>
              <a:t/>
            </a:r>
            <a:endParaRPr/>
          </a:p>
        </p:txBody>
      </p:sp>
      <p:sp>
        <p:nvSpPr>
          <p:cNvPr id="1436" name="Google Shape;1436;p51"/>
          <p:cNvSpPr txBox="1"/>
          <p:nvPr/>
        </p:nvSpPr>
        <p:spPr>
          <a:xfrm>
            <a:off x="5474869" y="1220486"/>
            <a:ext cx="3006762" cy="73628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00"/>
              <a:buFont typeface="Noto Sans Symbols"/>
              <a:buNone/>
            </a:pPr>
            <a:r>
              <a:t/>
            </a:r>
            <a:endParaRPr b="0" sz="2000" cap="none">
              <a:solidFill>
                <a:schemeClr val="dk2"/>
              </a:solidFill>
              <a:latin typeface="Calibri"/>
              <a:ea typeface="Calibri"/>
              <a:cs typeface="Calibri"/>
              <a:sym typeface="Calibri"/>
            </a:endParaRPr>
          </a:p>
        </p:txBody>
      </p:sp>
      <p:sp>
        <p:nvSpPr>
          <p:cNvPr id="1437" name="Google Shape;1437;p5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52"/>
          <p:cNvSpPr/>
          <p:nvPr/>
        </p:nvSpPr>
        <p:spPr>
          <a:xfrm>
            <a:off x="5392490" y="5608368"/>
            <a:ext cx="2286000" cy="457200"/>
          </a:xfrm>
          <a:prstGeom prst="snip1Rect">
            <a:avLst>
              <a:gd fmla="val 16667" name="adj"/>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C00000"/>
                </a:solidFill>
                <a:latin typeface="Calibri"/>
                <a:ea typeface="Calibri"/>
                <a:cs typeface="Calibri"/>
                <a:sym typeface="Calibri"/>
              </a:rPr>
              <a:t>Quy trình Triển khai</a:t>
            </a:r>
            <a:endParaRPr b="1" sz="1200">
              <a:solidFill>
                <a:srgbClr val="C00000"/>
              </a:solidFill>
              <a:latin typeface="Calibri"/>
              <a:ea typeface="Calibri"/>
              <a:cs typeface="Calibri"/>
              <a:sym typeface="Calibri"/>
            </a:endParaRPr>
          </a:p>
        </p:txBody>
      </p:sp>
      <p:sp>
        <p:nvSpPr>
          <p:cNvPr id="1443" name="Google Shape;1443;p52"/>
          <p:cNvSpPr/>
          <p:nvPr/>
        </p:nvSpPr>
        <p:spPr>
          <a:xfrm rot="-5400000">
            <a:off x="2106196" y="2632030"/>
            <a:ext cx="4600186" cy="457200"/>
          </a:xfrm>
          <a:prstGeom prst="rect">
            <a:avLst/>
          </a:prstGeom>
          <a:solidFill>
            <a:srgbClr val="FFC000"/>
          </a:solidFill>
          <a:ln cap="flat" cmpd="sng" w="9525">
            <a:solidFill>
              <a:srgbClr val="FFC000"/>
            </a:solidFill>
            <a:prstDash val="solid"/>
            <a:round/>
            <a:headEnd len="sm" w="sm" type="none"/>
            <a:tailEnd len="sm" w="sm" type="none"/>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C00000"/>
                </a:solidFill>
                <a:latin typeface="Calibri"/>
                <a:ea typeface="Calibri"/>
                <a:cs typeface="Calibri"/>
                <a:sym typeface="Calibri"/>
              </a:rPr>
              <a:t>Quy trình Quản lý thay đổi</a:t>
            </a:r>
            <a:endParaRPr b="1" sz="1200">
              <a:solidFill>
                <a:srgbClr val="C00000"/>
              </a:solidFill>
              <a:latin typeface="Calibri"/>
              <a:ea typeface="Calibri"/>
              <a:cs typeface="Calibri"/>
              <a:sym typeface="Calibri"/>
            </a:endParaRPr>
          </a:p>
        </p:txBody>
      </p:sp>
      <p:sp>
        <p:nvSpPr>
          <p:cNvPr id="1444" name="Google Shape;1444;p52"/>
          <p:cNvSpPr txBox="1"/>
          <p:nvPr/>
        </p:nvSpPr>
        <p:spPr>
          <a:xfrm>
            <a:off x="1152481" y="3094169"/>
            <a:ext cx="1219200" cy="42789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Khách hàng</a:t>
            </a:r>
            <a:endParaRPr b="1" sz="1400">
              <a:solidFill>
                <a:schemeClr val="dk1"/>
              </a:solidFill>
              <a:latin typeface="Calibri"/>
              <a:ea typeface="Calibri"/>
              <a:cs typeface="Calibri"/>
              <a:sym typeface="Calibri"/>
            </a:endParaRPr>
          </a:p>
        </p:txBody>
      </p:sp>
      <p:sp>
        <p:nvSpPr>
          <p:cNvPr id="1445" name="Google Shape;1445;p52"/>
          <p:cNvSpPr/>
          <p:nvPr/>
        </p:nvSpPr>
        <p:spPr>
          <a:xfrm>
            <a:off x="1790631" y="458015"/>
            <a:ext cx="1863967" cy="965469"/>
          </a:xfrm>
          <a:prstGeom prst="cloudCallout">
            <a:avLst>
              <a:gd fmla="val -31422" name="adj1"/>
              <a:gd fmla="val 141006" name="adj2"/>
            </a:avLst>
          </a:prstGeom>
          <a:solidFill>
            <a:schemeClr val="accent2"/>
          </a:solidFill>
          <a:ln cap="flat" cmpd="sng" w="9525">
            <a:solidFill>
              <a:srgbClr val="95D1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Yêu cầu, mong muốn ban đầu</a:t>
            </a:r>
            <a:endParaRPr b="1" sz="1200">
              <a:solidFill>
                <a:schemeClr val="lt1"/>
              </a:solidFill>
              <a:latin typeface="Calibri"/>
              <a:ea typeface="Calibri"/>
              <a:cs typeface="Calibri"/>
              <a:sym typeface="Calibri"/>
            </a:endParaRPr>
          </a:p>
        </p:txBody>
      </p:sp>
      <p:sp>
        <p:nvSpPr>
          <p:cNvPr id="1446" name="Google Shape;1446;p52"/>
          <p:cNvSpPr/>
          <p:nvPr/>
        </p:nvSpPr>
        <p:spPr>
          <a:xfrm>
            <a:off x="5380453" y="1953515"/>
            <a:ext cx="2312366" cy="457200"/>
          </a:xfrm>
          <a:prstGeom prst="snip1Rect">
            <a:avLst>
              <a:gd fmla="val 16667" name="adj"/>
            </a:avLst>
          </a:prstGeom>
          <a:solidFill>
            <a:srgbClr val="FFC000"/>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C00000"/>
                </a:solidFill>
                <a:latin typeface="Calibri"/>
                <a:ea typeface="Calibri"/>
                <a:cs typeface="Calibri"/>
                <a:sym typeface="Calibri"/>
              </a:rPr>
              <a:t>Quy trình Khảo sát &amp; Phân tích YC</a:t>
            </a:r>
            <a:endParaRPr/>
          </a:p>
        </p:txBody>
      </p:sp>
      <p:sp>
        <p:nvSpPr>
          <p:cNvPr id="1447" name="Google Shape;1447;p52"/>
          <p:cNvSpPr/>
          <p:nvPr/>
        </p:nvSpPr>
        <p:spPr>
          <a:xfrm>
            <a:off x="5384069" y="2682963"/>
            <a:ext cx="2302842" cy="457200"/>
          </a:xfrm>
          <a:prstGeom prst="snip1Rect">
            <a:avLst>
              <a:gd fmla="val 16667"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trình Thiết kế</a:t>
            </a:r>
            <a:endParaRPr b="1" sz="1200">
              <a:solidFill>
                <a:schemeClr val="dk1"/>
              </a:solidFill>
              <a:latin typeface="Calibri"/>
              <a:ea typeface="Calibri"/>
              <a:cs typeface="Calibri"/>
              <a:sym typeface="Calibri"/>
            </a:endParaRPr>
          </a:p>
        </p:txBody>
      </p:sp>
      <p:sp>
        <p:nvSpPr>
          <p:cNvPr id="1448" name="Google Shape;1448;p52"/>
          <p:cNvSpPr/>
          <p:nvPr/>
        </p:nvSpPr>
        <p:spPr>
          <a:xfrm>
            <a:off x="5400281" y="3412411"/>
            <a:ext cx="2286000" cy="457200"/>
          </a:xfrm>
          <a:prstGeom prst="snip1Rect">
            <a:avLst>
              <a:gd fmla="val 16667" name="adj"/>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định chuẩn lập trình</a:t>
            </a:r>
            <a:endParaRPr b="1" sz="1200">
              <a:solidFill>
                <a:schemeClr val="dk1"/>
              </a:solidFill>
              <a:latin typeface="Calibri"/>
              <a:ea typeface="Calibri"/>
              <a:cs typeface="Calibri"/>
              <a:sym typeface="Calibri"/>
            </a:endParaRPr>
          </a:p>
        </p:txBody>
      </p:sp>
      <p:sp>
        <p:nvSpPr>
          <p:cNvPr id="1449" name="Google Shape;1449;p52"/>
          <p:cNvSpPr/>
          <p:nvPr/>
        </p:nvSpPr>
        <p:spPr>
          <a:xfrm>
            <a:off x="5400281" y="4141859"/>
            <a:ext cx="2286000" cy="457200"/>
          </a:xfrm>
          <a:prstGeom prst="snip1Rect">
            <a:avLst>
              <a:gd fmla="val 16667" name="adj"/>
            </a:avLst>
          </a:prstGeom>
          <a:solidFill>
            <a:schemeClr val="accent6">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trình Kiểm thử</a:t>
            </a:r>
            <a:endParaRPr b="1" sz="1200">
              <a:solidFill>
                <a:schemeClr val="dk1"/>
              </a:solidFill>
              <a:latin typeface="Calibri"/>
              <a:ea typeface="Calibri"/>
              <a:cs typeface="Calibri"/>
              <a:sym typeface="Calibri"/>
            </a:endParaRPr>
          </a:p>
        </p:txBody>
      </p:sp>
      <p:sp>
        <p:nvSpPr>
          <p:cNvPr id="1450" name="Google Shape;1450;p52"/>
          <p:cNvSpPr/>
          <p:nvPr/>
        </p:nvSpPr>
        <p:spPr>
          <a:xfrm>
            <a:off x="5400281" y="1259252"/>
            <a:ext cx="2286000" cy="457200"/>
          </a:xfrm>
          <a:prstGeom prst="snip1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trình Lập Kế hoạch vòng lặp</a:t>
            </a:r>
            <a:endParaRPr b="1" sz="1200">
              <a:solidFill>
                <a:schemeClr val="dk1"/>
              </a:solidFill>
              <a:latin typeface="Calibri"/>
              <a:ea typeface="Calibri"/>
              <a:cs typeface="Calibri"/>
              <a:sym typeface="Calibri"/>
            </a:endParaRPr>
          </a:p>
        </p:txBody>
      </p:sp>
      <p:sp>
        <p:nvSpPr>
          <p:cNvPr id="1451" name="Google Shape;1451;p52"/>
          <p:cNvSpPr/>
          <p:nvPr/>
        </p:nvSpPr>
        <p:spPr>
          <a:xfrm>
            <a:off x="4925406" y="483550"/>
            <a:ext cx="3222460" cy="457200"/>
          </a:xfrm>
          <a:prstGeom prst="snip1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trình Lập Kế hoạch dự án</a:t>
            </a:r>
            <a:endParaRPr b="1" sz="1200">
              <a:solidFill>
                <a:schemeClr val="dk1"/>
              </a:solidFill>
              <a:latin typeface="Calibri"/>
              <a:ea typeface="Calibri"/>
              <a:cs typeface="Calibri"/>
              <a:sym typeface="Calibri"/>
            </a:endParaRPr>
          </a:p>
        </p:txBody>
      </p:sp>
      <p:sp>
        <p:nvSpPr>
          <p:cNvPr id="1452" name="Google Shape;1452;p52"/>
          <p:cNvSpPr/>
          <p:nvPr/>
        </p:nvSpPr>
        <p:spPr>
          <a:xfrm>
            <a:off x="2770357" y="2504727"/>
            <a:ext cx="1046223" cy="613853"/>
          </a:xfrm>
          <a:prstGeom prst="flowChartDocument">
            <a:avLst/>
          </a:prstGeom>
          <a:solidFill>
            <a:schemeClr val="accent2"/>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Yêu cầu</a:t>
            </a:r>
            <a:endParaRPr b="1" sz="1200">
              <a:solidFill>
                <a:schemeClr val="lt1"/>
              </a:solidFill>
              <a:latin typeface="Calibri"/>
              <a:ea typeface="Calibri"/>
              <a:cs typeface="Calibri"/>
              <a:sym typeface="Calibri"/>
            </a:endParaRPr>
          </a:p>
          <a:p>
            <a:pPr indent="0" lvl="0" marL="0" marR="0" rtl="0" algn="ctr">
              <a:spcBef>
                <a:spcPts val="0"/>
              </a:spcBef>
              <a:spcAft>
                <a:spcPts val="0"/>
              </a:spcAft>
              <a:buNone/>
            </a:pPr>
            <a:r>
              <a:rPr b="1" lang="en-US" sz="1200">
                <a:solidFill>
                  <a:schemeClr val="lt1"/>
                </a:solidFill>
                <a:latin typeface="Calibri"/>
                <a:ea typeface="Calibri"/>
                <a:cs typeface="Calibri"/>
                <a:sym typeface="Calibri"/>
              </a:rPr>
              <a:t>thay đổi</a:t>
            </a:r>
            <a:endParaRPr/>
          </a:p>
        </p:txBody>
      </p:sp>
      <p:sp>
        <p:nvSpPr>
          <p:cNvPr id="1453" name="Google Shape;1453;p52"/>
          <p:cNvSpPr/>
          <p:nvPr/>
        </p:nvSpPr>
        <p:spPr>
          <a:xfrm>
            <a:off x="1021093" y="3965574"/>
            <a:ext cx="1481974" cy="538102"/>
          </a:xfrm>
          <a:prstGeom prst="roundRect">
            <a:avLst>
              <a:gd fmla="val 16667" name="adj"/>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Sản phẩm</a:t>
            </a:r>
            <a:endParaRPr b="1" sz="1200">
              <a:solidFill>
                <a:schemeClr val="dk1"/>
              </a:solidFill>
              <a:latin typeface="Calibri"/>
              <a:ea typeface="Calibri"/>
              <a:cs typeface="Calibri"/>
              <a:sym typeface="Calibri"/>
            </a:endParaRPr>
          </a:p>
        </p:txBody>
      </p:sp>
      <p:sp>
        <p:nvSpPr>
          <p:cNvPr id="1454" name="Google Shape;1454;p52"/>
          <p:cNvSpPr/>
          <p:nvPr/>
        </p:nvSpPr>
        <p:spPr>
          <a:xfrm rot="-5400000">
            <a:off x="6262292" y="2649657"/>
            <a:ext cx="4572000" cy="4572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trình Quản lý Cấu hình</a:t>
            </a:r>
            <a:endParaRPr b="1" sz="1200">
              <a:solidFill>
                <a:schemeClr val="dk1"/>
              </a:solidFill>
              <a:latin typeface="Calibri"/>
              <a:ea typeface="Calibri"/>
              <a:cs typeface="Calibri"/>
              <a:sym typeface="Calibri"/>
            </a:endParaRPr>
          </a:p>
        </p:txBody>
      </p:sp>
      <p:sp>
        <p:nvSpPr>
          <p:cNvPr id="1455" name="Google Shape;1455;p52"/>
          <p:cNvSpPr/>
          <p:nvPr/>
        </p:nvSpPr>
        <p:spPr>
          <a:xfrm rot="-5400000">
            <a:off x="6936928" y="2649658"/>
            <a:ext cx="4572000" cy="4572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Quy trình Quản lý rủi ro, vấn đề (risk/ issue)</a:t>
            </a:r>
            <a:endParaRPr/>
          </a:p>
        </p:txBody>
      </p:sp>
      <p:cxnSp>
        <p:nvCxnSpPr>
          <p:cNvPr id="1456" name="Google Shape;1456;p52"/>
          <p:cNvCxnSpPr>
            <a:stCxn id="1442" idx="2"/>
            <a:endCxn id="1453" idx="2"/>
          </p:cNvCxnSpPr>
          <p:nvPr/>
        </p:nvCxnSpPr>
        <p:spPr>
          <a:xfrm rot="10800000">
            <a:off x="1762190" y="4503768"/>
            <a:ext cx="3630300" cy="1333200"/>
          </a:xfrm>
          <a:prstGeom prst="bentConnector2">
            <a:avLst/>
          </a:prstGeom>
          <a:noFill/>
          <a:ln cap="flat" cmpd="sng" w="38100">
            <a:solidFill>
              <a:schemeClr val="accent1"/>
            </a:solidFill>
            <a:prstDash val="solid"/>
            <a:round/>
            <a:headEnd len="med" w="med" type="triangle"/>
            <a:tailEnd len="med" w="med" type="triangle"/>
          </a:ln>
        </p:spPr>
      </p:cxnSp>
      <p:cxnSp>
        <p:nvCxnSpPr>
          <p:cNvPr id="1457" name="Google Shape;1457;p52"/>
          <p:cNvCxnSpPr>
            <a:stCxn id="1453" idx="0"/>
            <a:endCxn id="1444" idx="2"/>
          </p:cNvCxnSpPr>
          <p:nvPr/>
        </p:nvCxnSpPr>
        <p:spPr>
          <a:xfrm rot="-5400000">
            <a:off x="1540680" y="3743574"/>
            <a:ext cx="443400" cy="600"/>
          </a:xfrm>
          <a:prstGeom prst="bentConnector3">
            <a:avLst>
              <a:gd fmla="val 50012" name="adj1"/>
            </a:avLst>
          </a:prstGeom>
          <a:noFill/>
          <a:ln cap="flat" cmpd="sng" w="38100">
            <a:solidFill>
              <a:schemeClr val="accent1"/>
            </a:solidFill>
            <a:prstDash val="solid"/>
            <a:round/>
            <a:headEnd len="med" w="med" type="triangle"/>
            <a:tailEnd len="med" w="med" type="triangle"/>
          </a:ln>
        </p:spPr>
      </p:cxnSp>
      <p:sp>
        <p:nvSpPr>
          <p:cNvPr id="1458" name="Google Shape;1458;p52"/>
          <p:cNvSpPr txBox="1"/>
          <p:nvPr/>
        </p:nvSpPr>
        <p:spPr>
          <a:xfrm>
            <a:off x="10261024" y="1574068"/>
            <a:ext cx="1019915" cy="33411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PM</a:t>
            </a:r>
            <a:endParaRPr/>
          </a:p>
        </p:txBody>
      </p:sp>
      <p:sp>
        <p:nvSpPr>
          <p:cNvPr id="1459" name="Google Shape;1459;p52"/>
          <p:cNvSpPr txBox="1"/>
          <p:nvPr/>
        </p:nvSpPr>
        <p:spPr>
          <a:xfrm>
            <a:off x="10261024" y="1919893"/>
            <a:ext cx="1019915" cy="334113"/>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C00000"/>
                </a:solidFill>
                <a:latin typeface="Calibri"/>
                <a:ea typeface="Calibri"/>
                <a:cs typeface="Calibri"/>
                <a:sym typeface="Calibri"/>
              </a:rPr>
              <a:t>BA</a:t>
            </a:r>
            <a:endParaRPr/>
          </a:p>
        </p:txBody>
      </p:sp>
      <p:sp>
        <p:nvSpPr>
          <p:cNvPr id="1460" name="Google Shape;1460;p52"/>
          <p:cNvSpPr txBox="1"/>
          <p:nvPr/>
        </p:nvSpPr>
        <p:spPr>
          <a:xfrm>
            <a:off x="10261024" y="2611554"/>
            <a:ext cx="1019915" cy="334113"/>
          </a:xfrm>
          <a:prstGeom prst="rect">
            <a:avLst/>
          </a:prstGeom>
          <a:gradFill>
            <a:gsLst>
              <a:gs pos="0">
                <a:srgbClr val="ADDAA0"/>
              </a:gs>
              <a:gs pos="45000">
                <a:srgbClr val="BBE1B1"/>
              </a:gs>
              <a:gs pos="100000">
                <a:srgbClr val="C0E9B5"/>
              </a:gs>
            </a:gsLst>
            <a:path path="circle">
              <a:fillToRect b="50%" l="50%" r="50%" t="50%"/>
            </a:path>
            <a:tileRect/>
          </a:gra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Dev</a:t>
            </a:r>
            <a:endParaRPr/>
          </a:p>
        </p:txBody>
      </p:sp>
      <p:sp>
        <p:nvSpPr>
          <p:cNvPr id="1461" name="Google Shape;1461;p52"/>
          <p:cNvSpPr txBox="1"/>
          <p:nvPr/>
        </p:nvSpPr>
        <p:spPr>
          <a:xfrm>
            <a:off x="10261024" y="2951524"/>
            <a:ext cx="1019915" cy="334113"/>
          </a:xfrm>
          <a:prstGeom prst="rect">
            <a:avLst/>
          </a:prstGeom>
          <a:solidFill>
            <a:schemeClr val="accent6">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Tester</a:t>
            </a:r>
            <a:endParaRPr/>
          </a:p>
        </p:txBody>
      </p:sp>
      <p:sp>
        <p:nvSpPr>
          <p:cNvPr id="1462" name="Google Shape;1462;p52"/>
          <p:cNvSpPr txBox="1"/>
          <p:nvPr/>
        </p:nvSpPr>
        <p:spPr>
          <a:xfrm>
            <a:off x="10261024" y="3291492"/>
            <a:ext cx="1019915" cy="334113"/>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accent3"/>
                </a:solidFill>
                <a:latin typeface="Calibri"/>
                <a:ea typeface="Calibri"/>
                <a:cs typeface="Calibri"/>
                <a:sym typeface="Calibri"/>
              </a:rPr>
              <a:t>QA</a:t>
            </a:r>
            <a:endParaRPr/>
          </a:p>
        </p:txBody>
      </p:sp>
      <p:sp>
        <p:nvSpPr>
          <p:cNvPr id="1463" name="Google Shape;1463;p52"/>
          <p:cNvSpPr txBox="1"/>
          <p:nvPr/>
        </p:nvSpPr>
        <p:spPr>
          <a:xfrm>
            <a:off x="10261024" y="2259861"/>
            <a:ext cx="1019915" cy="334113"/>
          </a:xfrm>
          <a:prstGeom prst="rect">
            <a:avLst/>
          </a:prstGeom>
          <a:gradFill>
            <a:gsLst>
              <a:gs pos="0">
                <a:srgbClr val="989898"/>
              </a:gs>
              <a:gs pos="45000">
                <a:srgbClr val="A7A7A7"/>
              </a:gs>
              <a:gs pos="100000">
                <a:srgbClr val="B1B1B1"/>
              </a:gs>
            </a:gsLst>
            <a:path path="circle">
              <a:fillToRect b="50%" l="50%" r="50%" t="50%"/>
            </a:path>
            <a:tileRect/>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Designer</a:t>
            </a:r>
            <a:endParaRPr/>
          </a:p>
        </p:txBody>
      </p:sp>
      <p:sp>
        <p:nvSpPr>
          <p:cNvPr id="1464" name="Google Shape;1464;p52"/>
          <p:cNvSpPr txBox="1"/>
          <p:nvPr/>
        </p:nvSpPr>
        <p:spPr>
          <a:xfrm>
            <a:off x="10261024" y="3631461"/>
            <a:ext cx="1019915" cy="334113"/>
          </a:xfrm>
          <a:prstGeom prst="rect">
            <a:avLst/>
          </a:prstGeom>
          <a:gradFill>
            <a:gsLst>
              <a:gs pos="0">
                <a:srgbClr val="97A6AA"/>
              </a:gs>
              <a:gs pos="45000">
                <a:srgbClr val="A6B3B6"/>
              </a:gs>
              <a:gs pos="100000">
                <a:srgbClr val="AFBDC0"/>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C00000"/>
                </a:solidFill>
                <a:latin typeface="Calibri"/>
                <a:ea typeface="Calibri"/>
                <a:cs typeface="Calibri"/>
                <a:sym typeface="Calibri"/>
              </a:rPr>
              <a:t>Deployer</a:t>
            </a:r>
            <a:endParaRPr/>
          </a:p>
        </p:txBody>
      </p:sp>
      <p:pic>
        <p:nvPicPr>
          <p:cNvPr descr="Young businessman thinking" id="1465" name="Google Shape;1465;p52"/>
          <p:cNvPicPr preferRelativeResize="0"/>
          <p:nvPr/>
        </p:nvPicPr>
        <p:blipFill rotWithShape="1">
          <a:blip r:embed="rId3">
            <a:alphaModFix/>
          </a:blip>
          <a:srcRect b="68264" l="8358" r="11390" t="0"/>
          <a:stretch/>
        </p:blipFill>
        <p:spPr>
          <a:xfrm>
            <a:off x="1039056" y="1865263"/>
            <a:ext cx="1375738" cy="1232159"/>
          </a:xfrm>
          <a:prstGeom prst="rect">
            <a:avLst/>
          </a:prstGeom>
          <a:noFill/>
          <a:ln>
            <a:noFill/>
          </a:ln>
        </p:spPr>
      </p:pic>
      <p:sp>
        <p:nvSpPr>
          <p:cNvPr id="1466" name="Google Shape;1466;p52"/>
          <p:cNvSpPr/>
          <p:nvPr/>
        </p:nvSpPr>
        <p:spPr>
          <a:xfrm rot="-5400000">
            <a:off x="7577758" y="2649657"/>
            <a:ext cx="4572000" cy="457200"/>
          </a:xfrm>
          <a:prstGeom prst="rect">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accent3"/>
                </a:solidFill>
                <a:latin typeface="Calibri"/>
                <a:ea typeface="Calibri"/>
                <a:cs typeface="Calibri"/>
                <a:sym typeface="Calibri"/>
              </a:rPr>
              <a:t>Quy trình giám sát quy trình</a:t>
            </a:r>
            <a:endParaRPr/>
          </a:p>
        </p:txBody>
      </p:sp>
      <p:cxnSp>
        <p:nvCxnSpPr>
          <p:cNvPr id="1467" name="Google Shape;1467;p52"/>
          <p:cNvCxnSpPr>
            <a:stCxn id="1442" idx="0"/>
            <a:endCxn id="1450" idx="0"/>
          </p:cNvCxnSpPr>
          <p:nvPr/>
        </p:nvCxnSpPr>
        <p:spPr>
          <a:xfrm flipH="1" rot="10800000">
            <a:off x="7678490" y="1487868"/>
            <a:ext cx="7800" cy="4349100"/>
          </a:xfrm>
          <a:prstGeom prst="bentConnector3">
            <a:avLst>
              <a:gd fmla="val 3030654" name="adj1"/>
            </a:avLst>
          </a:prstGeom>
          <a:noFill/>
          <a:ln cap="flat" cmpd="sng" w="38100">
            <a:solidFill>
              <a:schemeClr val="accent1"/>
            </a:solidFill>
            <a:prstDash val="solid"/>
            <a:round/>
            <a:headEnd len="sm" w="sm" type="none"/>
            <a:tailEnd len="med" w="med" type="triangle"/>
          </a:ln>
        </p:spPr>
      </p:cxnSp>
      <p:sp>
        <p:nvSpPr>
          <p:cNvPr id="1468" name="Google Shape;1468;p52"/>
          <p:cNvSpPr/>
          <p:nvPr/>
        </p:nvSpPr>
        <p:spPr>
          <a:xfrm>
            <a:off x="5380453" y="4878920"/>
            <a:ext cx="2312366" cy="457200"/>
          </a:xfrm>
          <a:prstGeom prst="snip1Rect">
            <a:avLst>
              <a:gd fmla="val 16667" name="adj"/>
            </a:avLst>
          </a:prstGeom>
          <a:solidFill>
            <a:srgbClr val="FFC000"/>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C00000"/>
                </a:solidFill>
                <a:latin typeface="Calibri"/>
                <a:ea typeface="Calibri"/>
                <a:cs typeface="Calibri"/>
                <a:sym typeface="Calibri"/>
              </a:rPr>
              <a:t>Quy trình Nghiệm thu nội bộ</a:t>
            </a:r>
            <a:endParaRPr/>
          </a:p>
        </p:txBody>
      </p:sp>
      <p:cxnSp>
        <p:nvCxnSpPr>
          <p:cNvPr id="1469" name="Google Shape;1469;p52"/>
          <p:cNvCxnSpPr/>
          <p:nvPr/>
        </p:nvCxnSpPr>
        <p:spPr>
          <a:xfrm flipH="1">
            <a:off x="6535490" y="5360064"/>
            <a:ext cx="1146" cy="272248"/>
          </a:xfrm>
          <a:prstGeom prst="straightConnector1">
            <a:avLst/>
          </a:prstGeom>
          <a:noFill/>
          <a:ln cap="flat" cmpd="sng" w="38100">
            <a:solidFill>
              <a:schemeClr val="accent1"/>
            </a:solidFill>
            <a:prstDash val="solid"/>
            <a:round/>
            <a:headEnd len="sm" w="sm" type="none"/>
            <a:tailEnd len="med" w="med" type="triangle"/>
          </a:ln>
        </p:spPr>
      </p:cxnSp>
      <p:cxnSp>
        <p:nvCxnSpPr>
          <p:cNvPr id="1470" name="Google Shape;1470;p52"/>
          <p:cNvCxnSpPr/>
          <p:nvPr/>
        </p:nvCxnSpPr>
        <p:spPr>
          <a:xfrm flipH="1">
            <a:off x="6536636" y="4623003"/>
            <a:ext cx="6645" cy="279861"/>
          </a:xfrm>
          <a:prstGeom prst="straightConnector1">
            <a:avLst/>
          </a:prstGeom>
          <a:noFill/>
          <a:ln cap="flat" cmpd="sng" w="38100">
            <a:solidFill>
              <a:schemeClr val="accent1"/>
            </a:solidFill>
            <a:prstDash val="solid"/>
            <a:round/>
            <a:headEnd len="sm" w="sm" type="none"/>
            <a:tailEnd len="med" w="med" type="triangle"/>
          </a:ln>
        </p:spPr>
      </p:cxnSp>
      <p:cxnSp>
        <p:nvCxnSpPr>
          <p:cNvPr id="1471" name="Google Shape;1471;p52"/>
          <p:cNvCxnSpPr/>
          <p:nvPr/>
        </p:nvCxnSpPr>
        <p:spPr>
          <a:xfrm>
            <a:off x="6543281" y="3893555"/>
            <a:ext cx="0" cy="272248"/>
          </a:xfrm>
          <a:prstGeom prst="straightConnector1">
            <a:avLst/>
          </a:prstGeom>
          <a:noFill/>
          <a:ln cap="flat" cmpd="sng" w="38100">
            <a:solidFill>
              <a:schemeClr val="accent1"/>
            </a:solidFill>
            <a:prstDash val="solid"/>
            <a:round/>
            <a:headEnd len="sm" w="sm" type="none"/>
            <a:tailEnd len="med" w="med" type="triangle"/>
          </a:ln>
        </p:spPr>
      </p:cxnSp>
      <p:cxnSp>
        <p:nvCxnSpPr>
          <p:cNvPr id="1472" name="Google Shape;1472;p52"/>
          <p:cNvCxnSpPr/>
          <p:nvPr/>
        </p:nvCxnSpPr>
        <p:spPr>
          <a:xfrm>
            <a:off x="6535490" y="3164107"/>
            <a:ext cx="7791" cy="272248"/>
          </a:xfrm>
          <a:prstGeom prst="straightConnector1">
            <a:avLst/>
          </a:prstGeom>
          <a:noFill/>
          <a:ln cap="flat" cmpd="sng" w="38100">
            <a:solidFill>
              <a:schemeClr val="accent1"/>
            </a:solidFill>
            <a:prstDash val="solid"/>
            <a:round/>
            <a:headEnd len="sm" w="sm" type="none"/>
            <a:tailEnd len="med" w="med" type="triangle"/>
          </a:ln>
        </p:spPr>
      </p:cxnSp>
      <p:cxnSp>
        <p:nvCxnSpPr>
          <p:cNvPr id="1473" name="Google Shape;1473;p52"/>
          <p:cNvCxnSpPr/>
          <p:nvPr/>
        </p:nvCxnSpPr>
        <p:spPr>
          <a:xfrm flipH="1">
            <a:off x="6535490" y="2434659"/>
            <a:ext cx="1146" cy="272248"/>
          </a:xfrm>
          <a:prstGeom prst="straightConnector1">
            <a:avLst/>
          </a:prstGeom>
          <a:noFill/>
          <a:ln cap="flat" cmpd="sng" w="38100">
            <a:solidFill>
              <a:schemeClr val="accent1"/>
            </a:solidFill>
            <a:prstDash val="solid"/>
            <a:round/>
            <a:headEnd len="sm" w="sm" type="none"/>
            <a:tailEnd len="med" w="med" type="triangle"/>
          </a:ln>
        </p:spPr>
      </p:cxnSp>
      <p:cxnSp>
        <p:nvCxnSpPr>
          <p:cNvPr id="1474" name="Google Shape;1474;p52"/>
          <p:cNvCxnSpPr/>
          <p:nvPr/>
        </p:nvCxnSpPr>
        <p:spPr>
          <a:xfrm flipH="1">
            <a:off x="6536636" y="1740396"/>
            <a:ext cx="6645" cy="237063"/>
          </a:xfrm>
          <a:prstGeom prst="straightConnector1">
            <a:avLst/>
          </a:prstGeom>
          <a:noFill/>
          <a:ln cap="flat" cmpd="sng" w="38100">
            <a:solidFill>
              <a:schemeClr val="accent1"/>
            </a:solidFill>
            <a:prstDash val="solid"/>
            <a:round/>
            <a:headEnd len="sm" w="sm" type="none"/>
            <a:tailEnd len="med" w="med" type="triangle"/>
          </a:ln>
        </p:spPr>
      </p:cxnSp>
      <p:cxnSp>
        <p:nvCxnSpPr>
          <p:cNvPr id="1475" name="Google Shape;1475;p52"/>
          <p:cNvCxnSpPr/>
          <p:nvPr/>
        </p:nvCxnSpPr>
        <p:spPr>
          <a:xfrm>
            <a:off x="6536636" y="964694"/>
            <a:ext cx="6645" cy="318502"/>
          </a:xfrm>
          <a:prstGeom prst="straightConnector1">
            <a:avLst/>
          </a:prstGeom>
          <a:noFill/>
          <a:ln cap="flat" cmpd="sng" w="38100">
            <a:solidFill>
              <a:schemeClr val="accent1"/>
            </a:solidFill>
            <a:prstDash val="solid"/>
            <a:round/>
            <a:headEnd len="sm" w="sm" type="none"/>
            <a:tailEnd len="med" w="med" type="triangle"/>
          </a:ln>
        </p:spPr>
      </p:cxnSp>
      <p:sp>
        <p:nvSpPr>
          <p:cNvPr id="1476" name="Google Shape;1476;p5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53"/>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2.4 Quy trình khảo sát và phân tích yêu cầu</a:t>
            </a:r>
            <a:endParaRPr/>
          </a:p>
        </p:txBody>
      </p:sp>
      <p:sp>
        <p:nvSpPr>
          <p:cNvPr id="1482" name="Google Shape;1482;p53"/>
          <p:cNvSpPr txBox="1"/>
          <p:nvPr>
            <p:ph idx="1" type="body"/>
          </p:nvPr>
        </p:nvSpPr>
        <p:spPr>
          <a:xfrm>
            <a:off x="1097280" y="1520376"/>
            <a:ext cx="3224199"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đóng gói mới (Package)</a:t>
            </a:r>
            <a:endParaRPr cap="none">
              <a:solidFill>
                <a:schemeClr val="lt1"/>
              </a:solidFill>
            </a:endParaRPr>
          </a:p>
        </p:txBody>
      </p:sp>
      <p:sp>
        <p:nvSpPr>
          <p:cNvPr id="1483" name="Google Shape;1483;p53"/>
          <p:cNvSpPr txBox="1"/>
          <p:nvPr>
            <p:ph idx="2" type="body"/>
          </p:nvPr>
        </p:nvSpPr>
        <p:spPr>
          <a:xfrm>
            <a:off x="939452" y="2256841"/>
            <a:ext cx="3507287" cy="3958042"/>
          </a:xfrm>
          <a:prstGeom prst="rect">
            <a:avLst/>
          </a:prstGeom>
          <a:noFill/>
          <a:ln>
            <a:noFill/>
          </a:ln>
        </p:spPr>
        <p:txBody>
          <a:bodyPr anchorCtr="0" anchor="t" bIns="45700" lIns="0" spcFirstLastPara="1" rIns="0" wrap="square" tIns="45700">
            <a:noAutofit/>
          </a:bodyPr>
          <a:lstStyle/>
          <a:p>
            <a:pPr indent="-457188" lvl="0" marL="640064" rtl="0" algn="l">
              <a:lnSpc>
                <a:spcPct val="90000"/>
              </a:lnSpc>
              <a:spcBef>
                <a:spcPts val="0"/>
              </a:spcBef>
              <a:spcAft>
                <a:spcPts val="0"/>
              </a:spcAft>
              <a:buSzPts val="1500"/>
              <a:buChar char="❖"/>
            </a:pPr>
            <a:r>
              <a:rPr lang="en-US" sz="1500"/>
              <a:t>Lập kế hoạch xây dựng yêu cầu</a:t>
            </a:r>
            <a:endParaRPr/>
          </a:p>
          <a:p>
            <a:pPr indent="-457188" lvl="0" marL="640064" rtl="0" algn="l">
              <a:lnSpc>
                <a:spcPct val="90000"/>
              </a:lnSpc>
              <a:spcBef>
                <a:spcPts val="1400"/>
              </a:spcBef>
              <a:spcAft>
                <a:spcPts val="0"/>
              </a:spcAft>
              <a:buSzPts val="1500"/>
              <a:buChar char="❖"/>
            </a:pPr>
            <a:r>
              <a:rPr lang="en-US" sz="1500"/>
              <a:t>Định hướng, mục tiêu sản phẩm</a:t>
            </a:r>
            <a:endParaRPr/>
          </a:p>
          <a:p>
            <a:pPr indent="-457188" lvl="0" marL="640064" rtl="0" algn="l">
              <a:lnSpc>
                <a:spcPct val="90000"/>
              </a:lnSpc>
              <a:spcBef>
                <a:spcPts val="1400"/>
              </a:spcBef>
              <a:spcAft>
                <a:spcPts val="0"/>
              </a:spcAft>
              <a:buSzPts val="1500"/>
              <a:buChar char="❖"/>
            </a:pPr>
            <a:r>
              <a:rPr lang="en-US" sz="1500"/>
              <a:t>Phương pháp xây dựng bộ yêu cầu</a:t>
            </a:r>
            <a:endParaRPr/>
          </a:p>
          <a:p>
            <a:pPr indent="-457188" lvl="0" marL="640064" rtl="0" algn="l">
              <a:lnSpc>
                <a:spcPct val="90000"/>
              </a:lnSpc>
              <a:spcBef>
                <a:spcPts val="1400"/>
              </a:spcBef>
              <a:spcAft>
                <a:spcPts val="0"/>
              </a:spcAft>
              <a:buSzPts val="1500"/>
              <a:buChar char="❖"/>
            </a:pPr>
            <a:r>
              <a:rPr lang="en-US" sz="1500"/>
              <a:t>Nghiên cứu thị trường, sản phẩm tương tự, năng lực nội bộ</a:t>
            </a:r>
            <a:endParaRPr/>
          </a:p>
          <a:p>
            <a:pPr indent="-457188" lvl="0" marL="640064" rtl="0" algn="l">
              <a:lnSpc>
                <a:spcPct val="90000"/>
              </a:lnSpc>
              <a:spcBef>
                <a:spcPts val="1400"/>
              </a:spcBef>
              <a:spcAft>
                <a:spcPts val="0"/>
              </a:spcAft>
              <a:buSzPts val="1500"/>
              <a:buChar char="❖"/>
            </a:pPr>
            <a:r>
              <a:rPr lang="en-US" sz="1500"/>
              <a:t>Lựa chọn khách hàng mục tiêu</a:t>
            </a:r>
            <a:endParaRPr/>
          </a:p>
          <a:p>
            <a:pPr indent="-457188" lvl="0" marL="640064" rtl="0" algn="l">
              <a:lnSpc>
                <a:spcPct val="90000"/>
              </a:lnSpc>
              <a:spcBef>
                <a:spcPts val="1400"/>
              </a:spcBef>
              <a:spcAft>
                <a:spcPts val="0"/>
              </a:spcAft>
              <a:buSzPts val="1500"/>
              <a:buChar char="❖"/>
            </a:pPr>
            <a:r>
              <a:rPr lang="en-US" sz="1500"/>
              <a:t>Thiết lập quan hệ, chính sách, câu hỏi</a:t>
            </a:r>
            <a:endParaRPr/>
          </a:p>
          <a:p>
            <a:pPr indent="-457188" lvl="0" marL="640064" rtl="0" algn="l">
              <a:lnSpc>
                <a:spcPct val="90000"/>
              </a:lnSpc>
              <a:spcBef>
                <a:spcPts val="1400"/>
              </a:spcBef>
              <a:spcAft>
                <a:spcPts val="0"/>
              </a:spcAft>
              <a:buSzPts val="1500"/>
              <a:buChar char="❖"/>
            </a:pPr>
            <a:r>
              <a:rPr lang="en-US" sz="1500"/>
              <a:t>Khảo sát khách hàng mục tiêu</a:t>
            </a:r>
            <a:endParaRPr/>
          </a:p>
          <a:p>
            <a:pPr indent="-457188" lvl="0" marL="640064" rtl="0" algn="l">
              <a:lnSpc>
                <a:spcPct val="90000"/>
              </a:lnSpc>
              <a:spcBef>
                <a:spcPts val="1400"/>
              </a:spcBef>
              <a:spcAft>
                <a:spcPts val="0"/>
              </a:spcAft>
              <a:buSzPts val="1500"/>
              <a:buChar char="❖"/>
            </a:pPr>
            <a:r>
              <a:rPr lang="en-US" sz="1500"/>
              <a:t>Phân tích, phát triển và mô tả yêu cầu</a:t>
            </a:r>
            <a:endParaRPr/>
          </a:p>
          <a:p>
            <a:pPr indent="-457188" lvl="0" marL="640064" rtl="0" algn="l">
              <a:lnSpc>
                <a:spcPct val="90000"/>
              </a:lnSpc>
              <a:spcBef>
                <a:spcPts val="1400"/>
              </a:spcBef>
              <a:spcAft>
                <a:spcPts val="0"/>
              </a:spcAft>
              <a:buSzPts val="1500"/>
              <a:buChar char="❖"/>
            </a:pPr>
            <a:r>
              <a:rPr lang="en-US" sz="1500"/>
              <a:t>Hội thảo nội bộ, tổng hợp, chuyển giao bộ yêu cầu</a:t>
            </a:r>
            <a:endParaRPr/>
          </a:p>
        </p:txBody>
      </p:sp>
      <p:sp>
        <p:nvSpPr>
          <p:cNvPr id="1484" name="Google Shape;1484;p53"/>
          <p:cNvSpPr txBox="1"/>
          <p:nvPr>
            <p:ph idx="3" type="body"/>
          </p:nvPr>
        </p:nvSpPr>
        <p:spPr>
          <a:xfrm>
            <a:off x="7928974" y="1520376"/>
            <a:ext cx="3226705"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fontScale="92500" lnSpcReduction="20000"/>
          </a:bodyPr>
          <a:lstStyle/>
          <a:p>
            <a:pPr indent="0" lvl="0" marL="0" rtl="0" algn="l">
              <a:lnSpc>
                <a:spcPct val="90000"/>
              </a:lnSpc>
              <a:spcBef>
                <a:spcPts val="0"/>
              </a:spcBef>
              <a:spcAft>
                <a:spcPts val="0"/>
              </a:spcAft>
              <a:buSzPct val="100000"/>
              <a:buNone/>
            </a:pPr>
            <a:r>
              <a:rPr lang="en-US" cap="none">
                <a:solidFill>
                  <a:schemeClr val="lt1"/>
                </a:solidFill>
                <a:latin typeface="Calibri"/>
                <a:ea typeface="Calibri"/>
                <a:cs typeface="Calibri"/>
                <a:sym typeface="Calibri"/>
              </a:rPr>
              <a:t>Tùy biến sản phẩm có sẵn theo yêu cầu khách hàng (Customize)</a:t>
            </a:r>
            <a:endParaRPr cap="none">
              <a:solidFill>
                <a:schemeClr val="lt1"/>
              </a:solidFill>
            </a:endParaRPr>
          </a:p>
        </p:txBody>
      </p:sp>
      <p:sp>
        <p:nvSpPr>
          <p:cNvPr id="1485" name="Google Shape;1485;p53"/>
          <p:cNvSpPr txBox="1"/>
          <p:nvPr>
            <p:ph idx="4" type="body"/>
          </p:nvPr>
        </p:nvSpPr>
        <p:spPr>
          <a:xfrm>
            <a:off x="7928974" y="2256658"/>
            <a:ext cx="3226705" cy="3703876"/>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1600"/>
              <a:buChar char="❖"/>
            </a:pPr>
            <a:r>
              <a:rPr lang="en-US" sz="1600"/>
              <a:t>Lập kế hoạch khảo sát, phân tích yêu cầu</a:t>
            </a:r>
            <a:endParaRPr/>
          </a:p>
          <a:p>
            <a:pPr indent="-457188" lvl="0" marL="640064" rtl="0" algn="l">
              <a:lnSpc>
                <a:spcPct val="90000"/>
              </a:lnSpc>
              <a:spcBef>
                <a:spcPts val="1400"/>
              </a:spcBef>
              <a:spcAft>
                <a:spcPts val="0"/>
              </a:spcAft>
              <a:buSzPts val="1600"/>
              <a:buChar char="❖"/>
            </a:pPr>
            <a:r>
              <a:rPr lang="en-US" sz="1600"/>
              <a:t>Định hướng, mục tiêu sản phẩm</a:t>
            </a:r>
            <a:endParaRPr/>
          </a:p>
          <a:p>
            <a:pPr indent="-457188" lvl="0" marL="640064" rtl="0" algn="l">
              <a:lnSpc>
                <a:spcPct val="90000"/>
              </a:lnSpc>
              <a:spcBef>
                <a:spcPts val="1400"/>
              </a:spcBef>
              <a:spcAft>
                <a:spcPts val="0"/>
              </a:spcAft>
              <a:buSzPts val="1600"/>
              <a:buChar char="❖"/>
            </a:pPr>
            <a:r>
              <a:rPr lang="en-US" sz="1600"/>
              <a:t>Khảo sát khách hàng</a:t>
            </a:r>
            <a:endParaRPr sz="1600"/>
          </a:p>
          <a:p>
            <a:pPr indent="-457188" lvl="0" marL="640064" rtl="0" algn="l">
              <a:lnSpc>
                <a:spcPct val="90000"/>
              </a:lnSpc>
              <a:spcBef>
                <a:spcPts val="1400"/>
              </a:spcBef>
              <a:spcAft>
                <a:spcPts val="0"/>
              </a:spcAft>
              <a:buSzPts val="1600"/>
              <a:buChar char="❖"/>
            </a:pPr>
            <a:r>
              <a:rPr lang="en-US" sz="1600"/>
              <a:t>Phân tích và so sánh với sản phẩm có sẵn để đề xuất giải pháp, mô tả các yêu cầu mới, điều chỉnh</a:t>
            </a:r>
            <a:endParaRPr/>
          </a:p>
          <a:p>
            <a:pPr indent="-457188" lvl="0" marL="640064" rtl="0" algn="l">
              <a:lnSpc>
                <a:spcPct val="90000"/>
              </a:lnSpc>
              <a:spcBef>
                <a:spcPts val="1400"/>
              </a:spcBef>
              <a:spcAft>
                <a:spcPts val="0"/>
              </a:spcAft>
              <a:buSzPts val="1600"/>
              <a:buChar char="❖"/>
            </a:pPr>
            <a:r>
              <a:rPr lang="en-US" sz="1600"/>
              <a:t>Chuyển giao bộ yêu cầu</a:t>
            </a:r>
            <a:endParaRPr/>
          </a:p>
        </p:txBody>
      </p:sp>
      <p:sp>
        <p:nvSpPr>
          <p:cNvPr id="1486" name="Google Shape;1486;p53"/>
          <p:cNvSpPr txBox="1"/>
          <p:nvPr>
            <p:ph idx="5" type="body"/>
          </p:nvPr>
        </p:nvSpPr>
        <p:spPr>
          <a:xfrm>
            <a:off x="4597051" y="1520376"/>
            <a:ext cx="3093930"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may đo mới (Tayloring)</a:t>
            </a:r>
            <a:endParaRPr cap="none">
              <a:solidFill>
                <a:schemeClr val="lt1"/>
              </a:solidFill>
            </a:endParaRPr>
          </a:p>
        </p:txBody>
      </p:sp>
      <p:sp>
        <p:nvSpPr>
          <p:cNvPr id="1487" name="Google Shape;1487;p53"/>
          <p:cNvSpPr txBox="1"/>
          <p:nvPr>
            <p:ph idx="6" type="body"/>
          </p:nvPr>
        </p:nvSpPr>
        <p:spPr>
          <a:xfrm>
            <a:off x="4597051" y="2280684"/>
            <a:ext cx="3093930" cy="3679850"/>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1600"/>
              <a:buChar char="❖"/>
            </a:pPr>
            <a:r>
              <a:rPr lang="en-US" sz="1600"/>
              <a:t>Lập kế hoạch khảo sát, phân tích yêu cầu</a:t>
            </a:r>
            <a:endParaRPr/>
          </a:p>
          <a:p>
            <a:pPr indent="-457188" lvl="0" marL="640064" rtl="0" algn="l">
              <a:lnSpc>
                <a:spcPct val="90000"/>
              </a:lnSpc>
              <a:spcBef>
                <a:spcPts val="1400"/>
              </a:spcBef>
              <a:spcAft>
                <a:spcPts val="0"/>
              </a:spcAft>
              <a:buSzPts val="1600"/>
              <a:buChar char="❖"/>
            </a:pPr>
            <a:r>
              <a:rPr lang="en-US" sz="1600"/>
              <a:t>Định hướng, mục tiêu sản phẩm</a:t>
            </a:r>
            <a:endParaRPr/>
          </a:p>
          <a:p>
            <a:pPr indent="-457188" lvl="0" marL="640064" rtl="0" algn="l">
              <a:lnSpc>
                <a:spcPct val="90000"/>
              </a:lnSpc>
              <a:spcBef>
                <a:spcPts val="1400"/>
              </a:spcBef>
              <a:spcAft>
                <a:spcPts val="0"/>
              </a:spcAft>
              <a:buSzPts val="1600"/>
              <a:buChar char="❖"/>
            </a:pPr>
            <a:r>
              <a:rPr lang="en-US" sz="1600"/>
              <a:t>Xây dựng bộ câu hỏi</a:t>
            </a:r>
            <a:endParaRPr/>
          </a:p>
          <a:p>
            <a:pPr indent="-457188" lvl="0" marL="640064" rtl="0" algn="l">
              <a:lnSpc>
                <a:spcPct val="90000"/>
              </a:lnSpc>
              <a:spcBef>
                <a:spcPts val="1400"/>
              </a:spcBef>
              <a:spcAft>
                <a:spcPts val="0"/>
              </a:spcAft>
              <a:buSzPts val="1600"/>
              <a:buChar char="❖"/>
            </a:pPr>
            <a:r>
              <a:rPr lang="en-US" sz="1600"/>
              <a:t>Khảo sát khách hàng</a:t>
            </a:r>
            <a:endParaRPr sz="1600"/>
          </a:p>
          <a:p>
            <a:pPr indent="-457188" lvl="0" marL="640064" rtl="0" algn="l">
              <a:lnSpc>
                <a:spcPct val="90000"/>
              </a:lnSpc>
              <a:spcBef>
                <a:spcPts val="1400"/>
              </a:spcBef>
              <a:spcAft>
                <a:spcPts val="0"/>
              </a:spcAft>
              <a:buSzPts val="1600"/>
              <a:buChar char="❖"/>
            </a:pPr>
            <a:r>
              <a:rPr lang="en-US" sz="1600"/>
              <a:t>Phân tích, phát triển và mô tả yêu cầu</a:t>
            </a:r>
            <a:endParaRPr/>
          </a:p>
          <a:p>
            <a:pPr indent="-457188" lvl="0" marL="640064" rtl="0" algn="l">
              <a:lnSpc>
                <a:spcPct val="90000"/>
              </a:lnSpc>
              <a:spcBef>
                <a:spcPts val="1400"/>
              </a:spcBef>
              <a:spcAft>
                <a:spcPts val="0"/>
              </a:spcAft>
              <a:buSzPts val="1600"/>
              <a:buChar char="❖"/>
            </a:pPr>
            <a:r>
              <a:rPr lang="en-US" sz="1600"/>
              <a:t>Trình bày, bảo vệ giải pháp</a:t>
            </a:r>
            <a:endParaRPr/>
          </a:p>
          <a:p>
            <a:pPr indent="-457188" lvl="0" marL="640064" rtl="0" algn="l">
              <a:lnSpc>
                <a:spcPct val="90000"/>
              </a:lnSpc>
              <a:spcBef>
                <a:spcPts val="1400"/>
              </a:spcBef>
              <a:spcAft>
                <a:spcPts val="0"/>
              </a:spcAft>
              <a:buSzPts val="1600"/>
              <a:buChar char="❖"/>
            </a:pPr>
            <a:r>
              <a:rPr lang="en-US" sz="1600"/>
              <a:t>Chuyển giao bộ yêu cầu</a:t>
            </a:r>
            <a:endParaRPr/>
          </a:p>
        </p:txBody>
      </p:sp>
      <p:sp>
        <p:nvSpPr>
          <p:cNvPr id="1488" name="Google Shape;1488;p53"/>
          <p:cNvSpPr txBox="1"/>
          <p:nvPr/>
        </p:nvSpPr>
        <p:spPr>
          <a:xfrm>
            <a:off x="5474869" y="1220486"/>
            <a:ext cx="3006762" cy="73628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00"/>
              <a:buFont typeface="Noto Sans Symbols"/>
              <a:buNone/>
            </a:pPr>
            <a:r>
              <a:t/>
            </a:r>
            <a:endParaRPr b="0" sz="2000" cap="none">
              <a:solidFill>
                <a:schemeClr val="dk2"/>
              </a:solidFill>
              <a:latin typeface="Calibri"/>
              <a:ea typeface="Calibri"/>
              <a:cs typeface="Calibri"/>
              <a:sym typeface="Calibri"/>
            </a:endParaRPr>
          </a:p>
        </p:txBody>
      </p:sp>
      <p:sp>
        <p:nvSpPr>
          <p:cNvPr id="1489" name="Google Shape;1489;p5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54"/>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2.5 Quy trình quản lý yêu cầu</a:t>
            </a:r>
            <a:endParaRPr/>
          </a:p>
        </p:txBody>
      </p:sp>
      <p:grpSp>
        <p:nvGrpSpPr>
          <p:cNvPr id="1495" name="Google Shape;1495;p54"/>
          <p:cNvGrpSpPr/>
          <p:nvPr/>
        </p:nvGrpSpPr>
        <p:grpSpPr>
          <a:xfrm>
            <a:off x="1161792" y="1685607"/>
            <a:ext cx="9928740" cy="4180522"/>
            <a:chOff x="64829" y="2857"/>
            <a:chExt cx="9928740" cy="4180522"/>
          </a:xfrm>
        </p:grpSpPr>
        <p:sp>
          <p:nvSpPr>
            <p:cNvPr id="1496" name="Google Shape;1496;p54"/>
            <p:cNvSpPr/>
            <p:nvPr/>
          </p:nvSpPr>
          <p:spPr>
            <a:xfrm>
              <a:off x="64829"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txBox="1"/>
            <p:nvPr/>
          </p:nvSpPr>
          <p:spPr>
            <a:xfrm>
              <a:off x="110745"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Lập/ cập nhật danh sách/ nội dung từng yêu cầu</a:t>
              </a:r>
              <a:endParaRPr sz="1900">
                <a:solidFill>
                  <a:schemeClr val="lt1"/>
                </a:solidFill>
                <a:latin typeface="Calibri"/>
                <a:ea typeface="Calibri"/>
                <a:cs typeface="Calibri"/>
                <a:sym typeface="Calibri"/>
              </a:endParaRPr>
            </a:p>
          </p:txBody>
        </p:sp>
        <p:sp>
          <p:nvSpPr>
            <p:cNvPr id="1498" name="Google Shape;1498;p54"/>
            <p:cNvSpPr/>
            <p:nvPr/>
          </p:nvSpPr>
          <p:spPr>
            <a:xfrm>
              <a:off x="2907584" y="462715"/>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txBox="1"/>
            <p:nvPr/>
          </p:nvSpPr>
          <p:spPr>
            <a:xfrm>
              <a:off x="2907584" y="592311"/>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1500" name="Google Shape;1500;p54"/>
            <p:cNvSpPr/>
            <p:nvPr/>
          </p:nvSpPr>
          <p:spPr>
            <a:xfrm>
              <a:off x="3722786"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txBox="1"/>
            <p:nvPr/>
          </p:nvSpPr>
          <p:spPr>
            <a:xfrm>
              <a:off x="3768702"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Xác định quan hệ ràng buộc (Matrix tracibility)</a:t>
              </a:r>
              <a:endParaRPr sz="1900">
                <a:solidFill>
                  <a:schemeClr val="lt1"/>
                </a:solidFill>
                <a:latin typeface="Calibri"/>
                <a:ea typeface="Calibri"/>
                <a:cs typeface="Calibri"/>
                <a:sym typeface="Calibri"/>
              </a:endParaRPr>
            </a:p>
          </p:txBody>
        </p:sp>
        <p:sp>
          <p:nvSpPr>
            <p:cNvPr id="1502" name="Google Shape;1502;p54"/>
            <p:cNvSpPr/>
            <p:nvPr/>
          </p:nvSpPr>
          <p:spPr>
            <a:xfrm>
              <a:off x="6565542" y="462715"/>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txBox="1"/>
            <p:nvPr/>
          </p:nvSpPr>
          <p:spPr>
            <a:xfrm>
              <a:off x="6565542" y="592311"/>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1504" name="Google Shape;1504;p54"/>
            <p:cNvSpPr/>
            <p:nvPr/>
          </p:nvSpPr>
          <p:spPr>
            <a:xfrm>
              <a:off x="7380743" y="2857"/>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txBox="1"/>
            <p:nvPr/>
          </p:nvSpPr>
          <p:spPr>
            <a:xfrm>
              <a:off x="7426659" y="48773"/>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Theo dõi trạng thái hoàn thành</a:t>
              </a:r>
              <a:endParaRPr sz="1900">
                <a:solidFill>
                  <a:schemeClr val="lt1"/>
                </a:solidFill>
                <a:latin typeface="Calibri"/>
                <a:ea typeface="Calibri"/>
                <a:cs typeface="Calibri"/>
                <a:sym typeface="Calibri"/>
              </a:endParaRPr>
            </a:p>
          </p:txBody>
        </p:sp>
        <p:sp>
          <p:nvSpPr>
            <p:cNvPr id="1506" name="Google Shape;1506;p54"/>
            <p:cNvSpPr/>
            <p:nvPr/>
          </p:nvSpPr>
          <p:spPr>
            <a:xfrm rot="5400000">
              <a:off x="8410197" y="175345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txBox="1"/>
            <p:nvPr/>
          </p:nvSpPr>
          <p:spPr>
            <a:xfrm>
              <a:off x="8492763" y="1800481"/>
              <a:ext cx="388788" cy="38774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1508" name="Google Shape;1508;p54"/>
            <p:cNvSpPr/>
            <p:nvPr/>
          </p:nvSpPr>
          <p:spPr>
            <a:xfrm>
              <a:off x="7380743"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txBox="1"/>
            <p:nvPr/>
          </p:nvSpPr>
          <p:spPr>
            <a:xfrm>
              <a:off x="7426659" y="2661600"/>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Đánh giá mức độ ảnh hưởng</a:t>
              </a:r>
              <a:endParaRPr sz="1900">
                <a:solidFill>
                  <a:schemeClr val="lt1"/>
                </a:solidFill>
                <a:latin typeface="Calibri"/>
                <a:ea typeface="Calibri"/>
                <a:cs typeface="Calibri"/>
                <a:sym typeface="Calibri"/>
              </a:endParaRPr>
            </a:p>
          </p:txBody>
        </p:sp>
        <p:sp>
          <p:nvSpPr>
            <p:cNvPr id="1510" name="Google Shape;1510;p54"/>
            <p:cNvSpPr/>
            <p:nvPr/>
          </p:nvSpPr>
          <p:spPr>
            <a:xfrm rot="10800000">
              <a:off x="6596895"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txBox="1"/>
            <p:nvPr/>
          </p:nvSpPr>
          <p:spPr>
            <a:xfrm>
              <a:off x="6763071"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1512" name="Google Shape;1512;p54"/>
            <p:cNvSpPr/>
            <p:nvPr/>
          </p:nvSpPr>
          <p:spPr>
            <a:xfrm>
              <a:off x="3722786"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txBox="1"/>
            <p:nvPr/>
          </p:nvSpPr>
          <p:spPr>
            <a:xfrm>
              <a:off x="3768702" y="2661600"/>
              <a:ext cx="2520994" cy="1475863"/>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Đề xuất giải pháp</a:t>
              </a:r>
              <a:endParaRPr sz="1900">
                <a:solidFill>
                  <a:schemeClr val="lt1"/>
                </a:solidFill>
                <a:latin typeface="Calibri"/>
                <a:ea typeface="Calibri"/>
                <a:cs typeface="Calibri"/>
                <a:sym typeface="Calibri"/>
              </a:endParaRPr>
            </a:p>
            <a:p>
              <a:pPr indent="-114300" lvl="1" marL="114300" marR="0" rtl="0" algn="l">
                <a:lnSpc>
                  <a:spcPct val="90000"/>
                </a:lnSpc>
                <a:spcBef>
                  <a:spcPts val="66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Điều chỉnh yêu cầu</a:t>
              </a:r>
              <a:endParaRPr b="0" i="0" sz="1500" u="none" cap="none" strike="noStrike">
                <a:solidFill>
                  <a:schemeClr val="lt1"/>
                </a:solidFill>
                <a:latin typeface="Calibri"/>
                <a:ea typeface="Calibri"/>
                <a:cs typeface="Calibri"/>
                <a:sym typeface="Calibri"/>
              </a:endParaRPr>
            </a:p>
            <a:p>
              <a:pPr indent="-114300" lvl="1" marL="114300" marR="0" rtl="0" algn="l">
                <a:lnSpc>
                  <a:spcPct val="90000"/>
                </a:lnSpc>
                <a:spcBef>
                  <a:spcPts val="22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Bổ sung nguồn lực</a:t>
              </a:r>
              <a:endParaRPr b="0" i="0" sz="1500" u="none" cap="none" strike="noStrike">
                <a:solidFill>
                  <a:schemeClr val="lt1"/>
                </a:solidFill>
                <a:latin typeface="Calibri"/>
                <a:ea typeface="Calibri"/>
                <a:cs typeface="Calibri"/>
                <a:sym typeface="Calibri"/>
              </a:endParaRPr>
            </a:p>
            <a:p>
              <a:pPr indent="-114300" lvl="1" marL="114300" marR="0" rtl="0" algn="l">
                <a:lnSpc>
                  <a:spcPct val="90000"/>
                </a:lnSpc>
                <a:spcBef>
                  <a:spcPts val="225"/>
                </a:spcBef>
                <a:spcAft>
                  <a:spcPts val="0"/>
                </a:spcAft>
                <a:buClr>
                  <a:schemeClr val="lt1"/>
                </a:buClr>
                <a:buSzPts val="1500"/>
                <a:buFont typeface="Calibri"/>
                <a:buChar char="•"/>
              </a:pPr>
              <a:r>
                <a:rPr b="0" i="0" lang="en-US" sz="1500" u="none" cap="none" strike="noStrike">
                  <a:solidFill>
                    <a:schemeClr val="lt1"/>
                  </a:solidFill>
                  <a:latin typeface="Calibri"/>
                  <a:ea typeface="Calibri"/>
                  <a:cs typeface="Calibri"/>
                  <a:sym typeface="Calibri"/>
                </a:rPr>
                <a:t>Điều chỉnh hợp đồng/ thỏa thuận</a:t>
              </a:r>
              <a:endParaRPr b="0" i="0" sz="1500" u="none" cap="none" strike="noStrike">
                <a:solidFill>
                  <a:schemeClr val="lt1"/>
                </a:solidFill>
                <a:latin typeface="Calibri"/>
                <a:ea typeface="Calibri"/>
                <a:cs typeface="Calibri"/>
                <a:sym typeface="Calibri"/>
              </a:endParaRPr>
            </a:p>
          </p:txBody>
        </p:sp>
        <p:sp>
          <p:nvSpPr>
            <p:cNvPr id="1514" name="Google Shape;1514;p54"/>
            <p:cNvSpPr/>
            <p:nvPr/>
          </p:nvSpPr>
          <p:spPr>
            <a:xfrm rot="10800000">
              <a:off x="2938938"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txBox="1"/>
            <p:nvPr/>
          </p:nvSpPr>
          <p:spPr>
            <a:xfrm>
              <a:off x="3105114"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500">
                <a:solidFill>
                  <a:schemeClr val="lt1"/>
                </a:solidFill>
                <a:latin typeface="Calibri"/>
                <a:ea typeface="Calibri"/>
                <a:cs typeface="Calibri"/>
                <a:sym typeface="Calibri"/>
              </a:endParaRPr>
            </a:p>
          </p:txBody>
        </p:sp>
        <p:sp>
          <p:nvSpPr>
            <p:cNvPr id="1516" name="Google Shape;1516;p54"/>
            <p:cNvSpPr/>
            <p:nvPr/>
          </p:nvSpPr>
          <p:spPr>
            <a:xfrm>
              <a:off x="64829" y="2615684"/>
              <a:ext cx="2612826" cy="1567695"/>
            </a:xfrm>
            <a:prstGeom prst="roundRect">
              <a:avLst>
                <a:gd fmla="val 10000" name="adj"/>
              </a:avLst>
            </a:prstGeom>
            <a:solidFill>
              <a:srgbClr val="7FC76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txBox="1"/>
            <p:nvPr/>
          </p:nvSpPr>
          <p:spPr>
            <a:xfrm>
              <a:off x="110745" y="2661600"/>
              <a:ext cx="2520994" cy="1475863"/>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lang="en-US" sz="1900">
                  <a:solidFill>
                    <a:schemeClr val="lt1"/>
                  </a:solidFill>
                  <a:latin typeface="Calibri"/>
                  <a:ea typeface="Calibri"/>
                  <a:cs typeface="Calibri"/>
                  <a:sym typeface="Calibri"/>
                </a:rPr>
                <a:t>Thực hiện giải pháp</a:t>
              </a:r>
              <a:endParaRPr sz="1900">
                <a:solidFill>
                  <a:schemeClr val="lt1"/>
                </a:solidFill>
                <a:latin typeface="Calibri"/>
                <a:ea typeface="Calibri"/>
                <a:cs typeface="Calibri"/>
                <a:sym typeface="Calibri"/>
              </a:endParaRPr>
            </a:p>
          </p:txBody>
        </p:sp>
      </p:grpSp>
      <p:sp>
        <p:nvSpPr>
          <p:cNvPr id="1518" name="Google Shape;1518;p54"/>
          <p:cNvSpPr txBox="1"/>
          <p:nvPr/>
        </p:nvSpPr>
        <p:spPr>
          <a:xfrm>
            <a:off x="10161848" y="3314204"/>
            <a:ext cx="18663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Nếu có thay đổi yêu cầu, thời gian, phạm vi</a:t>
            </a:r>
            <a:endParaRPr sz="1800">
              <a:solidFill>
                <a:schemeClr val="dk1"/>
              </a:solidFill>
              <a:latin typeface="Calibri"/>
              <a:ea typeface="Calibri"/>
              <a:cs typeface="Calibri"/>
              <a:sym typeface="Calibri"/>
            </a:endParaRPr>
          </a:p>
        </p:txBody>
      </p:sp>
      <p:grpSp>
        <p:nvGrpSpPr>
          <p:cNvPr id="1519" name="Google Shape;1519;p54"/>
          <p:cNvGrpSpPr/>
          <p:nvPr/>
        </p:nvGrpSpPr>
        <p:grpSpPr>
          <a:xfrm rot="5400000">
            <a:off x="2199018" y="3451879"/>
            <a:ext cx="553919" cy="647980"/>
            <a:chOff x="2938938" y="3075541"/>
            <a:chExt cx="553919" cy="647980"/>
          </a:xfrm>
        </p:grpSpPr>
        <p:sp>
          <p:nvSpPr>
            <p:cNvPr id="1520" name="Google Shape;1520;p54"/>
            <p:cNvSpPr/>
            <p:nvPr/>
          </p:nvSpPr>
          <p:spPr>
            <a:xfrm rot="10800000">
              <a:off x="2938938" y="3075541"/>
              <a:ext cx="553919" cy="647980"/>
            </a:xfrm>
            <a:prstGeom prst="rightArrow">
              <a:avLst>
                <a:gd fmla="val 60000" name="adj1"/>
                <a:gd fmla="val 50000" name="adj2"/>
              </a:avLst>
            </a:prstGeom>
            <a:solidFill>
              <a:srgbClr val="BFDF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txBox="1"/>
            <p:nvPr/>
          </p:nvSpPr>
          <p:spPr>
            <a:xfrm>
              <a:off x="3105114" y="3205137"/>
              <a:ext cx="387743" cy="38878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t/>
              </a:r>
              <a:endParaRPr sz="1500">
                <a:solidFill>
                  <a:schemeClr val="lt1"/>
                </a:solidFill>
                <a:latin typeface="Calibri"/>
                <a:ea typeface="Calibri"/>
                <a:cs typeface="Calibri"/>
                <a:sym typeface="Calibri"/>
              </a:endParaRPr>
            </a:p>
          </p:txBody>
        </p:sp>
      </p:grpSp>
      <p:sp>
        <p:nvSpPr>
          <p:cNvPr id="1522" name="Google Shape;1522;p5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55"/>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9" name="Google Shape;1529;p55"/>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530" name="Google Shape;1530;p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55"/>
          <p:cNvSpPr/>
          <p:nvPr/>
        </p:nvSpPr>
        <p:spPr>
          <a:xfrm>
            <a:off x="7613486" y="0"/>
            <a:ext cx="4584735"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txBox="1"/>
          <p:nvPr>
            <p:ph type="title"/>
          </p:nvPr>
        </p:nvSpPr>
        <p:spPr>
          <a:xfrm>
            <a:off x="7805510" y="848817"/>
            <a:ext cx="4122613" cy="308392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FFFFFF"/>
              </a:buClr>
              <a:buSzPct val="100000"/>
              <a:buFont typeface="Calibri"/>
              <a:buNone/>
            </a:pPr>
            <a:r>
              <a:rPr b="1" lang="en-US" sz="4400">
                <a:solidFill>
                  <a:srgbClr val="FFFFFF"/>
                </a:solidFill>
              </a:rPr>
              <a:t>3. THU THẬP YÊU CẦU</a:t>
            </a:r>
            <a:br>
              <a:rPr b="1" lang="en-US" sz="4400">
                <a:solidFill>
                  <a:srgbClr val="FFFFFF"/>
                </a:solidFill>
              </a:rPr>
            </a:br>
            <a:r>
              <a:rPr lang="en-US" sz="2700">
                <a:solidFill>
                  <a:srgbClr val="FFFFFF"/>
                </a:solidFill>
                <a:latin typeface="Calibri"/>
                <a:ea typeface="Calibri"/>
                <a:cs typeface="Calibri"/>
                <a:sym typeface="Calibri"/>
              </a:rPr>
              <a:t>Phương pháp tiếp cận, xây dựng bộ yêu cầu cho sản phẩm phần mềm. </a:t>
            </a:r>
            <a:endParaRPr sz="2700">
              <a:solidFill>
                <a:srgbClr val="FFFFFF"/>
              </a:solidFill>
              <a:latin typeface="Calibri"/>
              <a:ea typeface="Calibri"/>
              <a:cs typeface="Calibri"/>
              <a:sym typeface="Calibri"/>
            </a:endParaRPr>
          </a:p>
        </p:txBody>
      </p:sp>
      <p:sp>
        <p:nvSpPr>
          <p:cNvPr id="1533" name="Google Shape;1533;p55"/>
          <p:cNvSpPr/>
          <p:nvPr/>
        </p:nvSpPr>
        <p:spPr>
          <a:xfrm>
            <a:off x="7556907"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4" name="Google Shape;1534;p55"/>
          <p:cNvPicPr preferRelativeResize="0"/>
          <p:nvPr/>
        </p:nvPicPr>
        <p:blipFill rotWithShape="1">
          <a:blip r:embed="rId3">
            <a:alphaModFix/>
          </a:blip>
          <a:srcRect b="0" l="0" r="0" t="0"/>
          <a:stretch/>
        </p:blipFill>
        <p:spPr>
          <a:xfrm>
            <a:off x="779724" y="903635"/>
            <a:ext cx="5997460" cy="4435224"/>
          </a:xfrm>
          <a:prstGeom prst="rect">
            <a:avLst/>
          </a:prstGeom>
          <a:noFill/>
          <a:ln>
            <a:noFill/>
          </a:ln>
        </p:spPr>
      </p:pic>
      <p:sp>
        <p:nvSpPr>
          <p:cNvPr id="1535" name="Google Shape;1535;p5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9" name="Shape 1539"/>
        <p:cNvGrpSpPr/>
        <p:nvPr/>
      </p:nvGrpSpPr>
      <p:grpSpPr>
        <a:xfrm>
          <a:off x="0" y="0"/>
          <a:ext cx="0" cy="0"/>
          <a:chOff x="0" y="0"/>
          <a:chExt cx="0" cy="0"/>
        </a:xfrm>
      </p:grpSpPr>
      <p:sp>
        <p:nvSpPr>
          <p:cNvPr id="1540" name="Google Shape;1540;p56"/>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3.1 Yêu cầu người dùng</a:t>
            </a:r>
            <a:endParaRPr/>
          </a:p>
        </p:txBody>
      </p:sp>
      <p:sp>
        <p:nvSpPr>
          <p:cNvPr id="1541" name="Google Shape;1541;p56"/>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Autofit/>
          </a:bodyPr>
          <a:lstStyle/>
          <a:p>
            <a:pPr indent="-457188" lvl="0" marL="640064" rtl="0" algn="just">
              <a:lnSpc>
                <a:spcPct val="150000"/>
              </a:lnSpc>
              <a:spcBef>
                <a:spcPts val="0"/>
              </a:spcBef>
              <a:spcAft>
                <a:spcPts val="0"/>
              </a:spcAft>
              <a:buSzPts val="2400"/>
              <a:buChar char="❖"/>
            </a:pPr>
            <a:r>
              <a:rPr lang="en-US" sz="2400"/>
              <a:t>Yêu cầu người dùng là các phát biểu bằng ngôn ngữ tự nhiên </a:t>
            </a:r>
            <a:r>
              <a:rPr lang="en-US" sz="2400">
                <a:latin typeface="Calibri"/>
                <a:ea typeface="Calibri"/>
                <a:cs typeface="Calibri"/>
                <a:sym typeface="Calibri"/>
              </a:rPr>
              <a:t>bảng hoặc biểu đồ đơn giản</a:t>
            </a:r>
            <a:r>
              <a:rPr lang="en-US" sz="2400"/>
              <a:t>. Sau khi thu thập cần phải viết lại để trao đổi với khách hàng.</a:t>
            </a:r>
            <a:endParaRPr/>
          </a:p>
          <a:p>
            <a:pPr indent="-457188" lvl="0" marL="640064" rtl="0" algn="l">
              <a:lnSpc>
                <a:spcPct val="150000"/>
              </a:lnSpc>
              <a:spcBef>
                <a:spcPts val="1400"/>
              </a:spcBef>
              <a:spcAft>
                <a:spcPts val="0"/>
              </a:spcAft>
              <a:buSzPts val="2400"/>
              <a:buChar char="❖"/>
            </a:pPr>
            <a:r>
              <a:rPr lang="en-US" sz="2400"/>
              <a:t>Ví dụ: </a:t>
            </a:r>
            <a:endParaRPr/>
          </a:p>
          <a:p>
            <a:pPr indent="-344478" lvl="1" marL="966763" rtl="0" algn="l">
              <a:lnSpc>
                <a:spcPct val="150000"/>
              </a:lnSpc>
              <a:spcBef>
                <a:spcPts val="400"/>
              </a:spcBef>
              <a:spcAft>
                <a:spcPts val="0"/>
              </a:spcAft>
              <a:buSzPts val="2400"/>
              <a:buChar char="▪"/>
            </a:pPr>
            <a:r>
              <a:rPr lang="en-US"/>
              <a:t>Phần mềm phải theo dõi được danh sách khách hàng, theo dõi được đơn hàng, doanh thu bán hàng. </a:t>
            </a:r>
            <a:endParaRPr/>
          </a:p>
          <a:p>
            <a:pPr indent="-457188" lvl="0" marL="640064" rtl="0" algn="l">
              <a:lnSpc>
                <a:spcPct val="150000"/>
              </a:lnSpc>
              <a:spcBef>
                <a:spcPts val="1600"/>
              </a:spcBef>
              <a:spcAft>
                <a:spcPts val="0"/>
              </a:spcAft>
              <a:buSzPts val="2800"/>
              <a:buChar char="❖"/>
            </a:pPr>
            <a:r>
              <a:rPr lang="en-US"/>
              <a:t>Gần đây thường được gọi là </a:t>
            </a:r>
            <a:r>
              <a:rPr b="1" lang="en-US"/>
              <a:t>User Story </a:t>
            </a:r>
            <a:endParaRPr/>
          </a:p>
        </p:txBody>
      </p:sp>
      <p:sp>
        <p:nvSpPr>
          <p:cNvPr id="1542" name="Google Shape;1542;p5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5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3.2 Các kỹ thuật xây dựng và quản lý yêu cầu</a:t>
            </a:r>
            <a:endParaRPr/>
          </a:p>
        </p:txBody>
      </p:sp>
      <p:sp>
        <p:nvSpPr>
          <p:cNvPr id="1548" name="Google Shape;1548;p5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p:txBody>
      </p:sp>
      <p:sp>
        <p:nvSpPr>
          <p:cNvPr id="1549" name="Google Shape;1549;p5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5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3.1 Thu thập yêu cầu là công việc khó khăn, vì</a:t>
            </a:r>
            <a:endParaRPr/>
          </a:p>
        </p:txBody>
      </p:sp>
      <p:sp>
        <p:nvSpPr>
          <p:cNvPr id="1555" name="Google Shape;1555;p58"/>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latin typeface="Calibri"/>
                <a:ea typeface="Calibri"/>
                <a:cs typeface="Calibri"/>
                <a:sym typeface="Calibri"/>
              </a:rPr>
              <a:t>Các yêu cầu thường là không hoàn chỉnh, không rõ ràng</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thường được mô tả bằng khái niệm, đối tượng và các thuật ngữ khó hiểu</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Các yêu cầu thường thiếu cấu trúc, thiếu chính xác, dư thừa, phỏng chừng, thiếu nhất quán</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Các yêu cầu thiếu tính khả thi</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nghiệp vụ là mới với kinh nghiệm của BA</a:t>
            </a:r>
            <a:endParaRPr sz="2400">
              <a:latin typeface="Calibri"/>
              <a:ea typeface="Calibri"/>
              <a:cs typeface="Calibri"/>
              <a:sym typeface="Calibri"/>
            </a:endParaRPr>
          </a:p>
        </p:txBody>
      </p:sp>
      <p:sp>
        <p:nvSpPr>
          <p:cNvPr id="1556" name="Google Shape;1556;p5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5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3.2 Chuẩn bị để thu thập, khai thác yêu cầu</a:t>
            </a:r>
            <a:endParaRPr/>
          </a:p>
        </p:txBody>
      </p:sp>
      <p:sp>
        <p:nvSpPr>
          <p:cNvPr id="1562" name="Google Shape;1562;p59"/>
          <p:cNvSpPr txBox="1"/>
          <p:nvPr>
            <p:ph idx="1" type="body"/>
          </p:nvPr>
        </p:nvSpPr>
        <p:spPr>
          <a:xfrm>
            <a:off x="1097280" y="1708878"/>
            <a:ext cx="10058400" cy="4347147"/>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t>Tìm hiểu thông tin đầu vào dự án</a:t>
            </a:r>
            <a:endParaRPr/>
          </a:p>
          <a:p>
            <a:pPr indent="-457188" lvl="0" marL="640064" rtl="0" algn="l">
              <a:lnSpc>
                <a:spcPct val="90000"/>
              </a:lnSpc>
              <a:spcBef>
                <a:spcPts val="1400"/>
              </a:spcBef>
              <a:spcAft>
                <a:spcPts val="0"/>
              </a:spcAft>
              <a:buSzPts val="2400"/>
              <a:buChar char="❖"/>
            </a:pPr>
            <a:r>
              <a:rPr lang="en-US" sz="2400"/>
              <a:t>Tìm hiểu nghiệp vụ</a:t>
            </a:r>
            <a:endParaRPr/>
          </a:p>
          <a:p>
            <a:pPr indent="-457188" lvl="0" marL="640064" rtl="0" algn="l">
              <a:lnSpc>
                <a:spcPct val="90000"/>
              </a:lnSpc>
              <a:spcBef>
                <a:spcPts val="1400"/>
              </a:spcBef>
              <a:spcAft>
                <a:spcPts val="0"/>
              </a:spcAft>
              <a:buSzPts val="2400"/>
              <a:buChar char="❖"/>
            </a:pPr>
            <a:r>
              <a:rPr lang="en-US" sz="2400"/>
              <a:t>Tìm hiểu các tài liệu liên quan</a:t>
            </a:r>
            <a:endParaRPr/>
          </a:p>
          <a:p>
            <a:pPr indent="-457188" lvl="0" marL="640064" rtl="0" algn="l">
              <a:lnSpc>
                <a:spcPct val="90000"/>
              </a:lnSpc>
              <a:spcBef>
                <a:spcPts val="1400"/>
              </a:spcBef>
              <a:spcAft>
                <a:spcPts val="0"/>
              </a:spcAft>
              <a:buSzPts val="2400"/>
              <a:buChar char="❖"/>
            </a:pPr>
            <a:r>
              <a:rPr lang="en-US" sz="2400"/>
              <a:t>Lập danh sách các bên liên quan để khai thác thông tin từ stakeholder</a:t>
            </a:r>
            <a:endParaRPr/>
          </a:p>
          <a:p>
            <a:pPr indent="-457188" lvl="0" marL="640064" rtl="0" algn="l">
              <a:lnSpc>
                <a:spcPct val="90000"/>
              </a:lnSpc>
              <a:spcBef>
                <a:spcPts val="1400"/>
              </a:spcBef>
              <a:spcAft>
                <a:spcPts val="0"/>
              </a:spcAft>
              <a:buSzPts val="2400"/>
              <a:buChar char="❖"/>
            </a:pPr>
            <a:r>
              <a:rPr lang="en-US" sz="2400"/>
              <a:t>Lập danh sách câu hỏi</a:t>
            </a:r>
            <a:endParaRPr/>
          </a:p>
          <a:p>
            <a:pPr indent="-457188" lvl="0" marL="640064" rtl="0" algn="l">
              <a:lnSpc>
                <a:spcPct val="90000"/>
              </a:lnSpc>
              <a:spcBef>
                <a:spcPts val="1400"/>
              </a:spcBef>
              <a:spcAft>
                <a:spcPts val="0"/>
              </a:spcAft>
              <a:buSzPts val="2400"/>
              <a:buChar char="❖"/>
            </a:pPr>
            <a:r>
              <a:rPr lang="en-US" sz="2400"/>
              <a:t>Lựa chọn kỹ thuật</a:t>
            </a:r>
            <a:endParaRPr/>
          </a:p>
          <a:p>
            <a:pPr indent="-457188" lvl="0" marL="640064" rtl="0" algn="l">
              <a:lnSpc>
                <a:spcPct val="90000"/>
              </a:lnSpc>
              <a:spcBef>
                <a:spcPts val="1400"/>
              </a:spcBef>
              <a:spcAft>
                <a:spcPts val="0"/>
              </a:spcAft>
              <a:buSzPts val="2400"/>
              <a:buChar char="❖"/>
            </a:pPr>
            <a:r>
              <a:rPr lang="en-US" sz="2400"/>
              <a:t>Lên kế hoạch thực hiện</a:t>
            </a:r>
            <a:endParaRPr/>
          </a:p>
          <a:p>
            <a:pPr indent="0" lvl="0" marL="182875" rtl="0" algn="l">
              <a:lnSpc>
                <a:spcPct val="90000"/>
              </a:lnSpc>
              <a:spcBef>
                <a:spcPts val="1400"/>
              </a:spcBef>
              <a:spcAft>
                <a:spcPts val="0"/>
              </a:spcAft>
              <a:buSzPts val="2400"/>
              <a:buNone/>
            </a:pPr>
            <a:r>
              <a:rPr lang="en-US" sz="2400">
                <a:solidFill>
                  <a:srgbClr val="FF0000"/>
                </a:solidFill>
              </a:rPr>
              <a:t> 🡪 Chủ động hiểu được sản phẩm mà không phụ thuộc vào </a:t>
            </a:r>
            <a:endParaRPr/>
          </a:p>
          <a:p>
            <a:pPr indent="-330188" lvl="0" marL="640064" rtl="0" algn="l">
              <a:lnSpc>
                <a:spcPct val="90000"/>
              </a:lnSpc>
              <a:spcBef>
                <a:spcPts val="1400"/>
              </a:spcBef>
              <a:spcAft>
                <a:spcPts val="0"/>
              </a:spcAft>
              <a:buSzPts val="2000"/>
              <a:buNone/>
            </a:pPr>
            <a:r>
              <a:t/>
            </a:r>
            <a:endParaRPr sz="2000">
              <a:solidFill>
                <a:srgbClr val="FF0000"/>
              </a:solidFill>
              <a:latin typeface="Calibri"/>
              <a:ea typeface="Calibri"/>
              <a:cs typeface="Calibri"/>
              <a:sym typeface="Calibri"/>
            </a:endParaRPr>
          </a:p>
          <a:p>
            <a:pPr indent="-279388" lvl="0" marL="640064" rtl="0" algn="l">
              <a:lnSpc>
                <a:spcPct val="90000"/>
              </a:lnSpc>
              <a:spcBef>
                <a:spcPts val="1400"/>
              </a:spcBef>
              <a:spcAft>
                <a:spcPts val="0"/>
              </a:spcAft>
              <a:buSzPts val="2800"/>
              <a:buNone/>
            </a:pPr>
            <a:r>
              <a:t/>
            </a:r>
            <a:endParaRPr/>
          </a:p>
        </p:txBody>
      </p:sp>
      <p:sp>
        <p:nvSpPr>
          <p:cNvPr id="1563" name="Google Shape;1563;p5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6"/>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600"/>
              <a:buFont typeface="Calibri"/>
              <a:buNone/>
            </a:pPr>
            <a:r>
              <a:rPr lang="en-US" sz="6600">
                <a:solidFill>
                  <a:srgbClr val="262626"/>
                </a:solidFill>
              </a:rPr>
              <a:t>Chương trình học</a:t>
            </a:r>
            <a:endParaRPr sz="6600">
              <a:solidFill>
                <a:srgbClr val="262626"/>
              </a:solidFill>
            </a:endParaRPr>
          </a:p>
        </p:txBody>
      </p:sp>
      <p:sp>
        <p:nvSpPr>
          <p:cNvPr id="557" name="Google Shape;557;p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id="558" name="Google Shape;558;p6"/>
          <p:cNvPicPr preferRelativeResize="0"/>
          <p:nvPr/>
        </p:nvPicPr>
        <p:blipFill rotWithShape="1">
          <a:blip r:embed="rId3">
            <a:alphaModFix/>
          </a:blip>
          <a:srcRect b="0" l="0" r="0" t="0"/>
          <a:stretch/>
        </p:blipFill>
        <p:spPr>
          <a:xfrm>
            <a:off x="1481079" y="1430851"/>
            <a:ext cx="8783276" cy="49251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60"/>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3.3 Tìm hiểu phạm vi nghiệp vụ - domain</a:t>
            </a:r>
            <a:endParaRPr/>
          </a:p>
        </p:txBody>
      </p:sp>
      <p:sp>
        <p:nvSpPr>
          <p:cNvPr id="1572" name="Google Shape;1572;p60"/>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latin typeface="Calibri"/>
                <a:ea typeface="Calibri"/>
                <a:cs typeface="Calibri"/>
                <a:sym typeface="Calibri"/>
              </a:rPr>
              <a:t>Kiến thức liên quan tới ngành cụ thể: ngân hàng, giáo dục, y tế…Kiến thức rộng, ưu tiên tìm hiểu các nội dung có liên quan đến dự án.</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Nguồn để tìm hiểu: Google, tài liệu Khách hàng cung cấp, trao đổi chuyên gia; học ở ĐH</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Cách thức tìm hiểu: khái niệm - thuật ngữ; Mô hình Kinh doanh, nghiệp vụ Sản phẩm liên quan; Sản phẩm đối thủ tương tự; Đóng thử khách hàng</a:t>
            </a:r>
            <a:endParaRPr/>
          </a:p>
          <a:p>
            <a:pPr indent="0" lvl="0" marL="182875" rtl="0" algn="l">
              <a:lnSpc>
                <a:spcPct val="90000"/>
              </a:lnSpc>
              <a:spcBef>
                <a:spcPts val="1400"/>
              </a:spcBef>
              <a:spcAft>
                <a:spcPts val="0"/>
              </a:spcAft>
              <a:buSzPts val="2400"/>
              <a:buNone/>
            </a:pPr>
            <a:r>
              <a:rPr lang="en-US" sz="2400">
                <a:latin typeface="Calibri"/>
                <a:ea typeface="Calibri"/>
                <a:cs typeface="Calibri"/>
                <a:sym typeface="Calibri"/>
              </a:rPr>
              <a:t>=&gt; Chủ động tìm hiểu domain trước khi gặp Khách hàng; Chủ động các đề xuất Sản phẩm; Không thụ động chờ Khách hàng đưa yêu cầu.</a:t>
            </a:r>
            <a:endParaRPr/>
          </a:p>
        </p:txBody>
      </p:sp>
      <p:sp>
        <p:nvSpPr>
          <p:cNvPr id="1573" name="Google Shape;1573;p6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6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3.4 Các loại yêu cầu</a:t>
            </a:r>
            <a:endParaRPr/>
          </a:p>
        </p:txBody>
      </p:sp>
      <p:sp>
        <p:nvSpPr>
          <p:cNvPr id="1579" name="Google Shape;1579;p6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400"/>
              <a:buChar char="❖"/>
            </a:pPr>
            <a:r>
              <a:rPr lang="en-US" sz="2400">
                <a:latin typeface="Calibri"/>
                <a:ea typeface="Calibri"/>
                <a:cs typeface="Calibri"/>
                <a:sym typeface="Calibri"/>
              </a:rPr>
              <a:t>Yêu cầu nghiệp vụ </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của các bên liên quan</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chức năng </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phi chức năng</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công nghệ</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dự án: quản lý, chuyển giao kết quả...</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Yêu cầu về chất lượng</a:t>
            </a:r>
            <a:endParaRPr/>
          </a:p>
          <a:p>
            <a:pPr indent="-457188" lvl="0" marL="640064" rtl="0" algn="l">
              <a:lnSpc>
                <a:spcPct val="90000"/>
              </a:lnSpc>
              <a:spcBef>
                <a:spcPts val="1400"/>
              </a:spcBef>
              <a:spcAft>
                <a:spcPts val="0"/>
              </a:spcAft>
              <a:buSzPts val="2400"/>
              <a:buChar char="❖"/>
            </a:pPr>
            <a:r>
              <a:rPr lang="en-US" sz="2400">
                <a:latin typeface="Calibri"/>
                <a:ea typeface="Calibri"/>
                <a:cs typeface="Calibri"/>
                <a:sym typeface="Calibri"/>
              </a:rPr>
              <a:t>........</a:t>
            </a:r>
            <a:endParaRPr/>
          </a:p>
        </p:txBody>
      </p:sp>
      <p:sp>
        <p:nvSpPr>
          <p:cNvPr id="1580" name="Google Shape;1580;p6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6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3.5 Kỹ thuật thu thập</a:t>
            </a:r>
            <a:endParaRPr/>
          </a:p>
        </p:txBody>
      </p:sp>
      <p:sp>
        <p:nvSpPr>
          <p:cNvPr id="1586" name="Google Shape;1586;p62"/>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Interview - Phỏng vấn dạng trao đổi trực tiếp, gặp stakeholder để thu thập thông tin và yêu cầu</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Focus group - Lấy ý kiến nhóm tổ chức cuộc họp nhóm để lấy những ý kiến và yêu cầu về sản phẩm và dự án. Người điều hành cuộc họp sẽ điều khiển cuộc họp thảo luận về các ý tưởng</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Workshops - Tổ chức cuộc hội thảo gồm những người có quan điểm khác nhau, thảo luận và thống nhất về yêu cầu.</a:t>
            </a:r>
            <a:endParaRPr/>
          </a:p>
        </p:txBody>
      </p:sp>
      <p:sp>
        <p:nvSpPr>
          <p:cNvPr id="1587" name="Google Shape;1587;p6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6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3.6 Kỹ thuật thu thập</a:t>
            </a:r>
            <a:endParaRPr/>
          </a:p>
        </p:txBody>
      </p:sp>
      <p:sp>
        <p:nvSpPr>
          <p:cNvPr id="1593" name="Google Shape;1593;p63"/>
          <p:cNvSpPr txBox="1"/>
          <p:nvPr>
            <p:ph idx="1" type="body"/>
          </p:nvPr>
        </p:nvSpPr>
        <p:spPr>
          <a:xfrm>
            <a:off x="1097280" y="1439956"/>
            <a:ext cx="10058400" cy="4648327"/>
          </a:xfrm>
          <a:prstGeom prst="rect">
            <a:avLst/>
          </a:prstGeom>
          <a:noFill/>
          <a:ln>
            <a:noFill/>
          </a:ln>
        </p:spPr>
        <p:txBody>
          <a:bodyPr anchorCtr="0" anchor="t" bIns="45700" lIns="0" spcFirstLastPara="1" rIns="0" wrap="square" tIns="45700">
            <a:noAutofit/>
          </a:bodyPr>
          <a:lstStyle/>
          <a:p>
            <a:pPr indent="-457188" lvl="0" marL="640064" rtl="0" algn="l">
              <a:lnSpc>
                <a:spcPct val="150000"/>
              </a:lnSpc>
              <a:spcBef>
                <a:spcPts val="0"/>
              </a:spcBef>
              <a:spcAft>
                <a:spcPts val="0"/>
              </a:spcAft>
              <a:buSzPts val="2300"/>
              <a:buChar char="❖"/>
            </a:pPr>
            <a:r>
              <a:rPr lang="en-US" sz="2300">
                <a:latin typeface="Calibri"/>
                <a:ea typeface="Calibri"/>
                <a:cs typeface="Calibri"/>
                <a:sym typeface="Calibri"/>
              </a:rPr>
              <a:t>Prototypes - Mô hình mẫu thử nghiệm thu thập thông tin phản hồi về các yêu cầu của các chủ thể liên quan bằng cách đưa ra một mô hình mẫu ban đầu của sản phẩm dự kiến đó trước khi bắt tay vào tạo ra sản phẩm trong thực tế.</a:t>
            </a:r>
            <a:endParaRPr/>
          </a:p>
          <a:p>
            <a:pPr indent="-457188" lvl="0" marL="640064" rtl="0" algn="l">
              <a:lnSpc>
                <a:spcPct val="150000"/>
              </a:lnSpc>
              <a:spcBef>
                <a:spcPts val="1400"/>
              </a:spcBef>
              <a:spcAft>
                <a:spcPts val="0"/>
              </a:spcAft>
              <a:buSzPts val="2300"/>
              <a:buChar char="❖"/>
            </a:pPr>
            <a:r>
              <a:rPr lang="en-US" sz="2300">
                <a:latin typeface="Calibri"/>
                <a:ea typeface="Calibri"/>
                <a:cs typeface="Calibri"/>
                <a:sym typeface="Calibri"/>
              </a:rPr>
              <a:t>Một số kỹ thuật khác: Brainstorming; Questionnaires &amp; Surveys; Observations...</a:t>
            </a:r>
            <a:endParaRPr/>
          </a:p>
          <a:p>
            <a:pPr indent="0" lvl="0" marL="182875" rtl="0" algn="l">
              <a:lnSpc>
                <a:spcPct val="150000"/>
              </a:lnSpc>
              <a:spcBef>
                <a:spcPts val="1400"/>
              </a:spcBef>
              <a:spcAft>
                <a:spcPts val="0"/>
              </a:spcAft>
              <a:buSzPts val="2300"/>
              <a:buNone/>
            </a:pPr>
            <a:r>
              <a:rPr lang="en-US" sz="2300">
                <a:solidFill>
                  <a:srgbClr val="FF0000"/>
                </a:solidFill>
                <a:latin typeface="Calibri"/>
                <a:ea typeface="Calibri"/>
                <a:cs typeface="Calibri"/>
                <a:sym typeface="Calibri"/>
              </a:rPr>
              <a:t>=&gt;Thu thập Áp dụng quy tắc 80/20 (20% tính năng quan trọng có thể đáp ứng được 80% tần suất sử dụng của người dùng, và tập trung vào các tính năng đó để xây dựng nó mượt mà trước. </a:t>
            </a:r>
            <a:endParaRPr/>
          </a:p>
        </p:txBody>
      </p:sp>
      <p:sp>
        <p:nvSpPr>
          <p:cNvPr id="1594" name="Google Shape;1594;p6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64"/>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n-US"/>
              <a:t>3.7 Kỹ thuật chuẩn bị xây dựng bộ yêu cầu</a:t>
            </a:r>
            <a:endParaRPr/>
          </a:p>
        </p:txBody>
      </p:sp>
      <p:sp>
        <p:nvSpPr>
          <p:cNvPr id="1600" name="Google Shape;1600;p64"/>
          <p:cNvSpPr txBox="1"/>
          <p:nvPr>
            <p:ph idx="1" type="body"/>
          </p:nvPr>
        </p:nvSpPr>
        <p:spPr>
          <a:xfrm>
            <a:off x="1097280" y="1520376"/>
            <a:ext cx="3224199"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đóng gói mới (Package)</a:t>
            </a:r>
            <a:endParaRPr cap="none">
              <a:solidFill>
                <a:schemeClr val="lt1"/>
              </a:solidFill>
            </a:endParaRPr>
          </a:p>
        </p:txBody>
      </p:sp>
      <p:sp>
        <p:nvSpPr>
          <p:cNvPr id="1601" name="Google Shape;1601;p64"/>
          <p:cNvSpPr txBox="1"/>
          <p:nvPr>
            <p:ph idx="2" type="body"/>
          </p:nvPr>
        </p:nvSpPr>
        <p:spPr>
          <a:xfrm>
            <a:off x="939452" y="2430231"/>
            <a:ext cx="3507287" cy="4007639"/>
          </a:xfrm>
          <a:prstGeom prst="rect">
            <a:avLst/>
          </a:prstGeom>
          <a:noFill/>
          <a:ln>
            <a:noFill/>
          </a:ln>
        </p:spPr>
        <p:txBody>
          <a:bodyPr anchorCtr="0" anchor="t" bIns="45700" lIns="0" spcFirstLastPara="1" rIns="0" wrap="square" tIns="45700">
            <a:noAutofit/>
          </a:bodyPr>
          <a:lstStyle/>
          <a:p>
            <a:pPr indent="-284163" lvl="0" marL="457200" rtl="0" algn="l">
              <a:lnSpc>
                <a:spcPct val="90000"/>
              </a:lnSpc>
              <a:spcBef>
                <a:spcPts val="0"/>
              </a:spcBef>
              <a:spcAft>
                <a:spcPts val="0"/>
              </a:spcAft>
              <a:buSzPts val="1500"/>
              <a:buChar char="❖"/>
            </a:pPr>
            <a:r>
              <a:rPr lang="en-US" sz="1500"/>
              <a:t>Brainstorming: Thảo luận</a:t>
            </a:r>
            <a:endParaRPr/>
          </a:p>
          <a:p>
            <a:pPr indent="-284163" lvl="0" marL="457200" rtl="0" algn="l">
              <a:lnSpc>
                <a:spcPct val="90000"/>
              </a:lnSpc>
              <a:spcBef>
                <a:spcPts val="1400"/>
              </a:spcBef>
              <a:spcAft>
                <a:spcPts val="0"/>
              </a:spcAft>
              <a:buSzPts val="1500"/>
              <a:buChar char="❖"/>
            </a:pPr>
            <a:r>
              <a:rPr lang="en-US" sz="1500"/>
              <a:t>Data Mining: Nghiên cứu dữ liệu</a:t>
            </a:r>
            <a:endParaRPr/>
          </a:p>
          <a:p>
            <a:pPr indent="-284163" lvl="0" marL="457200" rtl="0" algn="l">
              <a:lnSpc>
                <a:spcPct val="100000"/>
              </a:lnSpc>
              <a:spcBef>
                <a:spcPts val="1400"/>
              </a:spcBef>
              <a:spcAft>
                <a:spcPts val="0"/>
              </a:spcAft>
              <a:buSzPts val="1500"/>
              <a:buChar char="❖"/>
            </a:pPr>
            <a:r>
              <a:rPr lang="en-US" sz="1500"/>
              <a:t>Document Analysis: Nghiên cứu tài liệu</a:t>
            </a:r>
            <a:endParaRPr/>
          </a:p>
          <a:p>
            <a:pPr indent="-284163" lvl="0" marL="457200" rtl="0" algn="l">
              <a:lnSpc>
                <a:spcPct val="90000"/>
              </a:lnSpc>
              <a:spcBef>
                <a:spcPts val="1400"/>
              </a:spcBef>
              <a:spcAft>
                <a:spcPts val="0"/>
              </a:spcAft>
              <a:buSzPts val="1500"/>
              <a:buChar char="❖"/>
            </a:pPr>
            <a:r>
              <a:rPr lang="en-US" sz="1500"/>
              <a:t>Estimation: Ước lượng</a:t>
            </a:r>
            <a:endParaRPr/>
          </a:p>
          <a:p>
            <a:pPr indent="-284163" lvl="0" marL="457200" rtl="0" algn="l">
              <a:lnSpc>
                <a:spcPct val="90000"/>
              </a:lnSpc>
              <a:spcBef>
                <a:spcPts val="1400"/>
              </a:spcBef>
              <a:spcAft>
                <a:spcPts val="0"/>
              </a:spcAft>
              <a:buSzPts val="1500"/>
              <a:buChar char="❖"/>
            </a:pPr>
            <a:r>
              <a:rPr lang="en-US" sz="1500"/>
              <a:t>Interviews: Phỏng vấn, khảo sát</a:t>
            </a:r>
            <a:endParaRPr/>
          </a:p>
          <a:p>
            <a:pPr indent="-284163" lvl="0" marL="457200" rtl="0" algn="l">
              <a:lnSpc>
                <a:spcPct val="90000"/>
              </a:lnSpc>
              <a:spcBef>
                <a:spcPts val="1400"/>
              </a:spcBef>
              <a:spcAft>
                <a:spcPts val="0"/>
              </a:spcAft>
              <a:buSzPts val="1500"/>
              <a:buChar char="❖"/>
            </a:pPr>
            <a:r>
              <a:rPr lang="en-US" sz="1500"/>
              <a:t>Mind Mapping: Bản đồ tư duy</a:t>
            </a:r>
            <a:endParaRPr/>
          </a:p>
          <a:p>
            <a:pPr indent="-284163" lvl="0" marL="457200" rtl="0" algn="l">
              <a:lnSpc>
                <a:spcPct val="90000"/>
              </a:lnSpc>
              <a:spcBef>
                <a:spcPts val="1400"/>
              </a:spcBef>
              <a:spcAft>
                <a:spcPts val="0"/>
              </a:spcAft>
              <a:buSzPts val="1500"/>
              <a:buChar char="❖"/>
            </a:pPr>
            <a:r>
              <a:rPr lang="en-US" sz="1500"/>
              <a:t>Risk Analysis and Management: Phân tích và quản lý rủi ro</a:t>
            </a:r>
            <a:endParaRPr/>
          </a:p>
          <a:p>
            <a:pPr indent="-284163" lvl="0" marL="457200" rtl="0" algn="l">
              <a:lnSpc>
                <a:spcPct val="90000"/>
              </a:lnSpc>
              <a:spcBef>
                <a:spcPts val="1400"/>
              </a:spcBef>
              <a:spcAft>
                <a:spcPts val="0"/>
              </a:spcAft>
              <a:buSzPts val="1500"/>
              <a:buChar char="❖"/>
            </a:pPr>
            <a:r>
              <a:rPr lang="en-US" sz="1500"/>
              <a:t>Stakeholder List, Map, Personas: Lập danh sách, mối liên quan và xây dựng quan hệ với những người liên quan (Khách hàng mục tiêu, lãnh đạo, đội dự án, chuyên gia ngành)</a:t>
            </a:r>
            <a:endParaRPr/>
          </a:p>
        </p:txBody>
      </p:sp>
      <p:sp>
        <p:nvSpPr>
          <p:cNvPr id="1602" name="Google Shape;1602;p64"/>
          <p:cNvSpPr txBox="1"/>
          <p:nvPr>
            <p:ph idx="3" type="body"/>
          </p:nvPr>
        </p:nvSpPr>
        <p:spPr>
          <a:xfrm>
            <a:off x="7928974" y="1520376"/>
            <a:ext cx="3226705"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fontScale="92500" lnSpcReduction="20000"/>
          </a:bodyPr>
          <a:lstStyle/>
          <a:p>
            <a:pPr indent="0" lvl="0" marL="0" rtl="0" algn="l">
              <a:lnSpc>
                <a:spcPct val="90000"/>
              </a:lnSpc>
              <a:spcBef>
                <a:spcPts val="0"/>
              </a:spcBef>
              <a:spcAft>
                <a:spcPts val="0"/>
              </a:spcAft>
              <a:buSzPct val="100000"/>
              <a:buNone/>
            </a:pPr>
            <a:r>
              <a:rPr lang="en-US" cap="none">
                <a:solidFill>
                  <a:schemeClr val="lt1"/>
                </a:solidFill>
                <a:latin typeface="Calibri"/>
                <a:ea typeface="Calibri"/>
                <a:cs typeface="Calibri"/>
                <a:sym typeface="Calibri"/>
              </a:rPr>
              <a:t>Tùy biến sản phẩm có sẵn theo yêu cầu khách hàng (Customize)</a:t>
            </a:r>
            <a:endParaRPr cap="none">
              <a:solidFill>
                <a:schemeClr val="lt1"/>
              </a:solidFill>
            </a:endParaRPr>
          </a:p>
        </p:txBody>
      </p:sp>
      <p:sp>
        <p:nvSpPr>
          <p:cNvPr id="1603" name="Google Shape;1603;p64"/>
          <p:cNvSpPr txBox="1"/>
          <p:nvPr>
            <p:ph idx="4" type="body"/>
          </p:nvPr>
        </p:nvSpPr>
        <p:spPr>
          <a:xfrm>
            <a:off x="7928974" y="2418914"/>
            <a:ext cx="3226705" cy="3750288"/>
          </a:xfrm>
          <a:prstGeom prst="rect">
            <a:avLst/>
          </a:prstGeom>
          <a:noFill/>
          <a:ln>
            <a:noFill/>
          </a:ln>
        </p:spPr>
        <p:txBody>
          <a:bodyPr anchorCtr="0" anchor="t" bIns="45700" lIns="0" spcFirstLastPara="1" rIns="0" wrap="square" tIns="45700">
            <a:normAutofit fontScale="92500" lnSpcReduction="10000"/>
          </a:bodyPr>
          <a:lstStyle/>
          <a:p>
            <a:pPr indent="-346075" lvl="0" marL="457200" rtl="0" algn="l">
              <a:lnSpc>
                <a:spcPct val="90000"/>
              </a:lnSpc>
              <a:spcBef>
                <a:spcPts val="0"/>
              </a:spcBef>
              <a:spcAft>
                <a:spcPts val="0"/>
              </a:spcAft>
              <a:buSzPct val="100000"/>
              <a:buChar char="❖"/>
            </a:pPr>
            <a:r>
              <a:rPr lang="en-US" sz="1600"/>
              <a:t>Data Mining: Nghiên cứu dữ liệu</a:t>
            </a:r>
            <a:endParaRPr/>
          </a:p>
          <a:p>
            <a:pPr indent="-346075" lvl="0" marL="457200" rtl="0" algn="l">
              <a:lnSpc>
                <a:spcPct val="90000"/>
              </a:lnSpc>
              <a:spcBef>
                <a:spcPts val="1400"/>
              </a:spcBef>
              <a:spcAft>
                <a:spcPts val="0"/>
              </a:spcAft>
              <a:buSzPct val="100000"/>
              <a:buChar char="❖"/>
            </a:pPr>
            <a:r>
              <a:rPr lang="en-US" sz="1600"/>
              <a:t>Document Analysis: Nghiên cứu tài liệu</a:t>
            </a:r>
            <a:endParaRPr/>
          </a:p>
          <a:p>
            <a:pPr indent="-346075" lvl="0" marL="457200" rtl="0" algn="l">
              <a:lnSpc>
                <a:spcPct val="90000"/>
              </a:lnSpc>
              <a:spcBef>
                <a:spcPts val="1400"/>
              </a:spcBef>
              <a:spcAft>
                <a:spcPts val="0"/>
              </a:spcAft>
              <a:buSzPct val="100000"/>
              <a:buChar char="❖"/>
            </a:pPr>
            <a:r>
              <a:rPr lang="en-US" sz="1600"/>
              <a:t>Estimation: Ước lượng</a:t>
            </a:r>
            <a:endParaRPr/>
          </a:p>
          <a:p>
            <a:pPr indent="-346075" lvl="0" marL="457200" rtl="0" algn="l">
              <a:lnSpc>
                <a:spcPct val="90000"/>
              </a:lnSpc>
              <a:spcBef>
                <a:spcPts val="1400"/>
              </a:spcBef>
              <a:spcAft>
                <a:spcPts val="0"/>
              </a:spcAft>
              <a:buSzPct val="100000"/>
              <a:buChar char="❖"/>
            </a:pPr>
            <a:r>
              <a:rPr lang="en-US" sz="1600"/>
              <a:t>Interviews: Phỏng vấn, khảo sát</a:t>
            </a:r>
            <a:endParaRPr/>
          </a:p>
          <a:p>
            <a:pPr indent="-346075" lvl="0" marL="457200" rtl="0" algn="l">
              <a:lnSpc>
                <a:spcPct val="90000"/>
              </a:lnSpc>
              <a:spcBef>
                <a:spcPts val="1400"/>
              </a:spcBef>
              <a:spcAft>
                <a:spcPts val="0"/>
              </a:spcAft>
              <a:buSzPct val="100000"/>
              <a:buChar char="❖"/>
            </a:pPr>
            <a:r>
              <a:rPr lang="en-US" sz="1600"/>
              <a:t>Mind Mapping: Bản đồ tư duy</a:t>
            </a:r>
            <a:endParaRPr/>
          </a:p>
          <a:p>
            <a:pPr indent="-346075" lvl="0" marL="457200" rtl="0" algn="l">
              <a:lnSpc>
                <a:spcPct val="90000"/>
              </a:lnSpc>
              <a:spcBef>
                <a:spcPts val="1400"/>
              </a:spcBef>
              <a:spcAft>
                <a:spcPts val="0"/>
              </a:spcAft>
              <a:buSzPct val="100000"/>
              <a:buChar char="❖"/>
            </a:pPr>
            <a:r>
              <a:rPr lang="en-US" sz="1600"/>
              <a:t>Risk Analysis and Management: Phân tích và quản lý rủi ro</a:t>
            </a:r>
            <a:endParaRPr/>
          </a:p>
          <a:p>
            <a:pPr indent="-346075" lvl="0" marL="457200" rtl="0" algn="l">
              <a:lnSpc>
                <a:spcPct val="90000"/>
              </a:lnSpc>
              <a:spcBef>
                <a:spcPts val="1400"/>
              </a:spcBef>
              <a:spcAft>
                <a:spcPts val="0"/>
              </a:spcAft>
              <a:buSzPct val="100000"/>
              <a:buChar char="❖"/>
            </a:pPr>
            <a:r>
              <a:rPr lang="en-US" sz="1600"/>
              <a:t>Stakeholder List, Map, Personas: Lập danh sách, mối liên quan và xây dựng quan hệ với những người liên quan (Khách hàng lãnh đạo, đội dự án)</a:t>
            </a:r>
            <a:endParaRPr/>
          </a:p>
        </p:txBody>
      </p:sp>
      <p:sp>
        <p:nvSpPr>
          <p:cNvPr id="1604" name="Google Shape;1604;p64"/>
          <p:cNvSpPr txBox="1"/>
          <p:nvPr>
            <p:ph idx="5" type="body"/>
          </p:nvPr>
        </p:nvSpPr>
        <p:spPr>
          <a:xfrm>
            <a:off x="4597051" y="1520376"/>
            <a:ext cx="3093930"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Xây dựng sản phẩm may đo mới (Tayloring)</a:t>
            </a:r>
            <a:endParaRPr cap="none">
              <a:solidFill>
                <a:schemeClr val="lt1"/>
              </a:solidFill>
            </a:endParaRPr>
          </a:p>
        </p:txBody>
      </p:sp>
      <p:sp>
        <p:nvSpPr>
          <p:cNvPr id="1605" name="Google Shape;1605;p64"/>
          <p:cNvSpPr txBox="1"/>
          <p:nvPr>
            <p:ph idx="6" type="body"/>
          </p:nvPr>
        </p:nvSpPr>
        <p:spPr>
          <a:xfrm>
            <a:off x="4597051" y="2441887"/>
            <a:ext cx="3093930" cy="3725961"/>
          </a:xfrm>
          <a:prstGeom prst="rect">
            <a:avLst/>
          </a:prstGeom>
          <a:noFill/>
          <a:ln>
            <a:noFill/>
          </a:ln>
        </p:spPr>
        <p:txBody>
          <a:bodyPr anchorCtr="0" anchor="t" bIns="45700" lIns="0" spcFirstLastPara="1" rIns="0" wrap="square" tIns="45700">
            <a:normAutofit fontScale="92500" lnSpcReduction="20000"/>
          </a:bodyPr>
          <a:lstStyle/>
          <a:p>
            <a:pPr indent="-293688" lvl="0" marL="293688" rtl="0" algn="l">
              <a:lnSpc>
                <a:spcPct val="90000"/>
              </a:lnSpc>
              <a:spcBef>
                <a:spcPts val="0"/>
              </a:spcBef>
              <a:spcAft>
                <a:spcPts val="0"/>
              </a:spcAft>
              <a:buSzPct val="100000"/>
              <a:buChar char="❖"/>
            </a:pPr>
            <a:r>
              <a:rPr lang="en-US" sz="1600"/>
              <a:t>Brainstorming: Thảo luận</a:t>
            </a:r>
            <a:endParaRPr/>
          </a:p>
          <a:p>
            <a:pPr indent="-293688" lvl="0" marL="293688" rtl="0" algn="l">
              <a:lnSpc>
                <a:spcPct val="90000"/>
              </a:lnSpc>
              <a:spcBef>
                <a:spcPts val="1400"/>
              </a:spcBef>
              <a:spcAft>
                <a:spcPts val="0"/>
              </a:spcAft>
              <a:buSzPct val="100000"/>
              <a:buChar char="❖"/>
            </a:pPr>
            <a:r>
              <a:rPr lang="en-US" sz="1600"/>
              <a:t>Data Mining: Nghiên cứu dữ liệu</a:t>
            </a:r>
            <a:endParaRPr/>
          </a:p>
          <a:p>
            <a:pPr indent="-293688" lvl="0" marL="293688" rtl="0" algn="l">
              <a:lnSpc>
                <a:spcPct val="90000"/>
              </a:lnSpc>
              <a:spcBef>
                <a:spcPts val="1400"/>
              </a:spcBef>
              <a:spcAft>
                <a:spcPts val="0"/>
              </a:spcAft>
              <a:buSzPct val="100000"/>
              <a:buChar char="❖"/>
            </a:pPr>
            <a:r>
              <a:rPr lang="en-US" sz="1600"/>
              <a:t>Document Analysis: Nghiên cứu tài liệu</a:t>
            </a:r>
            <a:endParaRPr/>
          </a:p>
          <a:p>
            <a:pPr indent="-293688" lvl="0" marL="293688" rtl="0" algn="l">
              <a:lnSpc>
                <a:spcPct val="90000"/>
              </a:lnSpc>
              <a:spcBef>
                <a:spcPts val="1400"/>
              </a:spcBef>
              <a:spcAft>
                <a:spcPts val="0"/>
              </a:spcAft>
              <a:buSzPct val="100000"/>
              <a:buChar char="❖"/>
            </a:pPr>
            <a:r>
              <a:rPr lang="en-US" sz="1600"/>
              <a:t>Estimation: Ước lượng</a:t>
            </a:r>
            <a:endParaRPr/>
          </a:p>
          <a:p>
            <a:pPr indent="-293688" lvl="0" marL="293688" rtl="0" algn="l">
              <a:lnSpc>
                <a:spcPct val="90000"/>
              </a:lnSpc>
              <a:spcBef>
                <a:spcPts val="1400"/>
              </a:spcBef>
              <a:spcAft>
                <a:spcPts val="0"/>
              </a:spcAft>
              <a:buSzPct val="100000"/>
              <a:buChar char="❖"/>
            </a:pPr>
            <a:r>
              <a:rPr lang="en-US" sz="1600"/>
              <a:t>Interviews: Phỏng vấn, khảo sát</a:t>
            </a:r>
            <a:endParaRPr/>
          </a:p>
          <a:p>
            <a:pPr indent="-293688" lvl="0" marL="293688" rtl="0" algn="l">
              <a:lnSpc>
                <a:spcPct val="90000"/>
              </a:lnSpc>
              <a:spcBef>
                <a:spcPts val="1400"/>
              </a:spcBef>
              <a:spcAft>
                <a:spcPts val="0"/>
              </a:spcAft>
              <a:buSzPct val="100000"/>
              <a:buChar char="❖"/>
            </a:pPr>
            <a:r>
              <a:rPr lang="en-US" sz="1600"/>
              <a:t>Mind Mapping: Bản đồ tư duy</a:t>
            </a:r>
            <a:endParaRPr/>
          </a:p>
          <a:p>
            <a:pPr indent="-293688" lvl="0" marL="293688" rtl="0" algn="l">
              <a:lnSpc>
                <a:spcPct val="90000"/>
              </a:lnSpc>
              <a:spcBef>
                <a:spcPts val="1400"/>
              </a:spcBef>
              <a:spcAft>
                <a:spcPts val="0"/>
              </a:spcAft>
              <a:buSzPct val="100000"/>
              <a:buChar char="❖"/>
            </a:pPr>
            <a:r>
              <a:rPr lang="en-US" sz="1600"/>
              <a:t>Risk Analysis and Management: Phân tích và quản lý rủi ro</a:t>
            </a:r>
            <a:endParaRPr/>
          </a:p>
          <a:p>
            <a:pPr indent="-293688" lvl="0" marL="293688" rtl="0" algn="l">
              <a:lnSpc>
                <a:spcPct val="90000"/>
              </a:lnSpc>
              <a:spcBef>
                <a:spcPts val="1400"/>
              </a:spcBef>
              <a:spcAft>
                <a:spcPts val="0"/>
              </a:spcAft>
              <a:buSzPct val="100000"/>
              <a:buChar char="❖"/>
            </a:pPr>
            <a:r>
              <a:rPr lang="en-US" sz="1600"/>
              <a:t>Stakeholder List, Map, Personas: Lập danh sách, mối liên quan và xây dựng quan hệ với những người liên quan (Khách hàng, lãnh đạo, đội dự án)</a:t>
            </a:r>
            <a:endParaRPr/>
          </a:p>
        </p:txBody>
      </p:sp>
      <p:sp>
        <p:nvSpPr>
          <p:cNvPr id="1606" name="Google Shape;1606;p64"/>
          <p:cNvSpPr txBox="1"/>
          <p:nvPr/>
        </p:nvSpPr>
        <p:spPr>
          <a:xfrm>
            <a:off x="5474869" y="1220486"/>
            <a:ext cx="3006762" cy="73628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00"/>
              <a:buFont typeface="Noto Sans Symbols"/>
              <a:buNone/>
            </a:pPr>
            <a:r>
              <a:t/>
            </a:r>
            <a:endParaRPr b="0" sz="2000" cap="none">
              <a:solidFill>
                <a:schemeClr val="dk2"/>
              </a:solidFill>
              <a:latin typeface="Calibri"/>
              <a:ea typeface="Calibri"/>
              <a:cs typeface="Calibri"/>
              <a:sym typeface="Calibri"/>
            </a:endParaRPr>
          </a:p>
        </p:txBody>
      </p:sp>
      <p:sp>
        <p:nvSpPr>
          <p:cNvPr id="1607" name="Google Shape;1607;p6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65"/>
          <p:cNvSpPr txBox="1"/>
          <p:nvPr>
            <p:ph type="title"/>
          </p:nvPr>
        </p:nvSpPr>
        <p:spPr>
          <a:xfrm>
            <a:off x="1097280" y="286604"/>
            <a:ext cx="10058400" cy="106019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3.8 Kỹ thuật khảo sát yêu cầu</a:t>
            </a:r>
            <a:endParaRPr/>
          </a:p>
        </p:txBody>
      </p:sp>
      <p:sp>
        <p:nvSpPr>
          <p:cNvPr id="1613" name="Google Shape;1613;p65"/>
          <p:cNvSpPr txBox="1"/>
          <p:nvPr>
            <p:ph idx="1" type="body"/>
          </p:nvPr>
        </p:nvSpPr>
        <p:spPr>
          <a:xfrm>
            <a:off x="1097280" y="1445220"/>
            <a:ext cx="3224199"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1. Xây dựng sản phẩm đóng gói mới (Package)</a:t>
            </a:r>
            <a:endParaRPr cap="none">
              <a:solidFill>
                <a:schemeClr val="lt1"/>
              </a:solidFill>
            </a:endParaRPr>
          </a:p>
        </p:txBody>
      </p:sp>
      <p:sp>
        <p:nvSpPr>
          <p:cNvPr id="1614" name="Google Shape;1614;p65"/>
          <p:cNvSpPr txBox="1"/>
          <p:nvPr>
            <p:ph idx="2" type="body"/>
          </p:nvPr>
        </p:nvSpPr>
        <p:spPr>
          <a:xfrm>
            <a:off x="463464" y="2256840"/>
            <a:ext cx="4133588" cy="4143959"/>
          </a:xfrm>
          <a:prstGeom prst="rect">
            <a:avLst/>
          </a:prstGeom>
          <a:noFill/>
          <a:ln>
            <a:noFill/>
          </a:ln>
        </p:spPr>
        <p:txBody>
          <a:bodyPr anchorCtr="0" anchor="t" bIns="45700" lIns="0" spcFirstLastPara="1" rIns="0" wrap="square" tIns="45700">
            <a:noAutofit/>
          </a:bodyPr>
          <a:lstStyle/>
          <a:p>
            <a:pPr indent="-355600" lvl="0" marL="914400" rtl="0" algn="l">
              <a:lnSpc>
                <a:spcPct val="90000"/>
              </a:lnSpc>
              <a:spcBef>
                <a:spcPts val="0"/>
              </a:spcBef>
              <a:spcAft>
                <a:spcPts val="0"/>
              </a:spcAft>
              <a:buSzPts val="1500"/>
              <a:buChar char="❖"/>
            </a:pPr>
            <a:r>
              <a:rPr lang="en-US" sz="1500"/>
              <a:t>Benchmarking and Market Analysis: Phân tích và nghiên cứu thị trường</a:t>
            </a:r>
            <a:endParaRPr/>
          </a:p>
          <a:p>
            <a:pPr indent="-355600" lvl="0" marL="914400" rtl="0" algn="l">
              <a:lnSpc>
                <a:spcPct val="90000"/>
              </a:lnSpc>
              <a:spcBef>
                <a:spcPts val="1400"/>
              </a:spcBef>
              <a:spcAft>
                <a:spcPts val="0"/>
              </a:spcAft>
              <a:buSzPts val="1500"/>
              <a:buChar char="❖"/>
            </a:pPr>
            <a:r>
              <a:rPr lang="en-US" sz="1500"/>
              <a:t>Concept Modelling: Mô hình hóa tổng quan</a:t>
            </a:r>
            <a:endParaRPr/>
          </a:p>
          <a:p>
            <a:pPr indent="-355600" lvl="0" marL="914400" rtl="0" algn="l">
              <a:lnSpc>
                <a:spcPct val="90000"/>
              </a:lnSpc>
              <a:spcBef>
                <a:spcPts val="1400"/>
              </a:spcBef>
              <a:spcAft>
                <a:spcPts val="0"/>
              </a:spcAft>
              <a:buSzPts val="1500"/>
              <a:buChar char="❖"/>
            </a:pPr>
            <a:r>
              <a:rPr lang="en-US" sz="1500"/>
              <a:t>Data Mining: Nghiên cứu dữ liệu</a:t>
            </a:r>
            <a:endParaRPr/>
          </a:p>
          <a:p>
            <a:pPr indent="-355600" lvl="0" marL="914400" rtl="0" algn="l">
              <a:lnSpc>
                <a:spcPct val="90000"/>
              </a:lnSpc>
              <a:spcBef>
                <a:spcPts val="1400"/>
              </a:spcBef>
              <a:spcAft>
                <a:spcPts val="0"/>
              </a:spcAft>
              <a:buSzPts val="1500"/>
              <a:buChar char="❖"/>
            </a:pPr>
            <a:r>
              <a:rPr lang="en-US" sz="1500"/>
              <a:t>Document Analysis: Nghiên cứu tài liệu</a:t>
            </a:r>
            <a:endParaRPr/>
          </a:p>
          <a:p>
            <a:pPr indent="-355600" lvl="0" marL="914400" rtl="0" algn="l">
              <a:lnSpc>
                <a:spcPct val="90000"/>
              </a:lnSpc>
              <a:spcBef>
                <a:spcPts val="1400"/>
              </a:spcBef>
              <a:spcAft>
                <a:spcPts val="0"/>
              </a:spcAft>
              <a:buSzPts val="1500"/>
              <a:buChar char="❖"/>
            </a:pPr>
            <a:r>
              <a:rPr lang="en-US" sz="1500"/>
              <a:t>Focus group: Nhóm khách hàng mục tiêu</a:t>
            </a:r>
            <a:endParaRPr/>
          </a:p>
          <a:p>
            <a:pPr indent="-355600" lvl="0" marL="914400" rtl="0" algn="l">
              <a:lnSpc>
                <a:spcPct val="90000"/>
              </a:lnSpc>
              <a:spcBef>
                <a:spcPts val="1400"/>
              </a:spcBef>
              <a:spcAft>
                <a:spcPts val="0"/>
              </a:spcAft>
              <a:buSzPts val="1500"/>
              <a:buChar char="❖"/>
            </a:pPr>
            <a:r>
              <a:rPr lang="en-US" sz="1500"/>
              <a:t>Interviews: Phỏng vấn, khảo sát</a:t>
            </a:r>
            <a:endParaRPr/>
          </a:p>
          <a:p>
            <a:pPr indent="-355600" lvl="0" marL="914400" rtl="0" algn="l">
              <a:lnSpc>
                <a:spcPct val="90000"/>
              </a:lnSpc>
              <a:spcBef>
                <a:spcPts val="1400"/>
              </a:spcBef>
              <a:spcAft>
                <a:spcPts val="0"/>
              </a:spcAft>
              <a:buSzPts val="1500"/>
              <a:buChar char="❖"/>
            </a:pPr>
            <a:r>
              <a:rPr lang="en-US" sz="1500"/>
              <a:t>Mind Mapping: Bản đồ tư duy</a:t>
            </a:r>
            <a:endParaRPr/>
          </a:p>
          <a:p>
            <a:pPr indent="-355600" lvl="0" marL="914400" rtl="0" algn="l">
              <a:lnSpc>
                <a:spcPct val="90000"/>
              </a:lnSpc>
              <a:spcBef>
                <a:spcPts val="1400"/>
              </a:spcBef>
              <a:spcAft>
                <a:spcPts val="0"/>
              </a:spcAft>
              <a:buSzPts val="1500"/>
              <a:buChar char="❖"/>
            </a:pPr>
            <a:r>
              <a:rPr lang="en-US" sz="1500"/>
              <a:t>Observation: Quan sát</a:t>
            </a:r>
            <a:endParaRPr/>
          </a:p>
          <a:p>
            <a:pPr indent="-355600" lvl="0" marL="914400" rtl="0" algn="l">
              <a:lnSpc>
                <a:spcPct val="90000"/>
              </a:lnSpc>
              <a:spcBef>
                <a:spcPts val="1400"/>
              </a:spcBef>
              <a:spcAft>
                <a:spcPts val="0"/>
              </a:spcAft>
              <a:buSzPts val="1500"/>
              <a:buChar char="❖"/>
            </a:pPr>
            <a:r>
              <a:rPr lang="en-US" sz="1500"/>
              <a:t>Workshop: Hội thảo</a:t>
            </a:r>
            <a:endParaRPr/>
          </a:p>
          <a:p>
            <a:pPr indent="-355600" lvl="0" marL="914400" rtl="0" algn="l">
              <a:lnSpc>
                <a:spcPct val="90000"/>
              </a:lnSpc>
              <a:spcBef>
                <a:spcPts val="1400"/>
              </a:spcBef>
              <a:spcAft>
                <a:spcPts val="0"/>
              </a:spcAft>
              <a:buSzPts val="1500"/>
              <a:buChar char="❖"/>
            </a:pPr>
            <a:r>
              <a:rPr lang="en-US" sz="1500"/>
              <a:t>Prototype: Bản mô phỏng</a:t>
            </a:r>
            <a:endParaRPr/>
          </a:p>
          <a:p>
            <a:pPr indent="-355600" lvl="0" marL="914400" rtl="0" algn="l">
              <a:lnSpc>
                <a:spcPct val="90000"/>
              </a:lnSpc>
              <a:spcBef>
                <a:spcPts val="1400"/>
              </a:spcBef>
              <a:spcAft>
                <a:spcPts val="0"/>
              </a:spcAft>
              <a:buSzPts val="1500"/>
              <a:buChar char="❖"/>
            </a:pPr>
            <a:r>
              <a:rPr lang="en-US" sz="1500"/>
              <a:t>Survey: Phiếu hỏi</a:t>
            </a:r>
            <a:endParaRPr/>
          </a:p>
        </p:txBody>
      </p:sp>
      <p:sp>
        <p:nvSpPr>
          <p:cNvPr id="1615" name="Google Shape;1615;p65"/>
          <p:cNvSpPr txBox="1"/>
          <p:nvPr>
            <p:ph idx="3" type="body"/>
          </p:nvPr>
        </p:nvSpPr>
        <p:spPr>
          <a:xfrm>
            <a:off x="7928974" y="1445220"/>
            <a:ext cx="3226705"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fontScale="92500" lnSpcReduction="20000"/>
          </a:bodyPr>
          <a:lstStyle/>
          <a:p>
            <a:pPr indent="0" lvl="0" marL="0" rtl="0" algn="l">
              <a:lnSpc>
                <a:spcPct val="90000"/>
              </a:lnSpc>
              <a:spcBef>
                <a:spcPts val="0"/>
              </a:spcBef>
              <a:spcAft>
                <a:spcPts val="0"/>
              </a:spcAft>
              <a:buSzPct val="100000"/>
              <a:buNone/>
            </a:pPr>
            <a:r>
              <a:rPr lang="en-US" cap="none">
                <a:solidFill>
                  <a:schemeClr val="lt1"/>
                </a:solidFill>
                <a:latin typeface="Calibri"/>
                <a:ea typeface="Calibri"/>
                <a:cs typeface="Calibri"/>
                <a:sym typeface="Calibri"/>
              </a:rPr>
              <a:t>3. Tùy biến sản phẩm có sẵn theo yêu cầu khách hàng (Customize)</a:t>
            </a:r>
            <a:endParaRPr cap="none">
              <a:solidFill>
                <a:schemeClr val="lt1"/>
              </a:solidFill>
            </a:endParaRPr>
          </a:p>
        </p:txBody>
      </p:sp>
      <p:sp>
        <p:nvSpPr>
          <p:cNvPr id="1616" name="Google Shape;1616;p65"/>
          <p:cNvSpPr txBox="1"/>
          <p:nvPr>
            <p:ph idx="4" type="body"/>
          </p:nvPr>
        </p:nvSpPr>
        <p:spPr>
          <a:xfrm>
            <a:off x="7928974" y="2256658"/>
            <a:ext cx="3226705" cy="3703876"/>
          </a:xfrm>
          <a:prstGeom prst="rect">
            <a:avLst/>
          </a:prstGeom>
          <a:noFill/>
          <a:ln>
            <a:noFill/>
          </a:ln>
        </p:spPr>
        <p:txBody>
          <a:bodyPr anchorCtr="0" anchor="t" bIns="45700" lIns="0" spcFirstLastPara="1" rIns="0" wrap="square" tIns="45700">
            <a:normAutofit/>
          </a:bodyPr>
          <a:lstStyle/>
          <a:p>
            <a:pPr indent="-293688" lvl="0" marL="395288" rtl="0" algn="l">
              <a:lnSpc>
                <a:spcPct val="90000"/>
              </a:lnSpc>
              <a:spcBef>
                <a:spcPts val="0"/>
              </a:spcBef>
              <a:spcAft>
                <a:spcPts val="0"/>
              </a:spcAft>
              <a:buSzPts val="1600"/>
              <a:buChar char="❖"/>
            </a:pPr>
            <a:r>
              <a:rPr lang="en-US" sz="1600"/>
              <a:t>Data Mining: Nghiên cứu dữ liệu</a:t>
            </a:r>
            <a:endParaRPr/>
          </a:p>
          <a:p>
            <a:pPr indent="-293688" lvl="0" marL="395288" rtl="0" algn="l">
              <a:lnSpc>
                <a:spcPct val="90000"/>
              </a:lnSpc>
              <a:spcBef>
                <a:spcPts val="1400"/>
              </a:spcBef>
              <a:spcAft>
                <a:spcPts val="0"/>
              </a:spcAft>
              <a:buSzPts val="1600"/>
              <a:buChar char="❖"/>
            </a:pPr>
            <a:r>
              <a:rPr lang="en-US" sz="1600"/>
              <a:t>Document Analysis: Nghiên cứu tài liệu</a:t>
            </a:r>
            <a:endParaRPr/>
          </a:p>
          <a:p>
            <a:pPr indent="-293688" lvl="0" marL="395288" rtl="0" algn="l">
              <a:lnSpc>
                <a:spcPct val="90000"/>
              </a:lnSpc>
              <a:spcBef>
                <a:spcPts val="1400"/>
              </a:spcBef>
              <a:spcAft>
                <a:spcPts val="0"/>
              </a:spcAft>
              <a:buSzPts val="1600"/>
              <a:buChar char="❖"/>
            </a:pPr>
            <a:r>
              <a:rPr lang="en-US" sz="1600"/>
              <a:t>Interviews: Phỏng vấn, khảo sát</a:t>
            </a:r>
            <a:endParaRPr/>
          </a:p>
          <a:p>
            <a:pPr indent="-293688" lvl="0" marL="395288" rtl="0" algn="l">
              <a:lnSpc>
                <a:spcPct val="90000"/>
              </a:lnSpc>
              <a:spcBef>
                <a:spcPts val="1400"/>
              </a:spcBef>
              <a:spcAft>
                <a:spcPts val="0"/>
              </a:spcAft>
              <a:buSzPts val="1600"/>
              <a:buChar char="❖"/>
            </a:pPr>
            <a:r>
              <a:rPr lang="en-US" sz="1600"/>
              <a:t>Mind Mapping: Bản đồ tư duy</a:t>
            </a:r>
            <a:endParaRPr/>
          </a:p>
          <a:p>
            <a:pPr indent="-293688" lvl="0" marL="395288" rtl="0" algn="l">
              <a:lnSpc>
                <a:spcPct val="90000"/>
              </a:lnSpc>
              <a:spcBef>
                <a:spcPts val="1400"/>
              </a:spcBef>
              <a:spcAft>
                <a:spcPts val="0"/>
              </a:spcAft>
              <a:buSzPts val="1600"/>
              <a:buChar char="❖"/>
            </a:pPr>
            <a:r>
              <a:rPr lang="en-US" sz="1600"/>
              <a:t>Observation: Quan sát</a:t>
            </a:r>
            <a:endParaRPr/>
          </a:p>
          <a:p>
            <a:pPr indent="-293688" lvl="0" marL="395288" rtl="0" algn="l">
              <a:lnSpc>
                <a:spcPct val="90000"/>
              </a:lnSpc>
              <a:spcBef>
                <a:spcPts val="1400"/>
              </a:spcBef>
              <a:spcAft>
                <a:spcPts val="0"/>
              </a:spcAft>
              <a:buSzPts val="1600"/>
              <a:buChar char="❖"/>
            </a:pPr>
            <a:r>
              <a:rPr lang="en-US" sz="1600"/>
              <a:t>Survey: Phiếu hỏi</a:t>
            </a:r>
            <a:endParaRPr/>
          </a:p>
        </p:txBody>
      </p:sp>
      <p:sp>
        <p:nvSpPr>
          <p:cNvPr id="1617" name="Google Shape;1617;p65"/>
          <p:cNvSpPr txBox="1"/>
          <p:nvPr>
            <p:ph idx="5" type="body"/>
          </p:nvPr>
        </p:nvSpPr>
        <p:spPr>
          <a:xfrm>
            <a:off x="4597051" y="1445220"/>
            <a:ext cx="3093930" cy="736282"/>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cap="none">
                <a:solidFill>
                  <a:schemeClr val="lt1"/>
                </a:solidFill>
                <a:latin typeface="Calibri"/>
                <a:ea typeface="Calibri"/>
                <a:cs typeface="Calibri"/>
                <a:sym typeface="Calibri"/>
              </a:rPr>
              <a:t>2. Xây dựng sản phẩm may đo mới (Tayloring)</a:t>
            </a:r>
            <a:endParaRPr cap="none">
              <a:solidFill>
                <a:schemeClr val="lt1"/>
              </a:solidFill>
            </a:endParaRPr>
          </a:p>
        </p:txBody>
      </p:sp>
      <p:sp>
        <p:nvSpPr>
          <p:cNvPr id="1618" name="Google Shape;1618;p65"/>
          <p:cNvSpPr txBox="1"/>
          <p:nvPr>
            <p:ph idx="6" type="body"/>
          </p:nvPr>
        </p:nvSpPr>
        <p:spPr>
          <a:xfrm>
            <a:off x="4597051" y="2280684"/>
            <a:ext cx="3093930" cy="3679850"/>
          </a:xfrm>
          <a:prstGeom prst="rect">
            <a:avLst/>
          </a:prstGeom>
          <a:noFill/>
          <a:ln>
            <a:noFill/>
          </a:ln>
        </p:spPr>
        <p:txBody>
          <a:bodyPr anchorCtr="0" anchor="t" bIns="45700" lIns="0" spcFirstLastPara="1" rIns="0" wrap="square" tIns="45700">
            <a:normAutofit lnSpcReduction="10000"/>
          </a:bodyPr>
          <a:lstStyle/>
          <a:p>
            <a:pPr indent="-355600" lvl="0" marL="519113" rtl="0" algn="l">
              <a:lnSpc>
                <a:spcPct val="90000"/>
              </a:lnSpc>
              <a:spcBef>
                <a:spcPts val="0"/>
              </a:spcBef>
              <a:spcAft>
                <a:spcPts val="0"/>
              </a:spcAft>
              <a:buSzPts val="1600"/>
              <a:buChar char="❖"/>
            </a:pPr>
            <a:r>
              <a:rPr lang="en-US" sz="1600"/>
              <a:t>Concept Modelling: Mô hình hóa tổng quan</a:t>
            </a:r>
            <a:endParaRPr/>
          </a:p>
          <a:p>
            <a:pPr indent="-355600" lvl="0" marL="519113" rtl="0" algn="l">
              <a:lnSpc>
                <a:spcPct val="90000"/>
              </a:lnSpc>
              <a:spcBef>
                <a:spcPts val="1400"/>
              </a:spcBef>
              <a:spcAft>
                <a:spcPts val="0"/>
              </a:spcAft>
              <a:buSzPts val="1600"/>
              <a:buChar char="❖"/>
            </a:pPr>
            <a:r>
              <a:rPr lang="en-US" sz="1600"/>
              <a:t>Data Mining: Nghiên cứu dữ liệu</a:t>
            </a:r>
            <a:endParaRPr/>
          </a:p>
          <a:p>
            <a:pPr indent="-355600" lvl="0" marL="519113" rtl="0" algn="l">
              <a:lnSpc>
                <a:spcPct val="90000"/>
              </a:lnSpc>
              <a:spcBef>
                <a:spcPts val="1400"/>
              </a:spcBef>
              <a:spcAft>
                <a:spcPts val="0"/>
              </a:spcAft>
              <a:buSzPts val="1600"/>
              <a:buChar char="❖"/>
            </a:pPr>
            <a:r>
              <a:rPr lang="en-US" sz="1600"/>
              <a:t>Document Analysis: Nghiên cứu tài liệu</a:t>
            </a:r>
            <a:endParaRPr/>
          </a:p>
          <a:p>
            <a:pPr indent="-355600" lvl="0" marL="519113" rtl="0" algn="l">
              <a:lnSpc>
                <a:spcPct val="90000"/>
              </a:lnSpc>
              <a:spcBef>
                <a:spcPts val="1400"/>
              </a:spcBef>
              <a:spcAft>
                <a:spcPts val="0"/>
              </a:spcAft>
              <a:buSzPts val="1600"/>
              <a:buChar char="❖"/>
            </a:pPr>
            <a:r>
              <a:rPr lang="en-US" sz="1600"/>
              <a:t>Interviews: Phỏng vấn, khảo sát</a:t>
            </a:r>
            <a:endParaRPr/>
          </a:p>
          <a:p>
            <a:pPr indent="-355600" lvl="0" marL="519113" rtl="0" algn="l">
              <a:lnSpc>
                <a:spcPct val="90000"/>
              </a:lnSpc>
              <a:spcBef>
                <a:spcPts val="1400"/>
              </a:spcBef>
              <a:spcAft>
                <a:spcPts val="0"/>
              </a:spcAft>
              <a:buSzPts val="1600"/>
              <a:buChar char="❖"/>
            </a:pPr>
            <a:r>
              <a:rPr lang="en-US" sz="1600"/>
              <a:t>Mind Mapping: Bản đồ tư duy</a:t>
            </a:r>
            <a:endParaRPr/>
          </a:p>
          <a:p>
            <a:pPr indent="-355600" lvl="0" marL="519113" rtl="0" algn="l">
              <a:lnSpc>
                <a:spcPct val="90000"/>
              </a:lnSpc>
              <a:spcBef>
                <a:spcPts val="1400"/>
              </a:spcBef>
              <a:spcAft>
                <a:spcPts val="0"/>
              </a:spcAft>
              <a:buSzPts val="1600"/>
              <a:buChar char="❖"/>
            </a:pPr>
            <a:r>
              <a:rPr lang="en-US" sz="1600"/>
              <a:t>Observation: Quan sát</a:t>
            </a:r>
            <a:endParaRPr/>
          </a:p>
          <a:p>
            <a:pPr indent="-355600" lvl="0" marL="519113" rtl="0" algn="l">
              <a:lnSpc>
                <a:spcPct val="90000"/>
              </a:lnSpc>
              <a:spcBef>
                <a:spcPts val="1400"/>
              </a:spcBef>
              <a:spcAft>
                <a:spcPts val="0"/>
              </a:spcAft>
              <a:buSzPts val="1600"/>
              <a:buChar char="❖"/>
            </a:pPr>
            <a:r>
              <a:rPr lang="en-US" sz="1600"/>
              <a:t>Prototype: Bản mô phỏng</a:t>
            </a:r>
            <a:endParaRPr/>
          </a:p>
          <a:p>
            <a:pPr indent="-355600" lvl="0" marL="519113" rtl="0" algn="l">
              <a:lnSpc>
                <a:spcPct val="90000"/>
              </a:lnSpc>
              <a:spcBef>
                <a:spcPts val="1400"/>
              </a:spcBef>
              <a:spcAft>
                <a:spcPts val="0"/>
              </a:spcAft>
              <a:buSzPts val="1600"/>
              <a:buChar char="❖"/>
            </a:pPr>
            <a:r>
              <a:rPr lang="en-US" sz="1600"/>
              <a:t>Survey: Phiếu hỏi</a:t>
            </a:r>
            <a:endParaRPr/>
          </a:p>
        </p:txBody>
      </p:sp>
      <p:sp>
        <p:nvSpPr>
          <p:cNvPr id="1619" name="Google Shape;1619;p65"/>
          <p:cNvSpPr txBox="1"/>
          <p:nvPr/>
        </p:nvSpPr>
        <p:spPr>
          <a:xfrm>
            <a:off x="5474869" y="1220486"/>
            <a:ext cx="3006762" cy="73628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00"/>
              <a:buFont typeface="Noto Sans Symbols"/>
              <a:buNone/>
            </a:pPr>
            <a:r>
              <a:t/>
            </a:r>
            <a:endParaRPr b="0" sz="2000" cap="none">
              <a:solidFill>
                <a:schemeClr val="dk2"/>
              </a:solidFill>
              <a:latin typeface="Calibri"/>
              <a:ea typeface="Calibri"/>
              <a:cs typeface="Calibri"/>
              <a:sym typeface="Calibri"/>
            </a:endParaRPr>
          </a:p>
        </p:txBody>
      </p:sp>
      <p:sp>
        <p:nvSpPr>
          <p:cNvPr id="1620" name="Google Shape;1620;p6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6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Khảo sát yêu cầu</a:t>
            </a:r>
            <a:endParaRPr/>
          </a:p>
        </p:txBody>
      </p:sp>
      <p:sp>
        <p:nvSpPr>
          <p:cNvPr id="1626" name="Google Shape;1626;p6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cap="none">
                <a:solidFill>
                  <a:schemeClr val="dk1"/>
                </a:solidFill>
              </a:rPr>
              <a:t>2. Xây dựng sản phẩm may đo mới (Tayloring)</a:t>
            </a:r>
            <a:endParaRPr cap="none">
              <a:solidFill>
                <a:schemeClr val="dk1"/>
              </a:solidFill>
            </a:endParaRPr>
          </a:p>
        </p:txBody>
      </p:sp>
      <p:sp>
        <p:nvSpPr>
          <p:cNvPr id="1627" name="Google Shape;1627;p6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6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3.8.1 Mục tiêu khảo sát yêu cầu</a:t>
            </a:r>
            <a:endParaRPr/>
          </a:p>
        </p:txBody>
      </p:sp>
      <p:graphicFrame>
        <p:nvGraphicFramePr>
          <p:cNvPr id="1633" name="Google Shape;1633;p67"/>
          <p:cNvGraphicFramePr/>
          <p:nvPr/>
        </p:nvGraphicFramePr>
        <p:xfrm>
          <a:off x="1097281" y="1507385"/>
          <a:ext cx="3000000" cy="3000000"/>
        </p:xfrm>
        <a:graphic>
          <a:graphicData uri="http://schemas.openxmlformats.org/drawingml/2006/table">
            <a:tbl>
              <a:tblPr bandRow="1" firstRow="1">
                <a:noFill/>
                <a:tableStyleId>{B9647597-11CC-4751-B32D-B514DA423F96}</a:tableStyleId>
              </a:tblPr>
              <a:tblGrid>
                <a:gridCol w="1458350"/>
                <a:gridCol w="5887225"/>
                <a:gridCol w="2712825"/>
              </a:tblGrid>
              <a:tr h="370850">
                <a:tc>
                  <a:txBody>
                    <a:bodyPr/>
                    <a:lstStyle/>
                    <a:p>
                      <a:pPr indent="0" lvl="0" marL="0" marR="0" rtl="0" algn="l">
                        <a:spcBef>
                          <a:spcPts val="0"/>
                        </a:spcBef>
                        <a:spcAft>
                          <a:spcPts val="0"/>
                        </a:spcAft>
                        <a:buNone/>
                      </a:pPr>
                      <a:r>
                        <a:rPr lang="en-US" sz="1800"/>
                        <a:t>Giai đoạn</a:t>
                      </a:r>
                      <a:endParaRPr sz="1800"/>
                    </a:p>
                  </a:txBody>
                  <a:tcPr marT="45725" marB="45725" marR="91450" marL="91450"/>
                </a:tc>
                <a:tc>
                  <a:txBody>
                    <a:bodyPr/>
                    <a:lstStyle/>
                    <a:p>
                      <a:pPr indent="0" lvl="0" marL="0" marR="0" rtl="0" algn="l">
                        <a:spcBef>
                          <a:spcPts val="0"/>
                        </a:spcBef>
                        <a:spcAft>
                          <a:spcPts val="0"/>
                        </a:spcAft>
                        <a:buNone/>
                      </a:pPr>
                      <a:r>
                        <a:rPr lang="en-US" sz="1800"/>
                        <a:t>Mục tiêu</a:t>
                      </a:r>
                      <a:endParaRPr sz="1800"/>
                    </a:p>
                  </a:txBody>
                  <a:tcPr marT="45725" marB="45725" marR="91450" marL="91450"/>
                </a:tc>
                <a:tc>
                  <a:txBody>
                    <a:bodyPr/>
                    <a:lstStyle/>
                    <a:p>
                      <a:pPr indent="0" lvl="0" marL="0" marR="0" rtl="0" algn="l">
                        <a:spcBef>
                          <a:spcPts val="0"/>
                        </a:spcBef>
                        <a:spcAft>
                          <a:spcPts val="0"/>
                        </a:spcAft>
                        <a:buNone/>
                      </a:pPr>
                      <a:r>
                        <a:rPr lang="en-US" sz="1800"/>
                        <a:t>Kỹ thuật</a:t>
                      </a:r>
                      <a:endParaRPr sz="1800"/>
                    </a:p>
                  </a:txBody>
                  <a:tcPr marT="45725" marB="45725" marR="91450" marL="91450"/>
                </a:tc>
              </a:tr>
              <a:tr h="370850">
                <a:tc>
                  <a:txBody>
                    <a:bodyPr/>
                    <a:lstStyle/>
                    <a:p>
                      <a:pPr indent="0" lvl="0" marL="0" marR="0" rtl="0" algn="l">
                        <a:spcBef>
                          <a:spcPts val="0"/>
                        </a:spcBef>
                        <a:spcAft>
                          <a:spcPts val="0"/>
                        </a:spcAft>
                        <a:buNone/>
                      </a:pPr>
                      <a:r>
                        <a:rPr lang="en-US" sz="1800"/>
                        <a:t>Khởi đầu</a:t>
                      </a:r>
                      <a:endParaRPr sz="1800"/>
                    </a:p>
                  </a:txBody>
                  <a:tcPr marT="45725" marB="45725" marR="91450" marL="91450"/>
                </a:tc>
                <a:tc>
                  <a:txBody>
                    <a:bodyPr/>
                    <a:lstStyle/>
                    <a:p>
                      <a:pPr indent="0" lvl="0" marL="0" marR="0" rtl="0" algn="l">
                        <a:spcBef>
                          <a:spcPts val="0"/>
                        </a:spcBef>
                        <a:spcAft>
                          <a:spcPts val="0"/>
                        </a:spcAft>
                        <a:buNone/>
                      </a:pPr>
                      <a:r>
                        <a:rPr lang="en-US" sz="1800"/>
                        <a:t>Hiểu rõ mong muốn của khách hàng</a:t>
                      </a:r>
                      <a:endParaRPr/>
                    </a:p>
                  </a:txBody>
                  <a:tcPr marT="45725" marB="45725" marR="91450" marL="91450"/>
                </a:tc>
                <a:tc>
                  <a:txBody>
                    <a:bodyPr/>
                    <a:lstStyle/>
                    <a:p>
                      <a:pPr indent="0" lvl="0" marL="0" marR="0" rtl="0" algn="l">
                        <a:spcBef>
                          <a:spcPts val="0"/>
                        </a:spcBef>
                        <a:spcAft>
                          <a:spcPts val="0"/>
                        </a:spcAft>
                        <a:buNone/>
                      </a:pPr>
                      <a:r>
                        <a:rPr lang="en-US" sz="1800"/>
                        <a:t>Phỏng vấn</a:t>
                      </a:r>
                      <a:endParaRPr/>
                    </a:p>
                    <a:p>
                      <a:pPr indent="0" lvl="0" marL="0" marR="0" rtl="0" algn="l">
                        <a:spcBef>
                          <a:spcPts val="0"/>
                        </a:spcBef>
                        <a:spcAft>
                          <a:spcPts val="0"/>
                        </a:spcAft>
                        <a:buNone/>
                      </a:pPr>
                      <a:r>
                        <a:rPr lang="en-US" sz="1800"/>
                        <a:t>Quan sát</a:t>
                      </a:r>
                      <a:endParaRPr/>
                    </a:p>
                    <a:p>
                      <a:pPr indent="0" lvl="0" marL="0" marR="0" rtl="0" algn="l">
                        <a:spcBef>
                          <a:spcPts val="0"/>
                        </a:spcBef>
                        <a:spcAft>
                          <a:spcPts val="0"/>
                        </a:spcAft>
                        <a:buNone/>
                      </a:pPr>
                      <a:r>
                        <a:rPr lang="en-US" sz="1800"/>
                        <a:t>Survey</a:t>
                      </a:r>
                      <a:endParaRPr sz="1800"/>
                    </a:p>
                  </a:txBody>
                  <a:tcPr marT="45725" marB="45725" marR="91450" marL="91450"/>
                </a:tc>
              </a:tr>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Hiểu rõ hiện trạng hệ thống phần cứng, phần mềm, trình độ nhân viên, các nghiệp vụ đang thực hiện, các mẫu, nội dung tài liệu, biểu mẫu, báo cáo đang sử dụng, luật cần tuân thủ</a:t>
                      </a:r>
                      <a:endParaRPr/>
                    </a:p>
                  </a:txBody>
                  <a:tcPr marT="45725" marB="45725" marR="91450" marL="91450"/>
                </a:tc>
                <a:tc>
                  <a:txBody>
                    <a:bodyPr/>
                    <a:lstStyle/>
                    <a:p>
                      <a:pPr indent="0" lvl="0" marL="0" marR="0" rtl="0" algn="l">
                        <a:spcBef>
                          <a:spcPts val="0"/>
                        </a:spcBef>
                        <a:spcAft>
                          <a:spcPts val="0"/>
                        </a:spcAft>
                        <a:buNone/>
                      </a:pPr>
                      <a:r>
                        <a:rPr lang="en-US" sz="1800"/>
                        <a:t>Phỏng vấn</a:t>
                      </a:r>
                      <a:endParaRPr/>
                    </a:p>
                    <a:p>
                      <a:pPr indent="0" lvl="0" marL="0" marR="0" rtl="0" algn="l">
                        <a:spcBef>
                          <a:spcPts val="0"/>
                        </a:spcBef>
                        <a:spcAft>
                          <a:spcPts val="0"/>
                        </a:spcAft>
                        <a:buNone/>
                      </a:pPr>
                      <a:r>
                        <a:rPr lang="en-US" sz="1800"/>
                        <a:t>Quan sát</a:t>
                      </a:r>
                      <a:endParaRPr/>
                    </a:p>
                    <a:p>
                      <a:pPr indent="0" lvl="0" marL="0" marR="0" rtl="0" algn="l">
                        <a:spcBef>
                          <a:spcPts val="0"/>
                        </a:spcBef>
                        <a:spcAft>
                          <a:spcPts val="0"/>
                        </a:spcAft>
                        <a:buNone/>
                      </a:pPr>
                      <a:r>
                        <a:rPr lang="en-US" sz="1800"/>
                        <a:t>Nghiên cứu tài liệu, dữ liệu</a:t>
                      </a:r>
                      <a:endParaRPr/>
                    </a:p>
                    <a:p>
                      <a:pPr indent="0" lvl="0" marL="0" marR="0" rtl="0" algn="l">
                        <a:spcBef>
                          <a:spcPts val="0"/>
                        </a:spcBef>
                        <a:spcAft>
                          <a:spcPts val="0"/>
                        </a:spcAft>
                        <a:buNone/>
                      </a:pPr>
                      <a:r>
                        <a:rPr lang="en-US" sz="1800"/>
                        <a:t>Survey</a:t>
                      </a:r>
                      <a:endParaRPr sz="1800"/>
                    </a:p>
                  </a:txBody>
                  <a:tcPr marT="45725" marB="45725" marR="91450" marL="91450"/>
                </a:tc>
              </a:tr>
              <a:tr h="370850">
                <a:tc>
                  <a:txBody>
                    <a:bodyPr/>
                    <a:lstStyle/>
                    <a:p>
                      <a:pPr indent="0" lvl="0" marL="0" marR="0" rtl="0" algn="l">
                        <a:spcBef>
                          <a:spcPts val="0"/>
                        </a:spcBef>
                        <a:spcAft>
                          <a:spcPts val="0"/>
                        </a:spcAft>
                        <a:buNone/>
                      </a:pPr>
                      <a:r>
                        <a:rPr lang="en-US" sz="1800"/>
                        <a:t>Phát triển và quản lý yêu cầu</a:t>
                      </a:r>
                      <a:endParaRPr sz="1800"/>
                    </a:p>
                  </a:txBody>
                  <a:tcPr marT="45725" marB="45725" marR="91450" marL="91450"/>
                </a:tc>
                <a:tc>
                  <a:txBody>
                    <a:bodyPr/>
                    <a:lstStyle/>
                    <a:p>
                      <a:pPr indent="0" lvl="0" marL="0" marR="0" rtl="0" algn="l">
                        <a:spcBef>
                          <a:spcPts val="0"/>
                        </a:spcBef>
                        <a:spcAft>
                          <a:spcPts val="0"/>
                        </a:spcAft>
                        <a:buNone/>
                      </a:pPr>
                      <a:r>
                        <a:rPr lang="en-US" sz="1800"/>
                        <a:t>Hiểu đúng, đủ, chi tiết từng yêu cầu</a:t>
                      </a:r>
                      <a:endParaRPr/>
                    </a:p>
                    <a:p>
                      <a:pPr indent="0" lvl="0" marL="0" marR="0" rtl="0" algn="l">
                        <a:spcBef>
                          <a:spcPts val="0"/>
                        </a:spcBef>
                        <a:spcAft>
                          <a:spcPts val="0"/>
                        </a:spcAft>
                        <a:buNone/>
                      </a:pPr>
                      <a:r>
                        <a:rPr lang="en-US" sz="1800"/>
                        <a:t>Kiểm soát rủi ro thay đổi (Quản lý thay đổi)</a:t>
                      </a:r>
                      <a:endParaRPr/>
                    </a:p>
                  </a:txBody>
                  <a:tcPr marT="45725" marB="45725" marR="91450" marL="91450"/>
                </a:tc>
                <a:tc>
                  <a:txBody>
                    <a:bodyPr/>
                    <a:lstStyle/>
                    <a:p>
                      <a:pPr indent="0" lvl="0" marL="0" marR="0" rtl="0" algn="l">
                        <a:spcBef>
                          <a:spcPts val="0"/>
                        </a:spcBef>
                        <a:spcAft>
                          <a:spcPts val="0"/>
                        </a:spcAft>
                        <a:buNone/>
                      </a:pPr>
                      <a:r>
                        <a:rPr lang="en-US" sz="1800"/>
                        <a:t>Concept Modelling</a:t>
                      </a:r>
                      <a:endParaRPr/>
                    </a:p>
                    <a:p>
                      <a:pPr indent="0" lvl="0" marL="0" marR="0" rtl="0" algn="l">
                        <a:spcBef>
                          <a:spcPts val="0"/>
                        </a:spcBef>
                        <a:spcAft>
                          <a:spcPts val="0"/>
                        </a:spcAft>
                        <a:buNone/>
                      </a:pPr>
                      <a:r>
                        <a:rPr lang="en-US" sz="1800"/>
                        <a:t>Prototype</a:t>
                      </a:r>
                      <a:endParaRPr/>
                    </a:p>
                    <a:p>
                      <a:pPr indent="0" lvl="0" marL="0" marR="0" rtl="0" algn="l">
                        <a:spcBef>
                          <a:spcPts val="0"/>
                        </a:spcBef>
                        <a:spcAft>
                          <a:spcPts val="0"/>
                        </a:spcAft>
                        <a:buNone/>
                      </a:pPr>
                      <a:r>
                        <a:rPr lang="en-US" sz="1800"/>
                        <a:t>Xác nhận yêu cầu</a:t>
                      </a:r>
                      <a:endParaRPr/>
                    </a:p>
                    <a:p>
                      <a:pPr indent="0" lvl="0" marL="0" marR="0" rtl="0" algn="l">
                        <a:spcBef>
                          <a:spcPts val="0"/>
                        </a:spcBef>
                        <a:spcAft>
                          <a:spcPts val="0"/>
                        </a:spcAft>
                        <a:buNone/>
                      </a:pPr>
                      <a:r>
                        <a:rPr lang="en-US" sz="1800"/>
                        <a:t>Quản lý thay đổi</a:t>
                      </a:r>
                      <a:endParaRPr/>
                    </a:p>
                    <a:p>
                      <a:pPr indent="0" lvl="0" marL="0" marR="0" rtl="0" algn="l">
                        <a:spcBef>
                          <a:spcPts val="0"/>
                        </a:spcBef>
                        <a:spcAft>
                          <a:spcPts val="0"/>
                        </a:spcAft>
                        <a:buNone/>
                      </a:pPr>
                      <a:r>
                        <a:rPr lang="en-US" sz="1800"/>
                        <a:t>Mô hình hóa bằng các diagram (UML, BPMN)</a:t>
                      </a:r>
                      <a:endParaRPr/>
                    </a:p>
                  </a:txBody>
                  <a:tcPr marT="45725" marB="45725" marR="91450" marL="91450"/>
                </a:tc>
              </a:tr>
            </a:tbl>
          </a:graphicData>
        </a:graphic>
      </p:graphicFrame>
      <p:sp>
        <p:nvSpPr>
          <p:cNvPr id="1634" name="Google Shape;1634;p6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8" name="Shape 1638"/>
        <p:cNvGrpSpPr/>
        <p:nvPr/>
      </p:nvGrpSpPr>
      <p:grpSpPr>
        <a:xfrm>
          <a:off x="0" y="0"/>
          <a:ext cx="0" cy="0"/>
          <a:chOff x="0" y="0"/>
          <a:chExt cx="0" cy="0"/>
        </a:xfrm>
      </p:grpSpPr>
      <p:sp>
        <p:nvSpPr>
          <p:cNvPr id="1639" name="Google Shape;1639;p68"/>
          <p:cNvSpPr txBox="1"/>
          <p:nvPr>
            <p:ph type="ctrTitle"/>
          </p:nvPr>
        </p:nvSpPr>
        <p:spPr>
          <a:xfrm>
            <a:off x="4635318" y="379143"/>
            <a:ext cx="6574972" cy="91748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b="1" lang="en-US" sz="3600">
                <a:solidFill>
                  <a:srgbClr val="3F3F3F"/>
                </a:solidFill>
              </a:rPr>
              <a:t>3.8.2 Kỹ thuật khảo sát bằng phỏng vấn</a:t>
            </a:r>
            <a:endParaRPr/>
          </a:p>
        </p:txBody>
      </p:sp>
      <p:sp>
        <p:nvSpPr>
          <p:cNvPr id="1640" name="Google Shape;1640;p68"/>
          <p:cNvSpPr/>
          <p:nvPr/>
        </p:nvSpPr>
        <p:spPr>
          <a:xfrm>
            <a:off x="4635315" y="1433385"/>
            <a:ext cx="6574973" cy="4782042"/>
          </a:xfrm>
          <a:prstGeom prst="rect">
            <a:avLst/>
          </a:prstGeom>
          <a:noFill/>
          <a:ln>
            <a:noFill/>
          </a:ln>
        </p:spPr>
        <p:txBody>
          <a:bodyPr anchorCtr="0" anchor="t" bIns="45700" lIns="0" spcFirstLastPara="1" rIns="0" wrap="square" tIns="45700">
            <a:normAutofit/>
          </a:bodyPr>
          <a:lstStyle/>
          <a:p>
            <a:pPr indent="-457189" lvl="0" marL="568311" marR="0" rtl="0" algn="l">
              <a:lnSpc>
                <a:spcPct val="130000"/>
              </a:lnSpc>
              <a:spcBef>
                <a:spcPts val="0"/>
              </a:spcBef>
              <a:spcAft>
                <a:spcPts val="0"/>
              </a:spcAft>
              <a:buClr>
                <a:schemeClr val="accent1"/>
              </a:buClr>
              <a:buSzPts val="1540"/>
              <a:buFont typeface="Noto Sans Symbols"/>
              <a:buChar char="❖"/>
            </a:pPr>
            <a:r>
              <a:rPr b="1" lang="en-US" sz="1540">
                <a:solidFill>
                  <a:srgbClr val="3F3F3F"/>
                </a:solidFill>
                <a:latin typeface="Calibri"/>
                <a:ea typeface="Calibri"/>
                <a:cs typeface="Calibri"/>
                <a:sym typeface="Calibri"/>
              </a:rPr>
              <a:t>Chuẩn bị</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Câu hỏi phỏng vấn khảo sát</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Biên bản phỏng vấn khảo sát</a:t>
            </a:r>
            <a:endParaRPr/>
          </a:p>
          <a:p>
            <a:pPr indent="-457189" lvl="0" marL="568311" marR="0" rtl="0" algn="l">
              <a:lnSpc>
                <a:spcPct val="130000"/>
              </a:lnSpc>
              <a:spcBef>
                <a:spcPts val="600"/>
              </a:spcBef>
              <a:spcAft>
                <a:spcPts val="0"/>
              </a:spcAft>
              <a:buClr>
                <a:schemeClr val="accent1"/>
              </a:buClr>
              <a:buSzPts val="1540"/>
              <a:buFont typeface="Noto Sans Symbols"/>
              <a:buChar char="❖"/>
            </a:pPr>
            <a:r>
              <a:rPr b="1" lang="en-US" sz="1540">
                <a:solidFill>
                  <a:srgbClr val="3F3F3F"/>
                </a:solidFill>
                <a:latin typeface="Calibri"/>
                <a:ea typeface="Calibri"/>
                <a:cs typeface="Calibri"/>
                <a:sym typeface="Calibri"/>
              </a:rPr>
              <a:t>Thực hiện</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Phỏng vấn theo câu hỏi</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Ghi nhận Biên bản</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Quan sát hiện trường</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Thu thập hình ảnh, clip, tài liệu</a:t>
            </a:r>
            <a:endParaRPr/>
          </a:p>
          <a:p>
            <a:pPr indent="-457189" lvl="0" marL="568311" marR="0" rtl="0" algn="l">
              <a:lnSpc>
                <a:spcPct val="130000"/>
              </a:lnSpc>
              <a:spcBef>
                <a:spcPts val="600"/>
              </a:spcBef>
              <a:spcAft>
                <a:spcPts val="0"/>
              </a:spcAft>
              <a:buClr>
                <a:schemeClr val="accent1"/>
              </a:buClr>
              <a:buSzPts val="1540"/>
              <a:buFont typeface="Noto Sans Symbols"/>
              <a:buChar char="❖"/>
            </a:pPr>
            <a:r>
              <a:rPr b="1" lang="en-US" sz="1540">
                <a:solidFill>
                  <a:srgbClr val="3F3F3F"/>
                </a:solidFill>
                <a:latin typeface="Calibri"/>
                <a:ea typeface="Calibri"/>
                <a:cs typeface="Calibri"/>
                <a:sym typeface="Calibri"/>
              </a:rPr>
              <a:t>Sau phỏng vấn khảo sát:</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Chỉnh lý và gửi Biên bản</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Tổ chức sắp xếp lưu trữ tài liệu, hồ sơ</a:t>
            </a:r>
            <a:endParaRPr/>
          </a:p>
          <a:p>
            <a:pPr indent="-457189" lvl="1" marL="1025511" marR="0" rtl="0" algn="l">
              <a:lnSpc>
                <a:spcPct val="130000"/>
              </a:lnSpc>
              <a:spcBef>
                <a:spcPts val="600"/>
              </a:spcBef>
              <a:spcAft>
                <a:spcPts val="0"/>
              </a:spcAft>
              <a:buClr>
                <a:schemeClr val="accent1"/>
              </a:buClr>
              <a:buSzPts val="1540"/>
              <a:buFont typeface="Noto Sans Symbols"/>
              <a:buChar char="❖"/>
            </a:pPr>
            <a:r>
              <a:rPr b="0" i="0" lang="en-US" sz="1540" u="none" cap="none" strike="noStrike">
                <a:solidFill>
                  <a:srgbClr val="3F3F3F"/>
                </a:solidFill>
                <a:latin typeface="Calibri"/>
                <a:ea typeface="Calibri"/>
                <a:cs typeface="Calibri"/>
                <a:sym typeface="Calibri"/>
              </a:rPr>
              <a:t>Nghiên cứu nội dung thu được, tổng hợp phân tích và đề xuất giải pháp </a:t>
            </a:r>
            <a:endParaRPr/>
          </a:p>
        </p:txBody>
      </p:sp>
      <p:pic>
        <p:nvPicPr>
          <p:cNvPr descr="how to create connection in an interview and get the job. - B. Building  Business" id="1641" name="Google Shape;1641;p68"/>
          <p:cNvPicPr preferRelativeResize="0"/>
          <p:nvPr/>
        </p:nvPicPr>
        <p:blipFill rotWithShape="1">
          <a:blip r:embed="rId3">
            <a:alphaModFix/>
          </a:blip>
          <a:srcRect b="2517" l="0" r="3665" t="2130"/>
          <a:stretch/>
        </p:blipFill>
        <p:spPr>
          <a:xfrm>
            <a:off x="677381" y="729051"/>
            <a:ext cx="3771052" cy="48505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5" name="Shape 1645"/>
        <p:cNvGrpSpPr/>
        <p:nvPr/>
      </p:nvGrpSpPr>
      <p:grpSpPr>
        <a:xfrm>
          <a:off x="0" y="0"/>
          <a:ext cx="0" cy="0"/>
          <a:chOff x="0" y="0"/>
          <a:chExt cx="0" cy="0"/>
        </a:xfrm>
      </p:grpSpPr>
      <p:sp>
        <p:nvSpPr>
          <p:cNvPr id="1646" name="Google Shape;1646;p6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8" name="Google Shape;1648;p6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pic>
        <p:nvPicPr>
          <p:cNvPr id="1649" name="Google Shape;1649;p69"/>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1650" name="Google Shape;1650;p69"/>
          <p:cNvSpPr/>
          <p:nvPr/>
        </p:nvSpPr>
        <p:spPr>
          <a:xfrm>
            <a:off x="1507" y="4953000"/>
            <a:ext cx="12188952"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Bài tập trắc nghiệm 15 phút</a:t>
            </a:r>
            <a:endParaRPr/>
          </a:p>
        </p:txBody>
      </p:sp>
      <p:sp>
        <p:nvSpPr>
          <p:cNvPr id="1652" name="Google Shape;1652;p69"/>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500"/>
              <a:buNone/>
            </a:pPr>
            <a:r>
              <a:rPr lang="en-US" sz="1500" cap="none">
                <a:solidFill>
                  <a:srgbClr val="FFFFFF"/>
                </a:solidFill>
                <a:latin typeface="Calibri"/>
                <a:ea typeface="Calibri"/>
                <a:cs typeface="Calibri"/>
                <a:sym typeface="Calibri"/>
              </a:rPr>
              <a:t>KỸ THUẬT VÀ MỤC TIÊU KHẢO SÁT YÊU CẦU</a:t>
            </a:r>
            <a:endParaRPr/>
          </a:p>
        </p:txBody>
      </p:sp>
      <p:sp>
        <p:nvSpPr>
          <p:cNvPr id="1653" name="Google Shape;1653;p69"/>
          <p:cNvSpPr/>
          <p:nvPr/>
        </p:nvSpPr>
        <p:spPr>
          <a:xfrm>
            <a:off x="1507" y="4906176"/>
            <a:ext cx="12188952"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BẢN QUYỀN THUỘC HỌC VIỆN IBPO. CẤM SAO CHÉP DƯỚI MỌI HÌNH THỨC</a:t>
            </a:r>
            <a:endParaRPr b="0" i="0" sz="900" u="none" cap="none" strike="noStrik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Arial"/>
              <a:buNone/>
            </a:pPr>
            <a:r>
              <a:rPr lang="en-US"/>
              <a:t>Bảo vệ môn học</a:t>
            </a:r>
            <a:endParaRPr/>
          </a:p>
        </p:txBody>
      </p:sp>
      <p:sp>
        <p:nvSpPr>
          <p:cNvPr id="564" name="Google Shape;564;p7"/>
          <p:cNvSpPr txBox="1"/>
          <p:nvPr>
            <p:ph idx="1" type="body"/>
          </p:nvPr>
        </p:nvSpPr>
        <p:spPr>
          <a:xfrm>
            <a:off x="1097280" y="1507007"/>
            <a:ext cx="4500632" cy="4186068"/>
          </a:xfrm>
          <a:prstGeom prst="rect">
            <a:avLst/>
          </a:prstGeom>
          <a:noFill/>
          <a:ln>
            <a:noFill/>
          </a:ln>
        </p:spPr>
        <p:txBody>
          <a:bodyPr anchorCtr="0" anchor="t" bIns="45700" lIns="0" spcFirstLastPara="1" rIns="0" wrap="square" tIns="45700">
            <a:normAutofit/>
          </a:bodyPr>
          <a:lstStyle/>
          <a:p>
            <a:pPr indent="-457200" lvl="0" marL="640080" rtl="0" algn="l">
              <a:lnSpc>
                <a:spcPct val="90000"/>
              </a:lnSpc>
              <a:spcBef>
                <a:spcPts val="0"/>
              </a:spcBef>
              <a:spcAft>
                <a:spcPts val="0"/>
              </a:spcAft>
              <a:buSzPts val="2400"/>
              <a:buChar char="❖"/>
            </a:pPr>
            <a:r>
              <a:rPr lang="en-US"/>
              <a:t>Đề tài cho các nhóm</a:t>
            </a:r>
            <a:endParaRPr/>
          </a:p>
          <a:p>
            <a:pPr indent="-457200" lvl="0" marL="640080" rtl="0" algn="l">
              <a:lnSpc>
                <a:spcPct val="90000"/>
              </a:lnSpc>
              <a:spcBef>
                <a:spcPts val="1400"/>
              </a:spcBef>
              <a:spcAft>
                <a:spcPts val="0"/>
              </a:spcAft>
              <a:buSzPts val="2400"/>
              <a:buChar char="❖"/>
            </a:pPr>
            <a:r>
              <a:rPr lang="en-US"/>
              <a:t>Quyển báo cáo</a:t>
            </a:r>
            <a:endParaRPr/>
          </a:p>
          <a:p>
            <a:pPr indent="-457200" lvl="0" marL="640080" rtl="0" algn="l">
              <a:lnSpc>
                <a:spcPct val="90000"/>
              </a:lnSpc>
              <a:spcBef>
                <a:spcPts val="1400"/>
              </a:spcBef>
              <a:spcAft>
                <a:spcPts val="0"/>
              </a:spcAft>
              <a:buSzPts val="2400"/>
              <a:buChar char="❖"/>
            </a:pPr>
            <a:r>
              <a:rPr lang="en-US"/>
              <a:t>Cách thức bảo vệ môn học và chấm điểm toàn khóa</a:t>
            </a:r>
            <a:endParaRPr/>
          </a:p>
        </p:txBody>
      </p:sp>
      <p:sp>
        <p:nvSpPr>
          <p:cNvPr id="565" name="Google Shape;565;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pic>
        <p:nvPicPr>
          <p:cNvPr descr="How to crash your own presentation: 10 techniques and other small tricks" id="566" name="Google Shape;566;p7"/>
          <p:cNvPicPr preferRelativeResize="0"/>
          <p:nvPr/>
        </p:nvPicPr>
        <p:blipFill rotWithShape="1">
          <a:blip r:embed="rId3">
            <a:alphaModFix/>
          </a:blip>
          <a:srcRect b="0" l="0" r="0" t="0"/>
          <a:stretch/>
        </p:blipFill>
        <p:spPr>
          <a:xfrm>
            <a:off x="6126480" y="1507007"/>
            <a:ext cx="4999851" cy="384398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8" name="Shape 1658"/>
        <p:cNvGrpSpPr/>
        <p:nvPr/>
      </p:nvGrpSpPr>
      <p:grpSpPr>
        <a:xfrm>
          <a:off x="0" y="0"/>
          <a:ext cx="0" cy="0"/>
          <a:chOff x="0" y="0"/>
          <a:chExt cx="0" cy="0"/>
        </a:xfrm>
      </p:grpSpPr>
      <p:sp>
        <p:nvSpPr>
          <p:cNvPr id="1659" name="Google Shape;1659;p70"/>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0" name="Google Shape;1660;p70"/>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0"/>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3.8.2 CHUẨN BỊ KHẢO SÁT YÊU CẦU NHƯ THẾ NÀO</a:t>
            </a:r>
            <a:endParaRPr/>
          </a:p>
        </p:txBody>
      </p:sp>
      <p:sp>
        <p:nvSpPr>
          <p:cNvPr id="1662" name="Google Shape;1662;p70"/>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70"/>
          <p:cNvGrpSpPr/>
          <p:nvPr/>
        </p:nvGrpSpPr>
        <p:grpSpPr>
          <a:xfrm>
            <a:off x="4741864" y="731306"/>
            <a:ext cx="6797675" cy="5466824"/>
            <a:chOff x="0" y="91543"/>
            <a:chExt cx="6797675" cy="5466824"/>
          </a:xfrm>
        </p:grpSpPr>
        <p:sp>
          <p:nvSpPr>
            <p:cNvPr id="1664" name="Google Shape;1664;p70"/>
            <p:cNvSpPr/>
            <p:nvPr/>
          </p:nvSpPr>
          <p:spPr>
            <a:xfrm>
              <a:off x="0" y="91543"/>
              <a:ext cx="6797675" cy="835379"/>
            </a:xfrm>
            <a:prstGeom prst="roundRect">
              <a:avLst>
                <a:gd fmla="val 16667" name="adj"/>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txBox="1"/>
            <p:nvPr/>
          </p:nvSpPr>
          <p:spPr>
            <a:xfrm>
              <a:off x="40780" y="132323"/>
              <a:ext cx="6716115" cy="75381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alibri"/>
                  <a:ea typeface="Calibri"/>
                  <a:cs typeface="Calibri"/>
                  <a:sym typeface="Calibri"/>
                </a:rPr>
                <a:t>Chúng ta sẽ khảo sát nghiệp vụ gì? (</a:t>
              </a:r>
              <a:r>
                <a:rPr i="1" lang="en-US" sz="2100">
                  <a:solidFill>
                    <a:schemeClr val="lt1"/>
                  </a:solidFill>
                  <a:latin typeface="Calibri"/>
                  <a:ea typeface="Calibri"/>
                  <a:cs typeface="Calibri"/>
                  <a:sym typeface="Calibri"/>
                </a:rPr>
                <a:t>căn cứ vào hợp đồng hoặc thỏa thuận/đặt hàng</a:t>
              </a:r>
              <a:r>
                <a:rPr lang="en-US" sz="2100">
                  <a:solidFill>
                    <a:schemeClr val="lt1"/>
                  </a:solidFill>
                  <a:latin typeface="Calibri"/>
                  <a:ea typeface="Calibri"/>
                  <a:cs typeface="Calibri"/>
                  <a:sym typeface="Calibri"/>
                </a:rPr>
                <a:t>)</a:t>
              </a:r>
              <a:endParaRPr/>
            </a:p>
          </p:txBody>
        </p:sp>
        <p:sp>
          <p:nvSpPr>
            <p:cNvPr id="1666" name="Google Shape;1666;p70"/>
            <p:cNvSpPr/>
            <p:nvPr/>
          </p:nvSpPr>
          <p:spPr>
            <a:xfrm>
              <a:off x="0" y="987403"/>
              <a:ext cx="6797675" cy="835379"/>
            </a:xfrm>
            <a:prstGeom prst="roundRect">
              <a:avLst>
                <a:gd fmla="val 16667" name="adj"/>
              </a:avLst>
            </a:prstGeom>
            <a:solidFill>
              <a:srgbClr val="50983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0"/>
            <p:cNvSpPr txBox="1"/>
            <p:nvPr/>
          </p:nvSpPr>
          <p:spPr>
            <a:xfrm>
              <a:off x="40780" y="1028183"/>
              <a:ext cx="6716115" cy="75381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alibri"/>
                  <a:ea typeface="Calibri"/>
                  <a:cs typeface="Calibri"/>
                  <a:sym typeface="Calibri"/>
                </a:rPr>
                <a:t>Liệu nghiệp vụ đó sẽ thế nào? Dựa trên văn bản nào?</a:t>
              </a:r>
              <a:endParaRPr/>
            </a:p>
          </p:txBody>
        </p:sp>
        <p:sp>
          <p:nvSpPr>
            <p:cNvPr id="1668" name="Google Shape;1668;p70"/>
            <p:cNvSpPr/>
            <p:nvPr/>
          </p:nvSpPr>
          <p:spPr>
            <a:xfrm>
              <a:off x="0" y="1822783"/>
              <a:ext cx="6797675" cy="11084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txBox="1"/>
            <p:nvPr/>
          </p:nvSpPr>
          <p:spPr>
            <a:xfrm>
              <a:off x="0" y="1822783"/>
              <a:ext cx="6797675" cy="1108485"/>
            </a:xfrm>
            <a:prstGeom prst="rect">
              <a:avLst/>
            </a:prstGeom>
            <a:noFill/>
            <a:ln>
              <a:noFill/>
            </a:ln>
          </p:spPr>
          <p:txBody>
            <a:bodyPr anchorCtr="0" anchor="t" bIns="26650" lIns="21582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Có Quy trình gì liên quan</a:t>
              </a:r>
              <a:endParaRPr/>
            </a:p>
            <a:p>
              <a:pPr indent="-171450" lvl="1" marL="171450" marR="0" rtl="0" algn="l">
                <a:lnSpc>
                  <a:spcPct val="9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Có Biểu mẫu gì liên quan</a:t>
              </a:r>
              <a:endParaRPr/>
            </a:p>
            <a:p>
              <a:pPr indent="-171450" lvl="1" marL="171450" marR="0" rtl="0" algn="l">
                <a:lnSpc>
                  <a:spcPct val="9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Cần có loại Báo cáo nào theo yêu cầu của ai, tổ chức nào</a:t>
              </a:r>
              <a:endParaRPr/>
            </a:p>
            <a:p>
              <a:pPr indent="-171450" lvl="1" marL="171450" marR="0" rtl="0" algn="l">
                <a:lnSpc>
                  <a:spcPct val="90000"/>
                </a:lnSpc>
                <a:spcBef>
                  <a:spcPts val="32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Văn bản liên quan (luật, thông tư, nghị định)</a:t>
              </a:r>
              <a:endParaRPr/>
            </a:p>
          </p:txBody>
        </p:sp>
        <p:sp>
          <p:nvSpPr>
            <p:cNvPr id="1670" name="Google Shape;1670;p70"/>
            <p:cNvSpPr/>
            <p:nvPr/>
          </p:nvSpPr>
          <p:spPr>
            <a:xfrm>
              <a:off x="0" y="2931268"/>
              <a:ext cx="6797675" cy="835379"/>
            </a:xfrm>
            <a:prstGeom prst="roundRect">
              <a:avLst>
                <a:gd fmla="val 16667" name="adj"/>
              </a:avLst>
            </a:prstGeom>
            <a:solidFill>
              <a:srgbClr val="4A8C3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txBox="1"/>
            <p:nvPr/>
          </p:nvSpPr>
          <p:spPr>
            <a:xfrm>
              <a:off x="40780" y="2972048"/>
              <a:ext cx="6716115" cy="75381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alibri"/>
                  <a:ea typeface="Calibri"/>
                  <a:cs typeface="Calibri"/>
                  <a:sym typeface="Calibri"/>
                </a:rPr>
                <a:t>Công ty mình đã có sản phẩm gì tương tự đáp ứng hoặc đáp ứng 1 phần nghiệp vụ đó.</a:t>
              </a:r>
              <a:endParaRPr/>
            </a:p>
          </p:txBody>
        </p:sp>
        <p:sp>
          <p:nvSpPr>
            <p:cNvPr id="1672" name="Google Shape;1672;p70"/>
            <p:cNvSpPr/>
            <p:nvPr/>
          </p:nvSpPr>
          <p:spPr>
            <a:xfrm>
              <a:off x="0" y="3827128"/>
              <a:ext cx="6797675" cy="835379"/>
            </a:xfrm>
            <a:prstGeom prst="roundRect">
              <a:avLst>
                <a:gd fmla="val 16667" name="adj"/>
              </a:avLst>
            </a:prstGeom>
            <a:solidFill>
              <a:srgbClr val="44802C"/>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0"/>
            <p:cNvSpPr txBox="1"/>
            <p:nvPr/>
          </p:nvSpPr>
          <p:spPr>
            <a:xfrm>
              <a:off x="40780" y="3867908"/>
              <a:ext cx="6716115" cy="75381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alibri"/>
                  <a:ea typeface="Calibri"/>
                  <a:cs typeface="Calibri"/>
                  <a:sym typeface="Calibri"/>
                </a:rPr>
                <a:t>Thị trường đang có xu hướng thế nào?</a:t>
              </a:r>
              <a:endParaRPr/>
            </a:p>
          </p:txBody>
        </p:sp>
        <p:sp>
          <p:nvSpPr>
            <p:cNvPr id="1674" name="Google Shape;1674;p70"/>
            <p:cNvSpPr/>
            <p:nvPr/>
          </p:nvSpPr>
          <p:spPr>
            <a:xfrm>
              <a:off x="0" y="4722988"/>
              <a:ext cx="6797675" cy="835379"/>
            </a:xfrm>
            <a:prstGeom prst="roundRect">
              <a:avLst>
                <a:gd fmla="val 16667" name="adj"/>
              </a:avLst>
            </a:prstGeom>
            <a:solidFill>
              <a:srgbClr val="3E752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txBox="1"/>
            <p:nvPr/>
          </p:nvSpPr>
          <p:spPr>
            <a:xfrm>
              <a:off x="40780" y="4763768"/>
              <a:ext cx="6716115" cy="75381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alibri"/>
                  <a:ea typeface="Calibri"/>
                  <a:cs typeface="Calibri"/>
                  <a:sym typeface="Calibri"/>
                </a:rPr>
                <a:t>Giải pháp của mình dự kiến thế nào?</a:t>
              </a:r>
              <a:endParaRPr/>
            </a:p>
          </p:txBody>
        </p:sp>
      </p:grpSp>
      <p:sp>
        <p:nvSpPr>
          <p:cNvPr id="1676" name="Google Shape;1676;p7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0" name="Shape 1680"/>
        <p:cNvGrpSpPr/>
        <p:nvPr/>
      </p:nvGrpSpPr>
      <p:grpSpPr>
        <a:xfrm>
          <a:off x="0" y="0"/>
          <a:ext cx="0" cy="0"/>
          <a:chOff x="0" y="0"/>
          <a:chExt cx="0" cy="0"/>
        </a:xfrm>
      </p:grpSpPr>
      <p:sp>
        <p:nvSpPr>
          <p:cNvPr id="1681" name="Google Shape;1681;p71"/>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2" name="Google Shape;1682;p71"/>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1"/>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CHUẨN BỊ KHẢO SÁT YÊU CẦU NHƯ THẾ NÀO</a:t>
            </a:r>
            <a:endParaRPr/>
          </a:p>
        </p:txBody>
      </p:sp>
      <p:sp>
        <p:nvSpPr>
          <p:cNvPr id="1684" name="Google Shape;1684;p7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71"/>
          <p:cNvGrpSpPr/>
          <p:nvPr/>
        </p:nvGrpSpPr>
        <p:grpSpPr>
          <a:xfrm>
            <a:off x="4741864" y="653816"/>
            <a:ext cx="6797675" cy="5621805"/>
            <a:chOff x="0" y="14053"/>
            <a:chExt cx="6797675" cy="5621805"/>
          </a:xfrm>
        </p:grpSpPr>
        <p:sp>
          <p:nvSpPr>
            <p:cNvPr id="1686" name="Google Shape;1686;p71"/>
            <p:cNvSpPr/>
            <p:nvPr/>
          </p:nvSpPr>
          <p:spPr>
            <a:xfrm>
              <a:off x="0" y="14053"/>
              <a:ext cx="6797675" cy="1484730"/>
            </a:xfrm>
            <a:prstGeom prst="roundRect">
              <a:avLst>
                <a:gd fmla="val 16667" name="adj"/>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1"/>
            <p:cNvSpPr txBox="1"/>
            <p:nvPr/>
          </p:nvSpPr>
          <p:spPr>
            <a:xfrm>
              <a:off x="72479" y="86532"/>
              <a:ext cx="6652717" cy="1339772"/>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None/>
              </a:pPr>
              <a:r>
                <a:rPr lang="en-US" sz="2700">
                  <a:solidFill>
                    <a:schemeClr val="lt1"/>
                  </a:solidFill>
                  <a:latin typeface="Calibri"/>
                  <a:ea typeface="Calibri"/>
                  <a:cs typeface="Calibri"/>
                  <a:sym typeface="Calibri"/>
                </a:rPr>
                <a:t>Sau khi áp dụng giải pháp của mình thì quy trình nghiệp vụ ban đầu sẽ điều chỉnh thế nào?</a:t>
              </a:r>
              <a:endParaRPr/>
            </a:p>
          </p:txBody>
        </p:sp>
        <p:sp>
          <p:nvSpPr>
            <p:cNvPr id="1688" name="Google Shape;1688;p71"/>
            <p:cNvSpPr/>
            <p:nvPr/>
          </p:nvSpPr>
          <p:spPr>
            <a:xfrm>
              <a:off x="0" y="1498783"/>
              <a:ext cx="6797675" cy="108985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1"/>
            <p:cNvSpPr txBox="1"/>
            <p:nvPr/>
          </p:nvSpPr>
          <p:spPr>
            <a:xfrm>
              <a:off x="0" y="1498783"/>
              <a:ext cx="6797675" cy="1089854"/>
            </a:xfrm>
            <a:prstGeom prst="rect">
              <a:avLst/>
            </a:prstGeom>
            <a:noFill/>
            <a:ln>
              <a:noFill/>
            </a:ln>
          </p:spPr>
          <p:txBody>
            <a:bodyPr anchorCtr="0" anchor="t" bIns="34275" lIns="215825" spcFirstLastPara="1" rIns="192000" wrap="square" tIns="3427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Quy trình?</a:t>
              </a:r>
              <a:endParaRPr/>
            </a:p>
            <a:p>
              <a:pPr indent="-228600" lvl="1" marL="228600" marR="0" rtl="0" algn="l">
                <a:lnSpc>
                  <a:spcPct val="90000"/>
                </a:lnSpc>
                <a:spcBef>
                  <a:spcPts val="42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Biểu mẫu?</a:t>
              </a:r>
              <a:endParaRPr/>
            </a:p>
            <a:p>
              <a:pPr indent="-228600" lvl="1" marL="228600" marR="0" rtl="0" algn="l">
                <a:lnSpc>
                  <a:spcPct val="90000"/>
                </a:lnSpc>
                <a:spcBef>
                  <a:spcPts val="42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Báo cáo?</a:t>
              </a:r>
              <a:endParaRPr/>
            </a:p>
          </p:txBody>
        </p:sp>
        <p:sp>
          <p:nvSpPr>
            <p:cNvPr id="1690" name="Google Shape;1690;p71"/>
            <p:cNvSpPr/>
            <p:nvPr/>
          </p:nvSpPr>
          <p:spPr>
            <a:xfrm>
              <a:off x="0" y="2588638"/>
              <a:ext cx="6797675" cy="1484730"/>
            </a:xfrm>
            <a:prstGeom prst="roundRect">
              <a:avLst>
                <a:gd fmla="val 16667" name="adj"/>
              </a:avLst>
            </a:prstGeom>
            <a:solidFill>
              <a:srgbClr val="4A8C3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1"/>
            <p:cNvSpPr txBox="1"/>
            <p:nvPr/>
          </p:nvSpPr>
          <p:spPr>
            <a:xfrm>
              <a:off x="72479" y="2661117"/>
              <a:ext cx="6652717" cy="1339772"/>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None/>
              </a:pPr>
              <a:r>
                <a:rPr lang="en-US" sz="2700">
                  <a:solidFill>
                    <a:schemeClr val="lt1"/>
                  </a:solidFill>
                  <a:latin typeface="Calibri"/>
                  <a:ea typeface="Calibri"/>
                  <a:cs typeface="Calibri"/>
                  <a:sym typeface="Calibri"/>
                </a:rPr>
                <a:t>Chuẩn bị Phiếu Câu hỏi, Biên bản khảo sát</a:t>
              </a:r>
              <a:endParaRPr/>
            </a:p>
          </p:txBody>
        </p:sp>
        <p:sp>
          <p:nvSpPr>
            <p:cNvPr id="1692" name="Google Shape;1692;p71"/>
            <p:cNvSpPr/>
            <p:nvPr/>
          </p:nvSpPr>
          <p:spPr>
            <a:xfrm>
              <a:off x="0" y="4151128"/>
              <a:ext cx="6797675" cy="1484730"/>
            </a:xfrm>
            <a:prstGeom prst="roundRect">
              <a:avLst>
                <a:gd fmla="val 16667" name="adj"/>
              </a:avLst>
            </a:prstGeom>
            <a:solidFill>
              <a:srgbClr val="3E752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1"/>
            <p:cNvSpPr txBox="1"/>
            <p:nvPr/>
          </p:nvSpPr>
          <p:spPr>
            <a:xfrm>
              <a:off x="72479" y="4223607"/>
              <a:ext cx="6652717" cy="1339772"/>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None/>
              </a:pPr>
              <a:r>
                <a:rPr lang="en-US" sz="2700">
                  <a:solidFill>
                    <a:schemeClr val="lt1"/>
                  </a:solidFill>
                  <a:latin typeface="Calibri"/>
                  <a:ea typeface="Calibri"/>
                  <a:cs typeface="Calibri"/>
                  <a:sym typeface="Calibri"/>
                </a:rPr>
                <a:t>Chuẩn bị gặp khách hàng (xác nhận thời gian, địa điểm, thành phần, trang thiết bị cần thiết (máy chiếu, ghi âm, …)</a:t>
              </a:r>
              <a:endParaRPr/>
            </a:p>
          </p:txBody>
        </p:sp>
      </p:grpSp>
      <p:sp>
        <p:nvSpPr>
          <p:cNvPr id="1694" name="Google Shape;1694;p7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8" name="Shape 1698"/>
        <p:cNvGrpSpPr/>
        <p:nvPr/>
      </p:nvGrpSpPr>
      <p:grpSpPr>
        <a:xfrm>
          <a:off x="0" y="0"/>
          <a:ext cx="0" cy="0"/>
          <a:chOff x="0" y="0"/>
          <a:chExt cx="0" cy="0"/>
        </a:xfrm>
      </p:grpSpPr>
      <p:sp>
        <p:nvSpPr>
          <p:cNvPr id="1699" name="Google Shape;1699;p7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1" name="Google Shape;1701;p7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702" name="Google Shape;1702;p72"/>
          <p:cNvSpPr/>
          <p:nvPr/>
        </p:nvSpPr>
        <p:spPr>
          <a:xfrm>
            <a:off x="1541" y="0"/>
            <a:ext cx="1219045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3" name="Google Shape;1703;p72"/>
          <p:cNvSpPr/>
          <p:nvPr/>
        </p:nvSpPr>
        <p:spPr>
          <a:xfrm>
            <a:off x="16" y="0"/>
            <a:ext cx="4584734"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2"/>
          <p:cNvSpPr txBox="1"/>
          <p:nvPr>
            <p:ph idx="4294967295" type="title"/>
          </p:nvPr>
        </p:nvSpPr>
        <p:spPr>
          <a:xfrm>
            <a:off x="457200" y="1058573"/>
            <a:ext cx="3659246" cy="292608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000"/>
              <a:buFont typeface="Calibri"/>
              <a:buNone/>
            </a:pPr>
            <a:r>
              <a:rPr lang="en-US" sz="3000">
                <a:solidFill>
                  <a:srgbClr val="FFFFFF"/>
                </a:solidFill>
                <a:latin typeface="Calibri"/>
                <a:ea typeface="Calibri"/>
                <a:cs typeface="Calibri"/>
                <a:sym typeface="Calibri"/>
              </a:rPr>
              <a:t>Chuẩn bị câu hỏi khảo sát &amp; Biên bản khảo sát</a:t>
            </a:r>
            <a:br>
              <a:rPr lang="en-US" sz="3000">
                <a:solidFill>
                  <a:srgbClr val="FFFFFF"/>
                </a:solidFill>
                <a:latin typeface="Calibri"/>
                <a:ea typeface="Calibri"/>
                <a:cs typeface="Calibri"/>
                <a:sym typeface="Calibri"/>
              </a:rPr>
            </a:br>
            <a:endParaRPr b="1" i="1" sz="3000">
              <a:solidFill>
                <a:srgbClr val="FFFFFF"/>
              </a:solidFill>
              <a:latin typeface="Calibri"/>
              <a:ea typeface="Calibri"/>
              <a:cs typeface="Calibri"/>
              <a:sym typeface="Calibri"/>
            </a:endParaRPr>
          </a:p>
        </p:txBody>
      </p:sp>
      <p:sp>
        <p:nvSpPr>
          <p:cNvPr id="1705" name="Google Shape;1705;p72"/>
          <p:cNvSpPr/>
          <p:nvPr/>
        </p:nvSpPr>
        <p:spPr>
          <a:xfrm>
            <a:off x="458475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2"/>
          <p:cNvSpPr/>
          <p:nvPr/>
        </p:nvSpPr>
        <p:spPr>
          <a:xfrm>
            <a:off x="4965290" y="321732"/>
            <a:ext cx="3654966" cy="3674848"/>
          </a:xfrm>
          <a:prstGeom prst="rect">
            <a:avLst/>
          </a:prstGeom>
          <a:solidFill>
            <a:srgbClr val="FFFFFF"/>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automatically generated" id="1707" name="Google Shape;1707;p72"/>
          <p:cNvPicPr preferRelativeResize="0"/>
          <p:nvPr/>
        </p:nvPicPr>
        <p:blipFill rotWithShape="1">
          <a:blip r:embed="rId3">
            <a:alphaModFix/>
          </a:blip>
          <a:srcRect b="0" l="0" r="0" t="0"/>
          <a:stretch/>
        </p:blipFill>
        <p:spPr>
          <a:xfrm>
            <a:off x="5350469" y="485804"/>
            <a:ext cx="2884607" cy="3346704"/>
          </a:xfrm>
          <a:prstGeom prst="rect">
            <a:avLst/>
          </a:prstGeom>
          <a:solidFill>
            <a:srgbClr val="ECECEC"/>
          </a:solidFill>
          <a:ln>
            <a:noFill/>
          </a:ln>
        </p:spPr>
      </p:pic>
      <p:sp>
        <p:nvSpPr>
          <p:cNvPr id="1708" name="Google Shape;1708;p72"/>
          <p:cNvSpPr/>
          <p:nvPr/>
        </p:nvSpPr>
        <p:spPr>
          <a:xfrm>
            <a:off x="8798288" y="321732"/>
            <a:ext cx="3068701" cy="2108201"/>
          </a:xfrm>
          <a:prstGeom prst="rect">
            <a:avLst/>
          </a:prstGeom>
          <a:solidFill>
            <a:srgbClr val="FFFFFF"/>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hape&#10;&#10;Description automatically generated" id="1709" name="Google Shape;1709;p72"/>
          <p:cNvPicPr preferRelativeResize="0"/>
          <p:nvPr/>
        </p:nvPicPr>
        <p:blipFill rotWithShape="1">
          <a:blip r:embed="rId4">
            <a:alphaModFix/>
          </a:blip>
          <a:srcRect b="0" l="0" r="0" t="0"/>
          <a:stretch/>
        </p:blipFill>
        <p:spPr>
          <a:xfrm>
            <a:off x="9440484" y="483762"/>
            <a:ext cx="1784309" cy="1784309"/>
          </a:xfrm>
          <a:prstGeom prst="rect">
            <a:avLst/>
          </a:prstGeom>
          <a:noFill/>
          <a:ln>
            <a:noFill/>
          </a:ln>
        </p:spPr>
      </p:pic>
      <p:sp>
        <p:nvSpPr>
          <p:cNvPr id="1710" name="Google Shape;1710;p72"/>
          <p:cNvSpPr/>
          <p:nvPr/>
        </p:nvSpPr>
        <p:spPr>
          <a:xfrm>
            <a:off x="4965290" y="4157448"/>
            <a:ext cx="3654966" cy="2302337"/>
          </a:xfrm>
          <a:prstGeom prst="rect">
            <a:avLst/>
          </a:prstGeom>
          <a:solidFill>
            <a:srgbClr val="FFFFFF"/>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shape&#10;&#10;Description automatically generated" id="1711" name="Google Shape;1711;p72"/>
          <p:cNvPicPr preferRelativeResize="0"/>
          <p:nvPr/>
        </p:nvPicPr>
        <p:blipFill rotWithShape="1">
          <a:blip r:embed="rId4">
            <a:alphaModFix/>
          </a:blip>
          <a:srcRect b="0" l="0" r="0" t="0"/>
          <a:stretch/>
        </p:blipFill>
        <p:spPr>
          <a:xfrm>
            <a:off x="5806319" y="4318312"/>
            <a:ext cx="1977401" cy="1977401"/>
          </a:xfrm>
          <a:prstGeom prst="rect">
            <a:avLst/>
          </a:prstGeom>
          <a:noFill/>
          <a:ln>
            <a:noFill/>
          </a:ln>
        </p:spPr>
      </p:pic>
      <p:sp>
        <p:nvSpPr>
          <p:cNvPr id="1712" name="Google Shape;1712;p72"/>
          <p:cNvSpPr/>
          <p:nvPr/>
        </p:nvSpPr>
        <p:spPr>
          <a:xfrm>
            <a:off x="8798288" y="2617577"/>
            <a:ext cx="3068701" cy="3809118"/>
          </a:xfrm>
          <a:prstGeom prst="rect">
            <a:avLst/>
          </a:prstGeom>
          <a:solidFill>
            <a:srgbClr val="FFFFFF"/>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automatically generated" id="1713" name="Google Shape;1713;p72"/>
          <p:cNvPicPr preferRelativeResize="0"/>
          <p:nvPr/>
        </p:nvPicPr>
        <p:blipFill rotWithShape="1">
          <a:blip r:embed="rId5">
            <a:alphaModFix/>
          </a:blip>
          <a:srcRect b="0" l="0" r="0" t="0"/>
          <a:stretch/>
        </p:blipFill>
        <p:spPr>
          <a:xfrm>
            <a:off x="8961039" y="2840978"/>
            <a:ext cx="2743200" cy="3362324"/>
          </a:xfrm>
          <a:prstGeom prst="rect">
            <a:avLst/>
          </a:prstGeom>
          <a:solidFill>
            <a:srgbClr val="ECECEC"/>
          </a:solidFill>
          <a:ln>
            <a:noFill/>
          </a:ln>
        </p:spPr>
      </p:pic>
      <p:sp>
        <p:nvSpPr>
          <p:cNvPr id="1714" name="Google Shape;1714;p7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8" name="Shape 1718"/>
        <p:cNvGrpSpPr/>
        <p:nvPr/>
      </p:nvGrpSpPr>
      <p:grpSpPr>
        <a:xfrm>
          <a:off x="0" y="0"/>
          <a:ext cx="0" cy="0"/>
          <a:chOff x="0" y="0"/>
          <a:chExt cx="0" cy="0"/>
        </a:xfrm>
      </p:grpSpPr>
      <p:sp>
        <p:nvSpPr>
          <p:cNvPr id="1719" name="Google Shape;1719;p7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3"/>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1" name="Google Shape;1721;p73"/>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722" name="Google Shape;1722;p73"/>
          <p:cNvSpPr/>
          <p:nvPr/>
        </p:nvSpPr>
        <p:spPr>
          <a:xfrm>
            <a:off x="1" y="1"/>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3" name="Google Shape;1723;p73"/>
          <p:cNvSpPr txBox="1"/>
          <p:nvPr>
            <p:ph idx="4294967295" type="title"/>
          </p:nvPr>
        </p:nvSpPr>
        <p:spPr>
          <a:xfrm>
            <a:off x="6411685" y="634947"/>
            <a:ext cx="512717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3.8.3 Nội dung khảo sát</a:t>
            </a:r>
            <a:endParaRPr/>
          </a:p>
        </p:txBody>
      </p:sp>
      <p:pic>
        <p:nvPicPr>
          <p:cNvPr descr="A screenshot of a cell phone&#10;&#10;Description automatically generated" id="1724" name="Google Shape;1724;p73"/>
          <p:cNvPicPr preferRelativeResize="0"/>
          <p:nvPr/>
        </p:nvPicPr>
        <p:blipFill rotWithShape="1">
          <a:blip r:embed="rId3">
            <a:alphaModFix/>
          </a:blip>
          <a:srcRect b="0" l="0" r="0" t="0"/>
          <a:stretch/>
        </p:blipFill>
        <p:spPr>
          <a:xfrm>
            <a:off x="1204314" y="645107"/>
            <a:ext cx="4329391" cy="5247747"/>
          </a:xfrm>
          <a:prstGeom prst="rect">
            <a:avLst/>
          </a:prstGeom>
          <a:noFill/>
          <a:ln>
            <a:noFill/>
          </a:ln>
        </p:spPr>
      </p:pic>
      <p:cxnSp>
        <p:nvCxnSpPr>
          <p:cNvPr id="1725" name="Google Shape;1725;p73"/>
          <p:cNvCxnSpPr/>
          <p:nvPr/>
        </p:nvCxnSpPr>
        <p:spPr>
          <a:xfrm>
            <a:off x="6411684" y="2086188"/>
            <a:ext cx="4748808" cy="0"/>
          </a:xfrm>
          <a:prstGeom prst="straightConnector1">
            <a:avLst/>
          </a:prstGeom>
          <a:noFill/>
          <a:ln cap="flat" cmpd="sng" w="9525">
            <a:solidFill>
              <a:srgbClr val="7F7F7F">
                <a:alpha val="89803"/>
              </a:srgbClr>
            </a:solidFill>
            <a:prstDash val="solid"/>
            <a:round/>
            <a:headEnd len="sm" w="sm" type="none"/>
            <a:tailEnd len="sm" w="sm" type="none"/>
          </a:ln>
        </p:spPr>
      </p:cxnSp>
      <p:sp>
        <p:nvSpPr>
          <p:cNvPr id="1726" name="Google Shape;1726;p73"/>
          <p:cNvSpPr/>
          <p:nvPr/>
        </p:nvSpPr>
        <p:spPr>
          <a:xfrm>
            <a:off x="17" y="633431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73"/>
          <p:cNvGrpSpPr/>
          <p:nvPr/>
        </p:nvGrpSpPr>
        <p:grpSpPr>
          <a:xfrm>
            <a:off x="6411685" y="2199363"/>
            <a:ext cx="5127171" cy="3669283"/>
            <a:chOff x="0" y="448"/>
            <a:chExt cx="5127171" cy="3669283"/>
          </a:xfrm>
        </p:grpSpPr>
        <p:cxnSp>
          <p:nvCxnSpPr>
            <p:cNvPr id="1729" name="Google Shape;1729;p73"/>
            <p:cNvCxnSpPr/>
            <p:nvPr/>
          </p:nvCxnSpPr>
          <p:spPr>
            <a:xfrm>
              <a:off x="0" y="448"/>
              <a:ext cx="5127171" cy="0"/>
            </a:xfrm>
            <a:prstGeom prst="straightConnector1">
              <a:avLst/>
            </a:prstGeom>
            <a:gradFill>
              <a:gsLst>
                <a:gs pos="0">
                  <a:srgbClr val="48A724"/>
                </a:gs>
                <a:gs pos="34000">
                  <a:srgbClr val="4AA527"/>
                </a:gs>
                <a:gs pos="70000">
                  <a:srgbClr val="49AB25"/>
                </a:gs>
                <a:gs pos="100000">
                  <a:srgbClr val="53A932"/>
                </a:gs>
              </a:gsLst>
              <a:path path="circle">
                <a:fillToRect b="50%" l="50%" r="50%" t="50%"/>
              </a:path>
              <a:tileRect/>
            </a:gradFill>
            <a:ln cap="flat" cmpd="sng" w="12700">
              <a:solidFill>
                <a:srgbClr val="56A438"/>
              </a:solidFill>
              <a:prstDash val="solid"/>
              <a:round/>
              <a:headEnd len="sm" w="sm" type="none"/>
              <a:tailEnd len="sm" w="sm" type="none"/>
            </a:ln>
            <a:effectLst>
              <a:outerShdw blurRad="44450" rotWithShape="0" algn="br" dir="2700000" dist="25400">
                <a:srgbClr val="000000">
                  <a:alpha val="60000"/>
                </a:srgbClr>
              </a:outerShdw>
            </a:effectLst>
          </p:spPr>
        </p:cxnSp>
        <p:sp>
          <p:nvSpPr>
            <p:cNvPr id="1730" name="Google Shape;1730;p73"/>
            <p:cNvSpPr/>
            <p:nvPr/>
          </p:nvSpPr>
          <p:spPr>
            <a:xfrm>
              <a:off x="0" y="448"/>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txBox="1"/>
            <p:nvPr/>
          </p:nvSpPr>
          <p:spPr>
            <a:xfrm>
              <a:off x="0" y="448"/>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Nghiệp vụ gì? </a:t>
              </a:r>
              <a:endParaRPr/>
            </a:p>
          </p:txBody>
        </p:sp>
        <p:cxnSp>
          <p:nvCxnSpPr>
            <p:cNvPr id="1732" name="Google Shape;1732;p73"/>
            <p:cNvCxnSpPr/>
            <p:nvPr/>
          </p:nvCxnSpPr>
          <p:spPr>
            <a:xfrm>
              <a:off x="0" y="367376"/>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33" name="Google Shape;1733;p73"/>
            <p:cNvSpPr/>
            <p:nvPr/>
          </p:nvSpPr>
          <p:spPr>
            <a:xfrm>
              <a:off x="0" y="367376"/>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txBox="1"/>
            <p:nvPr/>
          </p:nvSpPr>
          <p:spPr>
            <a:xfrm>
              <a:off x="0" y="367376"/>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Mục đích, mục tiêu của nghiệp vụ?</a:t>
              </a:r>
              <a:endParaRPr/>
            </a:p>
          </p:txBody>
        </p:sp>
        <p:cxnSp>
          <p:nvCxnSpPr>
            <p:cNvPr id="1735" name="Google Shape;1735;p73"/>
            <p:cNvCxnSpPr/>
            <p:nvPr/>
          </p:nvCxnSpPr>
          <p:spPr>
            <a:xfrm>
              <a:off x="0" y="734304"/>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36" name="Google Shape;1736;p73"/>
            <p:cNvSpPr/>
            <p:nvPr/>
          </p:nvSpPr>
          <p:spPr>
            <a:xfrm>
              <a:off x="0" y="734304"/>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3"/>
            <p:cNvSpPr txBox="1"/>
            <p:nvPr/>
          </p:nvSpPr>
          <p:spPr>
            <a:xfrm>
              <a:off x="0" y="734304"/>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Dùng cho đối tượng nào?</a:t>
              </a:r>
              <a:endParaRPr/>
            </a:p>
          </p:txBody>
        </p:sp>
        <p:cxnSp>
          <p:nvCxnSpPr>
            <p:cNvPr id="1738" name="Google Shape;1738;p73"/>
            <p:cNvCxnSpPr/>
            <p:nvPr/>
          </p:nvCxnSpPr>
          <p:spPr>
            <a:xfrm>
              <a:off x="0" y="1101233"/>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39" name="Google Shape;1739;p73"/>
            <p:cNvSpPr/>
            <p:nvPr/>
          </p:nvSpPr>
          <p:spPr>
            <a:xfrm>
              <a:off x="0" y="1101233"/>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3"/>
            <p:cNvSpPr txBox="1"/>
            <p:nvPr/>
          </p:nvSpPr>
          <p:spPr>
            <a:xfrm>
              <a:off x="0" y="1101233"/>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Có chức năng nhiệm vụ gì?</a:t>
              </a:r>
              <a:endParaRPr/>
            </a:p>
          </p:txBody>
        </p:sp>
        <p:cxnSp>
          <p:nvCxnSpPr>
            <p:cNvPr id="1741" name="Google Shape;1741;p73"/>
            <p:cNvCxnSpPr/>
            <p:nvPr/>
          </p:nvCxnSpPr>
          <p:spPr>
            <a:xfrm>
              <a:off x="0" y="1468161"/>
              <a:ext cx="5127171" cy="0"/>
            </a:xfrm>
            <a:prstGeom prst="straightConnector1">
              <a:avLst/>
            </a:prstGeom>
            <a:gradFill>
              <a:gsLst>
                <a:gs pos="0">
                  <a:srgbClr val="145D66"/>
                </a:gs>
                <a:gs pos="34000">
                  <a:srgbClr val="155D66"/>
                </a:gs>
                <a:gs pos="70000">
                  <a:srgbClr val="155F69"/>
                </a:gs>
                <a:gs pos="100000">
                  <a:srgbClr val="1D5F68"/>
                </a:gs>
              </a:gsLst>
              <a:path path="circle">
                <a:fillToRect b="50%" l="50%" r="50%" t="50%"/>
              </a:path>
              <a:tileRect/>
            </a:gradFill>
            <a:ln cap="flat" cmpd="sng" w="12700">
              <a:solidFill>
                <a:schemeClr val="accent6"/>
              </a:solidFill>
              <a:prstDash val="solid"/>
              <a:round/>
              <a:headEnd len="sm" w="sm" type="none"/>
              <a:tailEnd len="sm" w="sm" type="none"/>
            </a:ln>
            <a:effectLst>
              <a:outerShdw blurRad="44450" rotWithShape="0" algn="br" dir="2700000" dist="25400">
                <a:srgbClr val="000000">
                  <a:alpha val="60000"/>
                </a:srgbClr>
              </a:outerShdw>
            </a:effectLst>
          </p:spPr>
        </p:cxnSp>
        <p:sp>
          <p:nvSpPr>
            <p:cNvPr id="1742" name="Google Shape;1742;p73"/>
            <p:cNvSpPr/>
            <p:nvPr/>
          </p:nvSpPr>
          <p:spPr>
            <a:xfrm>
              <a:off x="0" y="1468161"/>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txBox="1"/>
            <p:nvPr/>
          </p:nvSpPr>
          <p:spPr>
            <a:xfrm>
              <a:off x="0" y="1468161"/>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Cơ cấu tổ chức liên quan</a:t>
              </a:r>
              <a:endParaRPr/>
            </a:p>
          </p:txBody>
        </p:sp>
        <p:cxnSp>
          <p:nvCxnSpPr>
            <p:cNvPr id="1744" name="Google Shape;1744;p73"/>
            <p:cNvCxnSpPr/>
            <p:nvPr/>
          </p:nvCxnSpPr>
          <p:spPr>
            <a:xfrm>
              <a:off x="0" y="1835089"/>
              <a:ext cx="5127171" cy="0"/>
            </a:xfrm>
            <a:prstGeom prst="straightConnector1">
              <a:avLst/>
            </a:prstGeom>
            <a:gradFill>
              <a:gsLst>
                <a:gs pos="0">
                  <a:srgbClr val="48A724"/>
                </a:gs>
                <a:gs pos="34000">
                  <a:srgbClr val="4AA527"/>
                </a:gs>
                <a:gs pos="70000">
                  <a:srgbClr val="49AB25"/>
                </a:gs>
                <a:gs pos="100000">
                  <a:srgbClr val="53A932"/>
                </a:gs>
              </a:gsLst>
              <a:path path="circle">
                <a:fillToRect b="50%" l="50%" r="50%" t="50%"/>
              </a:path>
              <a:tileRect/>
            </a:gradFill>
            <a:ln cap="flat" cmpd="sng" w="12700">
              <a:solidFill>
                <a:srgbClr val="56A438"/>
              </a:solidFill>
              <a:prstDash val="solid"/>
              <a:round/>
              <a:headEnd len="sm" w="sm" type="none"/>
              <a:tailEnd len="sm" w="sm" type="none"/>
            </a:ln>
            <a:effectLst>
              <a:outerShdw blurRad="44450" rotWithShape="0" algn="br" dir="2700000" dist="25400">
                <a:srgbClr val="000000">
                  <a:alpha val="60000"/>
                </a:srgbClr>
              </a:outerShdw>
            </a:effectLst>
          </p:spPr>
        </p:cxnSp>
        <p:sp>
          <p:nvSpPr>
            <p:cNvPr id="1745" name="Google Shape;1745;p73"/>
            <p:cNvSpPr/>
            <p:nvPr/>
          </p:nvSpPr>
          <p:spPr>
            <a:xfrm>
              <a:off x="0" y="1835090"/>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txBox="1"/>
            <p:nvPr/>
          </p:nvSpPr>
          <p:spPr>
            <a:xfrm>
              <a:off x="0" y="1835090"/>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Các contact liên quan</a:t>
              </a:r>
              <a:endParaRPr sz="1500">
                <a:solidFill>
                  <a:schemeClr val="dk1"/>
                </a:solidFill>
                <a:latin typeface="Calibri"/>
                <a:ea typeface="Calibri"/>
                <a:cs typeface="Calibri"/>
                <a:sym typeface="Calibri"/>
              </a:endParaRPr>
            </a:p>
          </p:txBody>
        </p:sp>
        <p:cxnSp>
          <p:nvCxnSpPr>
            <p:cNvPr id="1747" name="Google Shape;1747;p73"/>
            <p:cNvCxnSpPr/>
            <p:nvPr/>
          </p:nvCxnSpPr>
          <p:spPr>
            <a:xfrm>
              <a:off x="0" y="2202018"/>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48" name="Google Shape;1748;p73"/>
            <p:cNvSpPr/>
            <p:nvPr/>
          </p:nvSpPr>
          <p:spPr>
            <a:xfrm>
              <a:off x="0" y="2202018"/>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3"/>
            <p:cNvSpPr txBox="1"/>
            <p:nvPr/>
          </p:nvSpPr>
          <p:spPr>
            <a:xfrm>
              <a:off x="0" y="2202018"/>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Văn bản pháp luật liên quan</a:t>
              </a:r>
              <a:endParaRPr/>
            </a:p>
          </p:txBody>
        </p:sp>
        <p:cxnSp>
          <p:nvCxnSpPr>
            <p:cNvPr id="1750" name="Google Shape;1750;p73"/>
            <p:cNvCxnSpPr/>
            <p:nvPr/>
          </p:nvCxnSpPr>
          <p:spPr>
            <a:xfrm>
              <a:off x="0" y="2568946"/>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51" name="Google Shape;1751;p73"/>
            <p:cNvSpPr/>
            <p:nvPr/>
          </p:nvSpPr>
          <p:spPr>
            <a:xfrm>
              <a:off x="0" y="2568946"/>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txBox="1"/>
            <p:nvPr/>
          </p:nvSpPr>
          <p:spPr>
            <a:xfrm>
              <a:off x="0" y="2568946"/>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Quy trình, biểu mẫu, báo cáo hiện tại, yêu cầu đầu vào/ đầu ra.</a:t>
              </a:r>
              <a:endParaRPr/>
            </a:p>
          </p:txBody>
        </p:sp>
        <p:cxnSp>
          <p:nvCxnSpPr>
            <p:cNvPr id="1753" name="Google Shape;1753;p73"/>
            <p:cNvCxnSpPr/>
            <p:nvPr/>
          </p:nvCxnSpPr>
          <p:spPr>
            <a:xfrm>
              <a:off x="0" y="2935875"/>
              <a:ext cx="5127171" cy="0"/>
            </a:xfrm>
            <a:prstGeom prst="straightConnector1">
              <a:avLst/>
            </a:prstGeom>
            <a:gradFill>
              <a:gsLst>
                <a:gs pos="0">
                  <a:srgbClr val="35761C"/>
                </a:gs>
                <a:gs pos="34000">
                  <a:srgbClr val="37751E"/>
                </a:gs>
                <a:gs pos="70000">
                  <a:srgbClr val="37791D"/>
                </a:gs>
                <a:gs pos="100000">
                  <a:srgbClr val="3D7826"/>
                </a:gs>
              </a:gsLst>
              <a:path path="circle">
                <a:fillToRect b="50%" l="50%" r="50%" t="50%"/>
              </a:path>
              <a:tileRect/>
            </a:gradFill>
            <a:ln cap="flat" cmpd="sng" w="12700">
              <a:solidFill>
                <a:srgbClr val="3F752A"/>
              </a:solidFill>
              <a:prstDash val="solid"/>
              <a:round/>
              <a:headEnd len="sm" w="sm" type="none"/>
              <a:tailEnd len="sm" w="sm" type="none"/>
            </a:ln>
            <a:effectLst>
              <a:outerShdw blurRad="44450" rotWithShape="0" algn="br" dir="2700000" dist="25400">
                <a:srgbClr val="000000">
                  <a:alpha val="60000"/>
                </a:srgbClr>
              </a:outerShdw>
            </a:effectLst>
          </p:spPr>
        </p:cxnSp>
        <p:sp>
          <p:nvSpPr>
            <p:cNvPr id="1754" name="Google Shape;1754;p73"/>
            <p:cNvSpPr/>
            <p:nvPr/>
          </p:nvSpPr>
          <p:spPr>
            <a:xfrm>
              <a:off x="0" y="2935875"/>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3"/>
            <p:cNvSpPr txBox="1"/>
            <p:nvPr/>
          </p:nvSpPr>
          <p:spPr>
            <a:xfrm>
              <a:off x="0" y="2935875"/>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Số lượng hồ sơ</a:t>
              </a:r>
              <a:endParaRPr sz="1500">
                <a:solidFill>
                  <a:schemeClr val="dk1"/>
                </a:solidFill>
                <a:latin typeface="Calibri"/>
                <a:ea typeface="Calibri"/>
                <a:cs typeface="Calibri"/>
                <a:sym typeface="Calibri"/>
              </a:endParaRPr>
            </a:p>
          </p:txBody>
        </p:sp>
        <p:cxnSp>
          <p:nvCxnSpPr>
            <p:cNvPr id="1756" name="Google Shape;1756;p73"/>
            <p:cNvCxnSpPr/>
            <p:nvPr/>
          </p:nvCxnSpPr>
          <p:spPr>
            <a:xfrm>
              <a:off x="0" y="3302803"/>
              <a:ext cx="5127171" cy="0"/>
            </a:xfrm>
            <a:prstGeom prst="straightConnector1">
              <a:avLst/>
            </a:prstGeom>
            <a:gradFill>
              <a:gsLst>
                <a:gs pos="0">
                  <a:srgbClr val="145D66"/>
                </a:gs>
                <a:gs pos="34000">
                  <a:srgbClr val="155D66"/>
                </a:gs>
                <a:gs pos="70000">
                  <a:srgbClr val="155F69"/>
                </a:gs>
                <a:gs pos="100000">
                  <a:srgbClr val="1D5F68"/>
                </a:gs>
              </a:gsLst>
              <a:path path="circle">
                <a:fillToRect b="50%" l="50%" r="50%" t="50%"/>
              </a:path>
              <a:tileRect/>
            </a:gradFill>
            <a:ln cap="flat" cmpd="sng" w="12700">
              <a:solidFill>
                <a:schemeClr val="accent6"/>
              </a:solidFill>
              <a:prstDash val="solid"/>
              <a:round/>
              <a:headEnd len="sm" w="sm" type="none"/>
              <a:tailEnd len="sm" w="sm" type="none"/>
            </a:ln>
            <a:effectLst>
              <a:outerShdw blurRad="44450" rotWithShape="0" algn="br" dir="2700000" dist="25400">
                <a:srgbClr val="000000">
                  <a:alpha val="60000"/>
                </a:srgbClr>
              </a:outerShdw>
            </a:effectLst>
          </p:spPr>
        </p:cxnSp>
        <p:sp>
          <p:nvSpPr>
            <p:cNvPr id="1757" name="Google Shape;1757;p73"/>
            <p:cNvSpPr/>
            <p:nvPr/>
          </p:nvSpPr>
          <p:spPr>
            <a:xfrm>
              <a:off x="0" y="3302803"/>
              <a:ext cx="5127171" cy="3669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3"/>
            <p:cNvSpPr txBox="1"/>
            <p:nvPr/>
          </p:nvSpPr>
          <p:spPr>
            <a:xfrm>
              <a:off x="0" y="3302803"/>
              <a:ext cx="5127171" cy="36692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None/>
              </a:pPr>
              <a:r>
                <a:rPr lang="en-US" sz="1500">
                  <a:solidFill>
                    <a:schemeClr val="dk1"/>
                  </a:solidFill>
                  <a:latin typeface="Calibri"/>
                  <a:ea typeface="Calibri"/>
                  <a:cs typeface="Calibri"/>
                  <a:sym typeface="Calibri"/>
                </a:rPr>
                <a:t>Hạ tầng, mạng, các phần mềm hiện tại</a:t>
              </a:r>
              <a:endParaRPr/>
            </a:p>
          </p:txBody>
        </p:sp>
      </p:grpSp>
      <p:sp>
        <p:nvSpPr>
          <p:cNvPr id="1759" name="Google Shape;1759;p7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pic>
        <p:nvPicPr>
          <p:cNvPr id="1764" name="Google Shape;1764;p74"/>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1765" name="Google Shape;1765;p74"/>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20 phút</a:t>
            </a:r>
            <a:endParaRPr/>
          </a:p>
        </p:txBody>
      </p:sp>
      <p:sp>
        <p:nvSpPr>
          <p:cNvPr id="1766" name="Google Shape;1766;p74"/>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Xây dựng bộ câu hỏi khảo sát</a:t>
            </a:r>
            <a:endParaRPr sz="1500" cap="none">
              <a:solidFill>
                <a:schemeClr val="dk1"/>
              </a:solidFill>
              <a:latin typeface="Calibri"/>
              <a:ea typeface="Calibri"/>
              <a:cs typeface="Calibri"/>
              <a:sym typeface="Calibri"/>
            </a:endParaRPr>
          </a:p>
        </p:txBody>
      </p:sp>
      <p:sp>
        <p:nvSpPr>
          <p:cNvPr id="1767" name="Google Shape;1767;p7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1" name="Shape 1771"/>
        <p:cNvGrpSpPr/>
        <p:nvPr/>
      </p:nvGrpSpPr>
      <p:grpSpPr>
        <a:xfrm>
          <a:off x="0" y="0"/>
          <a:ext cx="0" cy="0"/>
          <a:chOff x="0" y="0"/>
          <a:chExt cx="0" cy="0"/>
        </a:xfrm>
      </p:grpSpPr>
      <p:sp>
        <p:nvSpPr>
          <p:cNvPr id="1772" name="Google Shape;1772;p7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4" name="Google Shape;1774;p7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775" name="Google Shape;1775;p75"/>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6" name="Google Shape;1776;p75"/>
          <p:cNvSpPr txBox="1"/>
          <p:nvPr>
            <p:ph type="title"/>
          </p:nvPr>
        </p:nvSpPr>
        <p:spPr>
          <a:xfrm>
            <a:off x="5289754" y="639097"/>
            <a:ext cx="6253317" cy="36860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800"/>
              <a:buFont typeface="Calibri"/>
              <a:buNone/>
            </a:pPr>
            <a:r>
              <a:rPr lang="en-US" sz="6800">
                <a:solidFill>
                  <a:srgbClr val="262626"/>
                </a:solidFill>
                <a:latin typeface="Calibri"/>
                <a:ea typeface="Calibri"/>
                <a:cs typeface="Calibri"/>
                <a:sym typeface="Calibri"/>
              </a:rPr>
              <a:t>Thực hành mẫu phiên khảo sát khách hàng</a:t>
            </a:r>
            <a:endParaRPr/>
          </a:p>
        </p:txBody>
      </p:sp>
      <p:pic>
        <p:nvPicPr>
          <p:cNvPr descr="how to create connection in an interview and get the job. - B. Building  Business" id="1777" name="Google Shape;1777;p75"/>
          <p:cNvPicPr preferRelativeResize="0"/>
          <p:nvPr/>
        </p:nvPicPr>
        <p:blipFill rotWithShape="1">
          <a:blip r:embed="rId3">
            <a:alphaModFix/>
          </a:blip>
          <a:srcRect b="2517" l="0" r="3665" t="2130"/>
          <a:stretch/>
        </p:blipFill>
        <p:spPr>
          <a:xfrm>
            <a:off x="677381" y="729051"/>
            <a:ext cx="3771052" cy="4850586"/>
          </a:xfrm>
          <a:prstGeom prst="rect">
            <a:avLst/>
          </a:prstGeom>
          <a:noFill/>
          <a:ln>
            <a:noFill/>
          </a:ln>
        </p:spPr>
      </p:pic>
      <p:cxnSp>
        <p:nvCxnSpPr>
          <p:cNvPr id="1778" name="Google Shape;1778;p75"/>
          <p:cNvCxnSpPr/>
          <p:nvPr/>
        </p:nvCxnSpPr>
        <p:spPr>
          <a:xfrm>
            <a:off x="5447071" y="4343400"/>
            <a:ext cx="5636107"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1779" name="Google Shape;1779;p75"/>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
        <p:nvSpPr>
          <p:cNvPr id="1782" name="Google Shape;1782;p75"/>
          <p:cNvSpPr txBox="1"/>
          <p:nvPr/>
        </p:nvSpPr>
        <p:spPr>
          <a:xfrm>
            <a:off x="5447071" y="4420696"/>
            <a:ext cx="5636107" cy="54351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600"/>
              <a:buFont typeface="Noto Sans Symbols"/>
              <a:buNone/>
            </a:pPr>
            <a:r>
              <a:rPr lang="en-US" sz="1600">
                <a:solidFill>
                  <a:schemeClr val="dk1"/>
                </a:solidFill>
                <a:latin typeface="Calibri"/>
                <a:ea typeface="Calibri"/>
                <a:cs typeface="Calibri"/>
                <a:sym typeface="Calibri"/>
              </a:rPr>
              <a:t>Chọn 1 học viên làm khách hàng tiêu biểu để thực hành mẫu 1 phiên </a:t>
            </a:r>
            <a:endParaRPr sz="1500" cap="non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pic>
        <p:nvPicPr>
          <p:cNvPr id="1787" name="Google Shape;1787;p76"/>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1788" name="Google Shape;1788;p76"/>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10 phút</a:t>
            </a:r>
            <a:endParaRPr/>
          </a:p>
        </p:txBody>
      </p:sp>
      <p:sp>
        <p:nvSpPr>
          <p:cNvPr id="1789" name="Google Shape;1789;p76"/>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a:solidFill>
                  <a:schemeClr val="dk1"/>
                </a:solidFill>
                <a:latin typeface="Calibri"/>
                <a:ea typeface="Calibri"/>
                <a:cs typeface="Calibri"/>
                <a:sym typeface="Calibri"/>
              </a:rPr>
              <a:t>Thực hành phỏng vấn khảo sát yêu cầu</a:t>
            </a:r>
            <a:endParaRPr sz="1500" cap="none">
              <a:solidFill>
                <a:schemeClr val="dk1"/>
              </a:solidFill>
              <a:latin typeface="Calibri"/>
              <a:ea typeface="Calibri"/>
              <a:cs typeface="Calibri"/>
              <a:sym typeface="Calibri"/>
            </a:endParaRPr>
          </a:p>
        </p:txBody>
      </p:sp>
      <p:sp>
        <p:nvSpPr>
          <p:cNvPr id="1790" name="Google Shape;1790;p7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77"/>
          <p:cNvSpPr txBox="1"/>
          <p:nvPr>
            <p:ph idx="4294967295" type="title"/>
          </p:nvPr>
        </p:nvSpPr>
        <p:spPr>
          <a:xfrm>
            <a:off x="6411685" y="634947"/>
            <a:ext cx="512717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3.8.4 Biên bản khảo sát</a:t>
            </a:r>
            <a:endParaRPr/>
          </a:p>
        </p:txBody>
      </p:sp>
      <p:pic>
        <p:nvPicPr>
          <p:cNvPr id="1796" name="Google Shape;1796;p77"/>
          <p:cNvPicPr preferRelativeResize="0"/>
          <p:nvPr/>
        </p:nvPicPr>
        <p:blipFill rotWithShape="1">
          <a:blip r:embed="rId3">
            <a:alphaModFix/>
          </a:blip>
          <a:srcRect b="0" l="0" r="0" t="0"/>
          <a:stretch/>
        </p:blipFill>
        <p:spPr>
          <a:xfrm>
            <a:off x="1164118" y="645107"/>
            <a:ext cx="4409783" cy="5247747"/>
          </a:xfrm>
          <a:prstGeom prst="rect">
            <a:avLst/>
          </a:prstGeom>
          <a:noFill/>
          <a:ln>
            <a:noFill/>
          </a:ln>
        </p:spPr>
      </p:pic>
      <p:grpSp>
        <p:nvGrpSpPr>
          <p:cNvPr id="1797" name="Google Shape;1797;p77"/>
          <p:cNvGrpSpPr/>
          <p:nvPr/>
        </p:nvGrpSpPr>
        <p:grpSpPr>
          <a:xfrm>
            <a:off x="6411685" y="2198915"/>
            <a:ext cx="5127171" cy="3670179"/>
            <a:chOff x="0" y="0"/>
            <a:chExt cx="5127171" cy="3670179"/>
          </a:xfrm>
        </p:grpSpPr>
        <p:cxnSp>
          <p:nvCxnSpPr>
            <p:cNvPr id="1798" name="Google Shape;1798;p77"/>
            <p:cNvCxnSpPr/>
            <p:nvPr/>
          </p:nvCxnSpPr>
          <p:spPr>
            <a:xfrm>
              <a:off x="0" y="0"/>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799" name="Google Shape;1799;p77"/>
            <p:cNvSpPr/>
            <p:nvPr/>
          </p:nvSpPr>
          <p:spPr>
            <a:xfrm>
              <a:off x="0" y="0"/>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txBox="1"/>
            <p:nvPr/>
          </p:nvSpPr>
          <p:spPr>
            <a:xfrm>
              <a:off x="0" y="0"/>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Ai tham gia, vai trò chức danh là gì?</a:t>
              </a:r>
              <a:endParaRPr/>
            </a:p>
          </p:txBody>
        </p:sp>
        <p:cxnSp>
          <p:nvCxnSpPr>
            <p:cNvPr id="1801" name="Google Shape;1801;p77"/>
            <p:cNvCxnSpPr/>
            <p:nvPr/>
          </p:nvCxnSpPr>
          <p:spPr>
            <a:xfrm>
              <a:off x="0" y="458772"/>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02" name="Google Shape;1802;p77"/>
            <p:cNvSpPr/>
            <p:nvPr/>
          </p:nvSpPr>
          <p:spPr>
            <a:xfrm>
              <a:off x="0" y="458772"/>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txBox="1"/>
            <p:nvPr/>
          </p:nvSpPr>
          <p:spPr>
            <a:xfrm>
              <a:off x="0" y="458772"/>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Thời gian</a:t>
              </a:r>
              <a:endParaRPr/>
            </a:p>
          </p:txBody>
        </p:sp>
        <p:cxnSp>
          <p:nvCxnSpPr>
            <p:cNvPr id="1804" name="Google Shape;1804;p77"/>
            <p:cNvCxnSpPr/>
            <p:nvPr/>
          </p:nvCxnSpPr>
          <p:spPr>
            <a:xfrm>
              <a:off x="0" y="917545"/>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05" name="Google Shape;1805;p77"/>
            <p:cNvSpPr/>
            <p:nvPr/>
          </p:nvSpPr>
          <p:spPr>
            <a:xfrm>
              <a:off x="0" y="917544"/>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txBox="1"/>
            <p:nvPr/>
          </p:nvSpPr>
          <p:spPr>
            <a:xfrm>
              <a:off x="0" y="917544"/>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Địa điểm</a:t>
              </a:r>
              <a:endParaRPr/>
            </a:p>
          </p:txBody>
        </p:sp>
        <p:cxnSp>
          <p:nvCxnSpPr>
            <p:cNvPr id="1807" name="Google Shape;1807;p77"/>
            <p:cNvCxnSpPr/>
            <p:nvPr/>
          </p:nvCxnSpPr>
          <p:spPr>
            <a:xfrm>
              <a:off x="0" y="1376317"/>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08" name="Google Shape;1808;p77"/>
            <p:cNvSpPr/>
            <p:nvPr/>
          </p:nvSpPr>
          <p:spPr>
            <a:xfrm>
              <a:off x="0" y="1376317"/>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txBox="1"/>
            <p:nvPr/>
          </p:nvSpPr>
          <p:spPr>
            <a:xfrm>
              <a:off x="0" y="1376317"/>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Nội dung khảo sát</a:t>
              </a:r>
              <a:endParaRPr/>
            </a:p>
          </p:txBody>
        </p:sp>
        <p:cxnSp>
          <p:nvCxnSpPr>
            <p:cNvPr id="1810" name="Google Shape;1810;p77"/>
            <p:cNvCxnSpPr/>
            <p:nvPr/>
          </p:nvCxnSpPr>
          <p:spPr>
            <a:xfrm>
              <a:off x="0" y="1835090"/>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11" name="Google Shape;1811;p77"/>
            <p:cNvSpPr/>
            <p:nvPr/>
          </p:nvSpPr>
          <p:spPr>
            <a:xfrm>
              <a:off x="0" y="1835089"/>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txBox="1"/>
            <p:nvPr/>
          </p:nvSpPr>
          <p:spPr>
            <a:xfrm>
              <a:off x="0" y="1835089"/>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Các nội dung đã thống nhất</a:t>
              </a:r>
              <a:endParaRPr/>
            </a:p>
          </p:txBody>
        </p:sp>
        <p:cxnSp>
          <p:nvCxnSpPr>
            <p:cNvPr id="1813" name="Google Shape;1813;p77"/>
            <p:cNvCxnSpPr/>
            <p:nvPr/>
          </p:nvCxnSpPr>
          <p:spPr>
            <a:xfrm>
              <a:off x="0" y="2293862"/>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14" name="Google Shape;1814;p77"/>
            <p:cNvSpPr/>
            <p:nvPr/>
          </p:nvSpPr>
          <p:spPr>
            <a:xfrm>
              <a:off x="0" y="2293862"/>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txBox="1"/>
            <p:nvPr/>
          </p:nvSpPr>
          <p:spPr>
            <a:xfrm>
              <a:off x="0" y="2293862"/>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Các nội dung cần tìm hiểu/xin ý kiến thêm, thời hạn</a:t>
              </a:r>
              <a:endParaRPr sz="1800">
                <a:solidFill>
                  <a:schemeClr val="dk1"/>
                </a:solidFill>
                <a:latin typeface="Calibri"/>
                <a:ea typeface="Calibri"/>
                <a:cs typeface="Calibri"/>
                <a:sym typeface="Calibri"/>
              </a:endParaRPr>
            </a:p>
          </p:txBody>
        </p:sp>
        <p:cxnSp>
          <p:nvCxnSpPr>
            <p:cNvPr id="1816" name="Google Shape;1816;p77"/>
            <p:cNvCxnSpPr/>
            <p:nvPr/>
          </p:nvCxnSpPr>
          <p:spPr>
            <a:xfrm>
              <a:off x="0" y="2752635"/>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17" name="Google Shape;1817;p77"/>
            <p:cNvSpPr/>
            <p:nvPr/>
          </p:nvSpPr>
          <p:spPr>
            <a:xfrm>
              <a:off x="0" y="2752634"/>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txBox="1"/>
            <p:nvPr/>
          </p:nvSpPr>
          <p:spPr>
            <a:xfrm>
              <a:off x="0" y="2752634"/>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Các deadline đã chốt</a:t>
              </a:r>
              <a:endParaRPr/>
            </a:p>
          </p:txBody>
        </p:sp>
        <p:cxnSp>
          <p:nvCxnSpPr>
            <p:cNvPr id="1819" name="Google Shape;1819;p77"/>
            <p:cNvCxnSpPr/>
            <p:nvPr/>
          </p:nvCxnSpPr>
          <p:spPr>
            <a:xfrm>
              <a:off x="0" y="3211407"/>
              <a:ext cx="5127171" cy="0"/>
            </a:xfrm>
            <a:prstGeom prst="straightConnector1">
              <a:avLst/>
            </a:prstGeom>
            <a:solidFill>
              <a:srgbClr val="3F752A"/>
            </a:solidFill>
            <a:ln cap="flat" cmpd="sng" w="15875">
              <a:solidFill>
                <a:srgbClr val="3F752A"/>
              </a:solidFill>
              <a:prstDash val="solid"/>
              <a:round/>
              <a:headEnd len="sm" w="sm" type="none"/>
              <a:tailEnd len="sm" w="sm" type="none"/>
            </a:ln>
          </p:spPr>
        </p:cxnSp>
        <p:sp>
          <p:nvSpPr>
            <p:cNvPr id="1820" name="Google Shape;1820;p77"/>
            <p:cNvSpPr/>
            <p:nvPr/>
          </p:nvSpPr>
          <p:spPr>
            <a:xfrm>
              <a:off x="0" y="3211407"/>
              <a:ext cx="5127171" cy="458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txBox="1"/>
            <p:nvPr/>
          </p:nvSpPr>
          <p:spPr>
            <a:xfrm>
              <a:off x="0" y="3211407"/>
              <a:ext cx="5127171" cy="4587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Các hồ sơ, tài liệu đã chia sẻ</a:t>
              </a:r>
              <a:endParaRPr/>
            </a:p>
          </p:txBody>
        </p:sp>
      </p:grpSp>
      <p:sp>
        <p:nvSpPr>
          <p:cNvPr id="1822" name="Google Shape;1822;p7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78"/>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200"/>
              <a:buChar char="❖"/>
            </a:pPr>
            <a:r>
              <a:rPr lang="en-US" sz="2200">
                <a:solidFill>
                  <a:srgbClr val="434343"/>
                </a:solidFill>
                <a:latin typeface="Calibri"/>
                <a:ea typeface="Calibri"/>
                <a:cs typeface="Calibri"/>
                <a:sym typeface="Calibri"/>
              </a:rPr>
              <a:t>Là kết quả làm việc thống nhất yêu cầu của BA và Khách hàng.</a:t>
            </a:r>
            <a:endParaRPr b="0" i="0" sz="2200">
              <a:solidFill>
                <a:srgbClr val="434343"/>
              </a:solidFill>
              <a:latin typeface="Calibri"/>
              <a:ea typeface="Calibri"/>
              <a:cs typeface="Calibri"/>
              <a:sym typeface="Calibri"/>
            </a:endParaRPr>
          </a:p>
          <a:p>
            <a:pPr indent="-457188" lvl="0" marL="640064" rtl="0" algn="l">
              <a:lnSpc>
                <a:spcPct val="90000"/>
              </a:lnSpc>
              <a:spcBef>
                <a:spcPts val="1400"/>
              </a:spcBef>
              <a:spcAft>
                <a:spcPts val="0"/>
              </a:spcAft>
              <a:buSzPts val="2200"/>
              <a:buChar char="❖"/>
            </a:pPr>
            <a:r>
              <a:rPr lang="en-US" sz="2200">
                <a:solidFill>
                  <a:srgbClr val="434343"/>
                </a:solidFill>
                <a:latin typeface="Calibri"/>
                <a:ea typeface="Calibri"/>
                <a:cs typeface="Calibri"/>
                <a:sym typeface="Calibri"/>
              </a:rPr>
              <a:t>Cô đọng, đ</a:t>
            </a:r>
            <a:r>
              <a:rPr b="0" i="0" lang="en-US" sz="2200">
                <a:solidFill>
                  <a:srgbClr val="434343"/>
                </a:solidFill>
                <a:latin typeface="Calibri"/>
                <a:ea typeface="Calibri"/>
                <a:cs typeface="Calibri"/>
                <a:sym typeface="Calibri"/>
              </a:rPr>
              <a:t>ầy đủ chính xác thông tin, sự việc</a:t>
            </a:r>
            <a:r>
              <a:rPr lang="en-US" sz="2200">
                <a:solidFill>
                  <a:srgbClr val="434343"/>
                </a:solidFill>
                <a:latin typeface="Calibri"/>
                <a:ea typeface="Calibri"/>
                <a:cs typeface="Calibri"/>
                <a:sym typeface="Calibri"/>
              </a:rPr>
              <a:t> đã trao đổi thống nhất với Khách hàng</a:t>
            </a:r>
            <a:r>
              <a:rPr b="0" i="0" lang="en-US" sz="2200">
                <a:solidFill>
                  <a:srgbClr val="434343"/>
                </a:solidFill>
                <a:latin typeface="Calibri"/>
                <a:ea typeface="Calibri"/>
                <a:cs typeface="Calibri"/>
                <a:sym typeface="Calibri"/>
              </a:rPr>
              <a:t>. Không thừa, không thiếu dù chỉ một ký tự.</a:t>
            </a:r>
            <a:endParaRPr/>
          </a:p>
          <a:p>
            <a:pPr indent="-457188" lvl="0" marL="640064" rtl="0" algn="l">
              <a:lnSpc>
                <a:spcPct val="90000"/>
              </a:lnSpc>
              <a:spcBef>
                <a:spcPts val="1400"/>
              </a:spcBef>
              <a:spcAft>
                <a:spcPts val="0"/>
              </a:spcAft>
              <a:buSzPts val="2200"/>
              <a:buChar char="❖"/>
            </a:pPr>
            <a:r>
              <a:rPr lang="en-US" sz="2200">
                <a:latin typeface="Calibri"/>
                <a:ea typeface="Calibri"/>
                <a:cs typeface="Calibri"/>
                <a:sym typeface="Calibri"/>
              </a:rPr>
              <a:t>Bố cục: </a:t>
            </a:r>
            <a:endParaRPr/>
          </a:p>
          <a:p>
            <a:pPr indent="-344478" lvl="1" marL="966763" rtl="0" algn="l">
              <a:lnSpc>
                <a:spcPct val="90000"/>
              </a:lnSpc>
              <a:spcBef>
                <a:spcPts val="400"/>
              </a:spcBef>
              <a:spcAft>
                <a:spcPts val="0"/>
              </a:spcAft>
              <a:buSzPts val="1800"/>
              <a:buChar char="▪"/>
            </a:pPr>
            <a:r>
              <a:rPr lang="en-US" sz="1800">
                <a:latin typeface="Calibri"/>
                <a:ea typeface="Calibri"/>
                <a:cs typeface="Calibri"/>
                <a:sym typeface="Calibri"/>
              </a:rPr>
              <a:t>Tên nội dung buổi khảo sát; Thời gian; Người tham dự; </a:t>
            </a:r>
            <a:endParaRPr/>
          </a:p>
          <a:p>
            <a:pPr indent="-344478" lvl="1" marL="966763" rtl="0" algn="l">
              <a:lnSpc>
                <a:spcPct val="90000"/>
              </a:lnSpc>
              <a:spcBef>
                <a:spcPts val="600"/>
              </a:spcBef>
              <a:spcAft>
                <a:spcPts val="0"/>
              </a:spcAft>
              <a:buSzPts val="1800"/>
              <a:buChar char="▪"/>
            </a:pPr>
            <a:r>
              <a:rPr lang="en-US" sz="1800">
                <a:latin typeface="Calibri"/>
                <a:ea typeface="Calibri"/>
                <a:cs typeface="Calibri"/>
                <a:sym typeface="Calibri"/>
              </a:rPr>
              <a:t>Nội dung chi tiết đã thống nhất; </a:t>
            </a:r>
            <a:endParaRPr/>
          </a:p>
          <a:p>
            <a:pPr indent="-344478" lvl="1" marL="966763" rtl="0" algn="l">
              <a:lnSpc>
                <a:spcPct val="90000"/>
              </a:lnSpc>
              <a:spcBef>
                <a:spcPts val="600"/>
              </a:spcBef>
              <a:spcAft>
                <a:spcPts val="0"/>
              </a:spcAft>
              <a:buSzPts val="1800"/>
              <a:buChar char="▪"/>
            </a:pPr>
            <a:r>
              <a:rPr lang="en-US" sz="1800">
                <a:latin typeface="Calibri"/>
                <a:ea typeface="Calibri"/>
                <a:cs typeface="Calibri"/>
                <a:sym typeface="Calibri"/>
              </a:rPr>
              <a:t>Nội dung cần tìm hiểu/xin ý kiến – thời hạn; </a:t>
            </a:r>
            <a:endParaRPr sz="1800">
              <a:latin typeface="Calibri"/>
              <a:ea typeface="Calibri"/>
              <a:cs typeface="Calibri"/>
              <a:sym typeface="Calibri"/>
            </a:endParaRPr>
          </a:p>
          <a:p>
            <a:pPr indent="-344478" lvl="1" marL="966763" rtl="0" algn="l">
              <a:lnSpc>
                <a:spcPct val="90000"/>
              </a:lnSpc>
              <a:spcBef>
                <a:spcPts val="600"/>
              </a:spcBef>
              <a:spcAft>
                <a:spcPts val="0"/>
              </a:spcAft>
              <a:buSzPts val="1800"/>
              <a:buChar char="▪"/>
            </a:pPr>
            <a:r>
              <a:rPr lang="en-US" sz="1800">
                <a:latin typeface="Calibri"/>
                <a:ea typeface="Calibri"/>
                <a:cs typeface="Calibri"/>
                <a:sym typeface="Calibri"/>
              </a:rPr>
              <a:t>Các deadline đã chốt; </a:t>
            </a:r>
            <a:endParaRPr sz="1800">
              <a:latin typeface="Calibri"/>
              <a:ea typeface="Calibri"/>
              <a:cs typeface="Calibri"/>
              <a:sym typeface="Calibri"/>
            </a:endParaRPr>
          </a:p>
          <a:p>
            <a:pPr indent="-344478" lvl="1" marL="966763" rtl="0" algn="l">
              <a:lnSpc>
                <a:spcPct val="90000"/>
              </a:lnSpc>
              <a:spcBef>
                <a:spcPts val="600"/>
              </a:spcBef>
              <a:spcAft>
                <a:spcPts val="0"/>
              </a:spcAft>
              <a:buSzPts val="1800"/>
              <a:buChar char="▪"/>
            </a:pPr>
            <a:r>
              <a:rPr lang="en-US" sz="1800">
                <a:latin typeface="Calibri"/>
                <a:ea typeface="Calibri"/>
                <a:cs typeface="Calibri"/>
                <a:sym typeface="Calibri"/>
              </a:rPr>
              <a:t>Các hồ sơ, tài liệu đã chia sẻ.</a:t>
            </a:r>
            <a:endParaRPr/>
          </a:p>
          <a:p>
            <a:pPr indent="-457188" lvl="0" marL="640064" rtl="0" algn="l">
              <a:lnSpc>
                <a:spcPct val="90000"/>
              </a:lnSpc>
              <a:spcBef>
                <a:spcPts val="1600"/>
              </a:spcBef>
              <a:spcAft>
                <a:spcPts val="0"/>
              </a:spcAft>
              <a:buSzPts val="2200"/>
              <a:buChar char="❖"/>
            </a:pPr>
            <a:r>
              <a:rPr lang="en-US" sz="2200">
                <a:latin typeface="Calibri"/>
                <a:ea typeface="Calibri"/>
                <a:cs typeface="Calibri"/>
                <a:sym typeface="Calibri"/>
              </a:rPr>
              <a:t>Có thể chuẩn bị trước 1 phần Biên bản trước khi khảo sát để hoàn thành sớm hơn</a:t>
            </a:r>
            <a:endParaRPr/>
          </a:p>
          <a:p>
            <a:pPr indent="-279388" lvl="0" marL="640064" rtl="0" algn="l">
              <a:lnSpc>
                <a:spcPct val="90000"/>
              </a:lnSpc>
              <a:spcBef>
                <a:spcPts val="1400"/>
              </a:spcBef>
              <a:spcAft>
                <a:spcPts val="0"/>
              </a:spcAft>
              <a:buSzPts val="2800"/>
              <a:buNone/>
            </a:pPr>
            <a:r>
              <a:t/>
            </a:r>
            <a:endParaRPr/>
          </a:p>
          <a:p>
            <a:pPr indent="-279388" lvl="0" marL="640064" rtl="0" algn="l">
              <a:lnSpc>
                <a:spcPct val="90000"/>
              </a:lnSpc>
              <a:spcBef>
                <a:spcPts val="1400"/>
              </a:spcBef>
              <a:spcAft>
                <a:spcPts val="0"/>
              </a:spcAft>
              <a:buSzPts val="2800"/>
              <a:buNone/>
            </a:pPr>
            <a:r>
              <a:t/>
            </a:r>
            <a:endParaRPr/>
          </a:p>
          <a:p>
            <a:pPr indent="-279388" lvl="0" marL="640064" rtl="0" algn="l">
              <a:lnSpc>
                <a:spcPct val="90000"/>
              </a:lnSpc>
              <a:spcBef>
                <a:spcPts val="1400"/>
              </a:spcBef>
              <a:spcAft>
                <a:spcPts val="0"/>
              </a:spcAft>
              <a:buSzPts val="2800"/>
              <a:buNone/>
            </a:pPr>
            <a:r>
              <a:t/>
            </a:r>
            <a:endParaRPr/>
          </a:p>
        </p:txBody>
      </p:sp>
      <p:sp>
        <p:nvSpPr>
          <p:cNvPr id="1828" name="Google Shape;1828;p7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LƯU Ý VIẾT BIÊN BẢN KHẢO SÁT</a:t>
            </a:r>
            <a:endParaRPr/>
          </a:p>
        </p:txBody>
      </p:sp>
      <p:sp>
        <p:nvSpPr>
          <p:cNvPr id="1829" name="Google Shape;1829;p7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3" name="Shape 1833"/>
        <p:cNvGrpSpPr/>
        <p:nvPr/>
      </p:nvGrpSpPr>
      <p:grpSpPr>
        <a:xfrm>
          <a:off x="0" y="0"/>
          <a:ext cx="0" cy="0"/>
          <a:chOff x="0" y="0"/>
          <a:chExt cx="0" cy="0"/>
        </a:xfrm>
      </p:grpSpPr>
      <p:sp>
        <p:nvSpPr>
          <p:cNvPr id="1834" name="Google Shape;1834;p7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17" y="6341937"/>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6" name="Google Shape;1836;p79"/>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837" name="Google Shape;1837;p79"/>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79"/>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txBox="1"/>
          <p:nvPr>
            <p:ph idx="4294967295" type="title"/>
          </p:nvPr>
        </p:nvSpPr>
        <p:spPr>
          <a:xfrm>
            <a:off x="492371"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3.8.5 Trong quá trình khảo sát</a:t>
            </a:r>
            <a:endParaRPr/>
          </a:p>
        </p:txBody>
      </p:sp>
      <p:sp>
        <p:nvSpPr>
          <p:cNvPr id="1840" name="Google Shape;1840;p7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1" name="Google Shape;1841;p79"/>
          <p:cNvGrpSpPr/>
          <p:nvPr/>
        </p:nvGrpSpPr>
        <p:grpSpPr>
          <a:xfrm>
            <a:off x="4741864" y="909731"/>
            <a:ext cx="6797675" cy="5109975"/>
            <a:chOff x="0" y="269968"/>
            <a:chExt cx="6797675" cy="5109975"/>
          </a:xfrm>
        </p:grpSpPr>
        <p:sp>
          <p:nvSpPr>
            <p:cNvPr id="1842" name="Google Shape;1842;p79"/>
            <p:cNvSpPr/>
            <p:nvPr/>
          </p:nvSpPr>
          <p:spPr>
            <a:xfrm>
              <a:off x="0" y="269968"/>
              <a:ext cx="6797675" cy="1216800"/>
            </a:xfrm>
            <a:prstGeom prst="roundRect">
              <a:avLst>
                <a:gd fmla="val 16667" name="adj"/>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txBox="1"/>
            <p:nvPr/>
          </p:nvSpPr>
          <p:spPr>
            <a:xfrm>
              <a:off x="59399" y="329367"/>
              <a:ext cx="6678877" cy="1098002"/>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None/>
              </a:pPr>
              <a:r>
                <a:rPr lang="en-US" sz="2500">
                  <a:solidFill>
                    <a:schemeClr val="lt1"/>
                  </a:solidFill>
                  <a:latin typeface="Calibri"/>
                  <a:ea typeface="Calibri"/>
                  <a:cs typeface="Calibri"/>
                  <a:sym typeface="Calibri"/>
                </a:rPr>
                <a:t>Tác phong: chuyên nghiệp (trang phục, đầu tóc, giờ giấc, chào hỏi)</a:t>
              </a:r>
              <a:endParaRPr/>
            </a:p>
          </p:txBody>
        </p:sp>
        <p:sp>
          <p:nvSpPr>
            <p:cNvPr id="1844" name="Google Shape;1844;p79"/>
            <p:cNvSpPr/>
            <p:nvPr/>
          </p:nvSpPr>
          <p:spPr>
            <a:xfrm>
              <a:off x="0" y="1673968"/>
              <a:ext cx="6797675" cy="1216800"/>
            </a:xfrm>
            <a:prstGeom prst="roundRect">
              <a:avLst>
                <a:gd fmla="val 16667" name="adj"/>
              </a:avLst>
            </a:prstGeom>
            <a:solidFill>
              <a:srgbClr val="3E752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txBox="1"/>
            <p:nvPr/>
          </p:nvSpPr>
          <p:spPr>
            <a:xfrm>
              <a:off x="59399" y="1733367"/>
              <a:ext cx="6678877" cy="1098002"/>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None/>
              </a:pPr>
              <a:r>
                <a:rPr b="1" lang="en-US" sz="2500">
                  <a:solidFill>
                    <a:schemeClr val="lt1"/>
                  </a:solidFill>
                  <a:latin typeface="Calibri"/>
                  <a:ea typeface="Calibri"/>
                  <a:cs typeface="Calibri"/>
                  <a:sym typeface="Calibri"/>
                </a:rPr>
                <a:t>Khảo sát hiện trạng:</a:t>
              </a:r>
              <a:endParaRPr sz="2500">
                <a:solidFill>
                  <a:schemeClr val="lt1"/>
                </a:solidFill>
                <a:latin typeface="Calibri"/>
                <a:ea typeface="Calibri"/>
                <a:cs typeface="Calibri"/>
                <a:sym typeface="Calibri"/>
              </a:endParaRPr>
            </a:p>
          </p:txBody>
        </p:sp>
        <p:sp>
          <p:nvSpPr>
            <p:cNvPr id="1846" name="Google Shape;1846;p79"/>
            <p:cNvSpPr/>
            <p:nvPr/>
          </p:nvSpPr>
          <p:spPr>
            <a:xfrm>
              <a:off x="0" y="2890768"/>
              <a:ext cx="6797675" cy="24891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txBox="1"/>
            <p:nvPr/>
          </p:nvSpPr>
          <p:spPr>
            <a:xfrm>
              <a:off x="0" y="2890768"/>
              <a:ext cx="6797675" cy="2489175"/>
            </a:xfrm>
            <a:prstGeom prst="rect">
              <a:avLst/>
            </a:prstGeom>
            <a:noFill/>
            <a:ln>
              <a:noFill/>
            </a:ln>
          </p:spPr>
          <p:txBody>
            <a:bodyPr anchorCtr="0" anchor="t" bIns="25400" lIns="215825" spcFirstLastPara="1" rIns="142225" wrap="square" tIns="25400">
              <a:noAutofit/>
            </a:bodyPr>
            <a:lstStyle/>
            <a:p>
              <a:pPr indent="-228600" lvl="1" marL="228600" marR="0" rtl="0" algn="l">
                <a:lnSpc>
                  <a:spcPct val="15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Như kịch bản đã chuẩn bị sẵn</a:t>
              </a:r>
              <a:endParaRPr/>
            </a:p>
            <a:p>
              <a:pPr indent="-228600" lvl="1" marL="228600" marR="0" rtl="0" algn="l">
                <a:lnSpc>
                  <a:spcPct val="15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Nên hỏi các câu hỏi mở “Quy trình … của Phòng … thực hiện thế nào ạ?”</a:t>
              </a:r>
              <a:endParaRPr/>
            </a:p>
            <a:p>
              <a:pPr indent="-228600" lvl="1" marL="228600" marR="0" rtl="0" algn="l">
                <a:lnSpc>
                  <a:spcPct val="15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Lắng nghe, đặt lại câu hỏi để xác nhận “Em xin phép nhắc lại ý anh có phải là …/ em hiểu là …/ có nghĩa là …”</a:t>
              </a:r>
              <a:endParaRPr/>
            </a:p>
          </p:txBody>
        </p:sp>
      </p:grpSp>
      <p:sp>
        <p:nvSpPr>
          <p:cNvPr id="1848" name="Google Shape;1848;p7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
          <p:cNvSpPr txBox="1"/>
          <p:nvPr>
            <p:ph type="title"/>
          </p:nvPr>
        </p:nvSpPr>
        <p:spPr>
          <a:xfrm>
            <a:off x="1097280" y="286604"/>
            <a:ext cx="10058400" cy="10404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Mục tiêu khóa học</a:t>
            </a:r>
            <a:endParaRPr/>
          </a:p>
        </p:txBody>
      </p:sp>
      <p:grpSp>
        <p:nvGrpSpPr>
          <p:cNvPr id="575" name="Google Shape;575;p8"/>
          <p:cNvGrpSpPr/>
          <p:nvPr/>
        </p:nvGrpSpPr>
        <p:grpSpPr>
          <a:xfrm>
            <a:off x="-1938467" y="816537"/>
            <a:ext cx="13473585" cy="5807384"/>
            <a:chOff x="-4875976" y="-747224"/>
            <a:chExt cx="13473585" cy="5807384"/>
          </a:xfrm>
        </p:grpSpPr>
        <p:sp>
          <p:nvSpPr>
            <p:cNvPr id="576" name="Google Shape;576;p8"/>
            <p:cNvSpPr/>
            <p:nvPr/>
          </p:nvSpPr>
          <p:spPr>
            <a:xfrm>
              <a:off x="-4875976" y="-747224"/>
              <a:ext cx="5807384" cy="5807384"/>
            </a:xfrm>
            <a:prstGeom prst="blockArc">
              <a:avLst>
                <a:gd fmla="val 18900000" name="adj1"/>
                <a:gd fmla="val 2700000" name="adj2"/>
                <a:gd fmla="val 372" name="adj3"/>
              </a:avLst>
            </a:prstGeom>
            <a:noFill/>
            <a:ln cap="flat" cmpd="sng" w="12700">
              <a:solidFill>
                <a:srgbClr val="649D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a:off x="407541" y="269472"/>
              <a:ext cx="8190068" cy="539289"/>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
            <p:cNvSpPr txBox="1"/>
            <p:nvPr/>
          </p:nvSpPr>
          <p:spPr>
            <a:xfrm>
              <a:off x="407541" y="269472"/>
              <a:ext cx="8190068" cy="539289"/>
            </a:xfrm>
            <a:prstGeom prst="rect">
              <a:avLst/>
            </a:prstGeom>
            <a:noFill/>
            <a:ln>
              <a:noFill/>
            </a:ln>
          </p:spPr>
          <p:txBody>
            <a:bodyPr anchorCtr="0" anchor="ctr" bIns="71100" lIns="428050" spcFirstLastPara="1" rIns="71100" wrap="square" tIns="71100">
              <a:noAutofit/>
            </a:bodyPr>
            <a:lstStyle/>
            <a:p>
              <a:pPr indent="0" lvl="0" marL="0" marR="0" rtl="0" algn="l">
                <a:lnSpc>
                  <a:spcPct val="90000"/>
                </a:lnSpc>
                <a:spcBef>
                  <a:spcPts val="0"/>
                </a:spcBef>
                <a:spcAft>
                  <a:spcPts val="0"/>
                </a:spcAft>
                <a:buNone/>
              </a:pPr>
              <a:r>
                <a:rPr b="0" i="0" lang="en-US" sz="2800">
                  <a:solidFill>
                    <a:schemeClr val="lt1"/>
                  </a:solidFill>
                  <a:latin typeface="Calibri"/>
                  <a:ea typeface="Calibri"/>
                  <a:cs typeface="Calibri"/>
                  <a:sym typeface="Calibri"/>
                </a:rPr>
                <a:t>Hiểu giá trị và tương lai nghề BA</a:t>
              </a:r>
              <a:endParaRPr sz="2800">
                <a:solidFill>
                  <a:schemeClr val="lt1"/>
                </a:solidFill>
                <a:latin typeface="Calibri"/>
                <a:ea typeface="Calibri"/>
                <a:cs typeface="Calibri"/>
                <a:sym typeface="Calibri"/>
              </a:endParaRPr>
            </a:p>
          </p:txBody>
        </p:sp>
        <p:sp>
          <p:nvSpPr>
            <p:cNvPr id="579" name="Google Shape;579;p8"/>
            <p:cNvSpPr/>
            <p:nvPr/>
          </p:nvSpPr>
          <p:spPr>
            <a:xfrm>
              <a:off x="70485" y="202061"/>
              <a:ext cx="674111" cy="674111"/>
            </a:xfrm>
            <a:prstGeom prst="ellipse">
              <a:avLst/>
            </a:prstGeom>
            <a:solidFill>
              <a:schemeClr val="lt1"/>
            </a:solidFill>
            <a:ln cap="flat" cmpd="sng" w="12700">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793980" y="1078147"/>
              <a:ext cx="7803629" cy="539289"/>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txBox="1"/>
            <p:nvPr/>
          </p:nvSpPr>
          <p:spPr>
            <a:xfrm>
              <a:off x="793980" y="1078147"/>
              <a:ext cx="7803629" cy="539289"/>
            </a:xfrm>
            <a:prstGeom prst="rect">
              <a:avLst/>
            </a:prstGeom>
            <a:noFill/>
            <a:ln>
              <a:noFill/>
            </a:ln>
          </p:spPr>
          <p:txBody>
            <a:bodyPr anchorCtr="0" anchor="ctr" bIns="71100" lIns="428050" spcFirstLastPara="1" rIns="71100" wrap="square" tIns="71100">
              <a:noAutofit/>
            </a:bodyPr>
            <a:lstStyle/>
            <a:p>
              <a:pPr indent="0" lvl="0" marL="0" marR="0" rtl="0" algn="l">
                <a:lnSpc>
                  <a:spcPct val="90000"/>
                </a:lnSpc>
                <a:spcBef>
                  <a:spcPts val="0"/>
                </a:spcBef>
                <a:spcAft>
                  <a:spcPts val="0"/>
                </a:spcAft>
                <a:buNone/>
              </a:pPr>
              <a:r>
                <a:rPr lang="en-US" sz="2800">
                  <a:solidFill>
                    <a:schemeClr val="lt1"/>
                  </a:solidFill>
                  <a:latin typeface="Calibri"/>
                  <a:ea typeface="Calibri"/>
                  <a:cs typeface="Calibri"/>
                  <a:sym typeface="Calibri"/>
                </a:rPr>
                <a:t>Hiểu tổng quan Quy trình phát triển phần mềm</a:t>
              </a:r>
              <a:endParaRPr/>
            </a:p>
          </p:txBody>
        </p:sp>
        <p:sp>
          <p:nvSpPr>
            <p:cNvPr id="582" name="Google Shape;582;p8"/>
            <p:cNvSpPr/>
            <p:nvPr/>
          </p:nvSpPr>
          <p:spPr>
            <a:xfrm>
              <a:off x="456924" y="1010736"/>
              <a:ext cx="674111" cy="674111"/>
            </a:xfrm>
            <a:prstGeom prst="ellipse">
              <a:avLst/>
            </a:prstGeom>
            <a:solidFill>
              <a:schemeClr val="lt1"/>
            </a:solidFill>
            <a:ln cap="flat" cmpd="sng" w="12700">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912586" y="1886822"/>
              <a:ext cx="7685023" cy="539289"/>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txBox="1"/>
            <p:nvPr/>
          </p:nvSpPr>
          <p:spPr>
            <a:xfrm>
              <a:off x="912586" y="1886822"/>
              <a:ext cx="7685023" cy="539289"/>
            </a:xfrm>
            <a:prstGeom prst="rect">
              <a:avLst/>
            </a:prstGeom>
            <a:noFill/>
            <a:ln>
              <a:noFill/>
            </a:ln>
          </p:spPr>
          <p:txBody>
            <a:bodyPr anchorCtr="0" anchor="ctr" bIns="71100" lIns="428050" spcFirstLastPara="1" rIns="71100" wrap="square" tIns="71100">
              <a:noAutofit/>
            </a:bodyPr>
            <a:lstStyle/>
            <a:p>
              <a:pPr indent="0" lvl="0" marL="0" marR="0" rtl="0" algn="l">
                <a:lnSpc>
                  <a:spcPct val="90000"/>
                </a:lnSpc>
                <a:spcBef>
                  <a:spcPts val="0"/>
                </a:spcBef>
                <a:spcAft>
                  <a:spcPts val="0"/>
                </a:spcAft>
                <a:buNone/>
              </a:pPr>
              <a:r>
                <a:rPr b="0" i="0" lang="en-US" sz="2800">
                  <a:solidFill>
                    <a:schemeClr val="lt1"/>
                  </a:solidFill>
                  <a:latin typeface="Calibri"/>
                  <a:ea typeface="Calibri"/>
                  <a:cs typeface="Calibri"/>
                  <a:sym typeface="Calibri"/>
                </a:rPr>
                <a:t>Hiểu các nhiệm vụ cụ thể của BA</a:t>
              </a:r>
              <a:endParaRPr sz="2800">
                <a:solidFill>
                  <a:schemeClr val="lt1"/>
                </a:solidFill>
                <a:latin typeface="Calibri"/>
                <a:ea typeface="Calibri"/>
                <a:cs typeface="Calibri"/>
                <a:sym typeface="Calibri"/>
              </a:endParaRPr>
            </a:p>
          </p:txBody>
        </p:sp>
        <p:sp>
          <p:nvSpPr>
            <p:cNvPr id="585" name="Google Shape;585;p8"/>
            <p:cNvSpPr/>
            <p:nvPr/>
          </p:nvSpPr>
          <p:spPr>
            <a:xfrm>
              <a:off x="575530" y="1819411"/>
              <a:ext cx="674111" cy="674111"/>
            </a:xfrm>
            <a:prstGeom prst="ellipse">
              <a:avLst/>
            </a:prstGeom>
            <a:solidFill>
              <a:schemeClr val="lt1"/>
            </a:solidFill>
            <a:ln cap="flat" cmpd="sng" w="12700">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793980" y="2695498"/>
              <a:ext cx="7803629" cy="539289"/>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txBox="1"/>
            <p:nvPr/>
          </p:nvSpPr>
          <p:spPr>
            <a:xfrm>
              <a:off x="793980" y="2695498"/>
              <a:ext cx="7803629" cy="539289"/>
            </a:xfrm>
            <a:prstGeom prst="rect">
              <a:avLst/>
            </a:prstGeom>
            <a:noFill/>
            <a:ln>
              <a:noFill/>
            </a:ln>
          </p:spPr>
          <p:txBody>
            <a:bodyPr anchorCtr="0" anchor="ctr" bIns="71100" lIns="428050" spcFirstLastPara="1" rIns="71100" wrap="square" tIns="71100">
              <a:noAutofit/>
            </a:bodyPr>
            <a:lstStyle/>
            <a:p>
              <a:pPr indent="0" lvl="0" marL="0" marR="0" rtl="0" algn="l">
                <a:lnSpc>
                  <a:spcPct val="90000"/>
                </a:lnSpc>
                <a:spcBef>
                  <a:spcPts val="0"/>
                </a:spcBef>
                <a:spcAft>
                  <a:spcPts val="0"/>
                </a:spcAft>
                <a:buNone/>
              </a:pPr>
              <a:r>
                <a:rPr lang="en-US" sz="2800">
                  <a:solidFill>
                    <a:schemeClr val="lt1"/>
                  </a:solidFill>
                  <a:latin typeface="Calibri"/>
                  <a:ea typeface="Calibri"/>
                  <a:cs typeface="Calibri"/>
                  <a:sym typeface="Calibri"/>
                </a:rPr>
                <a:t>Biết một số công cụ sử dụng hiệu quả cho BA</a:t>
              </a:r>
              <a:endParaRPr/>
            </a:p>
          </p:txBody>
        </p:sp>
        <p:sp>
          <p:nvSpPr>
            <p:cNvPr id="588" name="Google Shape;588;p8"/>
            <p:cNvSpPr/>
            <p:nvPr/>
          </p:nvSpPr>
          <p:spPr>
            <a:xfrm>
              <a:off x="456924" y="2628086"/>
              <a:ext cx="674111" cy="674111"/>
            </a:xfrm>
            <a:prstGeom prst="ellipse">
              <a:avLst/>
            </a:prstGeom>
            <a:solidFill>
              <a:schemeClr val="lt1"/>
            </a:solidFill>
            <a:ln cap="flat" cmpd="sng" w="12700">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407541" y="3504173"/>
              <a:ext cx="8190068" cy="539289"/>
            </a:xfrm>
            <a:prstGeom prst="rect">
              <a:avLst/>
            </a:prstGeom>
            <a:gradFill>
              <a:gsLst>
                <a:gs pos="0">
                  <a:srgbClr val="6EC54D"/>
                </a:gs>
                <a:gs pos="34000">
                  <a:srgbClr val="72C550"/>
                </a:gs>
                <a:gs pos="70000">
                  <a:srgbClr val="72CB4F"/>
                </a:gs>
                <a:gs pos="100000">
                  <a:srgbClr val="7CCC5D"/>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txBox="1"/>
            <p:nvPr/>
          </p:nvSpPr>
          <p:spPr>
            <a:xfrm>
              <a:off x="407541" y="3504173"/>
              <a:ext cx="8190068" cy="539289"/>
            </a:xfrm>
            <a:prstGeom prst="rect">
              <a:avLst/>
            </a:prstGeom>
            <a:noFill/>
            <a:ln>
              <a:noFill/>
            </a:ln>
          </p:spPr>
          <p:txBody>
            <a:bodyPr anchorCtr="0" anchor="ctr" bIns="71100" lIns="428050" spcFirstLastPara="1" rIns="71100" wrap="square" tIns="71100">
              <a:noAutofit/>
            </a:bodyPr>
            <a:lstStyle/>
            <a:p>
              <a:pPr indent="0" lvl="0" marL="0" marR="0" rtl="0" algn="l">
                <a:lnSpc>
                  <a:spcPct val="90000"/>
                </a:lnSpc>
                <a:spcBef>
                  <a:spcPts val="0"/>
                </a:spcBef>
                <a:spcAft>
                  <a:spcPts val="0"/>
                </a:spcAft>
                <a:buNone/>
              </a:pPr>
              <a:r>
                <a:rPr b="0" i="0" lang="en-US" sz="2800">
                  <a:solidFill>
                    <a:schemeClr val="lt1"/>
                  </a:solidFill>
                  <a:latin typeface="Calibri"/>
                  <a:ea typeface="Calibri"/>
                  <a:cs typeface="Calibri"/>
                  <a:sym typeface="Calibri"/>
                </a:rPr>
                <a:t>Biết một số kỹ năng, vấn đề thường gặp của BA</a:t>
              </a:r>
              <a:endParaRPr sz="2800">
                <a:solidFill>
                  <a:schemeClr val="lt1"/>
                </a:solidFill>
                <a:latin typeface="Calibri"/>
                <a:ea typeface="Calibri"/>
                <a:cs typeface="Calibri"/>
                <a:sym typeface="Calibri"/>
              </a:endParaRPr>
            </a:p>
          </p:txBody>
        </p:sp>
        <p:sp>
          <p:nvSpPr>
            <p:cNvPr id="591" name="Google Shape;591;p8"/>
            <p:cNvSpPr/>
            <p:nvPr/>
          </p:nvSpPr>
          <p:spPr>
            <a:xfrm>
              <a:off x="70485" y="3436762"/>
              <a:ext cx="674111" cy="674111"/>
            </a:xfrm>
            <a:prstGeom prst="ellipse">
              <a:avLst/>
            </a:prstGeom>
            <a:solidFill>
              <a:schemeClr val="lt1"/>
            </a:solidFill>
            <a:ln cap="flat" cmpd="sng" w="12700">
              <a:solidFill>
                <a:srgbClr val="7FC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8"/>
          <p:cNvSpPr txBox="1"/>
          <p:nvPr/>
        </p:nvSpPr>
        <p:spPr>
          <a:xfrm>
            <a:off x="597763" y="2828835"/>
            <a:ext cx="284957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02E32"/>
                </a:solidFill>
                <a:latin typeface="Calibri"/>
                <a:ea typeface="Calibri"/>
                <a:cs typeface="Calibri"/>
                <a:sym typeface="Calibri"/>
              </a:rPr>
              <a:t>Sau khóa học, học viên sẽ:</a:t>
            </a:r>
            <a:endParaRPr/>
          </a:p>
        </p:txBody>
      </p:sp>
      <p:sp>
        <p:nvSpPr>
          <p:cNvPr id="593" name="Google Shape;593;p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2" name="Shape 1852"/>
        <p:cNvGrpSpPr/>
        <p:nvPr/>
      </p:nvGrpSpPr>
      <p:grpSpPr>
        <a:xfrm>
          <a:off x="0" y="0"/>
          <a:ext cx="0" cy="0"/>
          <a:chOff x="0" y="0"/>
          <a:chExt cx="0" cy="0"/>
        </a:xfrm>
      </p:grpSpPr>
      <p:sp>
        <p:nvSpPr>
          <p:cNvPr id="1853" name="Google Shape;1853;p80"/>
          <p:cNvSpPr txBox="1"/>
          <p:nvPr>
            <p:ph idx="4294967295" type="title"/>
          </p:nvPr>
        </p:nvSpPr>
        <p:spPr>
          <a:xfrm>
            <a:off x="573236" y="466727"/>
            <a:ext cx="2281176" cy="5772151"/>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rPr>
              <a:t>Các lưu ý khi khảo sát</a:t>
            </a:r>
            <a:endParaRPr sz="3600">
              <a:solidFill>
                <a:schemeClr val="dk1"/>
              </a:solidFill>
            </a:endParaRPr>
          </a:p>
        </p:txBody>
      </p:sp>
      <p:grpSp>
        <p:nvGrpSpPr>
          <p:cNvPr id="1854" name="Google Shape;1854;p80"/>
          <p:cNvGrpSpPr/>
          <p:nvPr/>
        </p:nvGrpSpPr>
        <p:grpSpPr>
          <a:xfrm>
            <a:off x="3373395" y="697274"/>
            <a:ext cx="8818605" cy="5463450"/>
            <a:chOff x="0" y="128951"/>
            <a:chExt cx="8818605" cy="5463450"/>
          </a:xfrm>
        </p:grpSpPr>
        <p:sp>
          <p:nvSpPr>
            <p:cNvPr id="1855" name="Google Shape;1855;p80"/>
            <p:cNvSpPr/>
            <p:nvPr/>
          </p:nvSpPr>
          <p:spPr>
            <a:xfrm>
              <a:off x="0" y="409391"/>
              <a:ext cx="8818605" cy="478800"/>
            </a:xfrm>
            <a:prstGeom prst="rect">
              <a:avLst/>
            </a:prstGeom>
            <a:solidFill>
              <a:schemeClr val="lt1">
                <a:alpha val="89803"/>
              </a:schemeClr>
            </a:solidFill>
            <a:ln cap="flat" cmpd="sng" w="15875">
              <a:solidFill>
                <a:srgbClr val="56A4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440930" y="128951"/>
              <a:ext cx="6173023" cy="560880"/>
            </a:xfrm>
            <a:prstGeom prst="roundRect">
              <a:avLst>
                <a:gd fmla="val 16667" name="adj"/>
              </a:avLst>
            </a:prstGeom>
            <a:solidFill>
              <a:srgbClr val="56A43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txBox="1"/>
            <p:nvPr/>
          </p:nvSpPr>
          <p:spPr>
            <a:xfrm>
              <a:off x="468310" y="156331"/>
              <a:ext cx="6118263" cy="506120"/>
            </a:xfrm>
            <a:prstGeom prst="rect">
              <a:avLst/>
            </a:prstGeom>
            <a:noFill/>
            <a:ln>
              <a:noFill/>
            </a:ln>
          </p:spPr>
          <p:txBody>
            <a:bodyPr anchorCtr="0" anchor="ctr" bIns="0" lIns="233325" spcFirstLastPara="1" rIns="233325" wrap="square" tIns="0">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Kiểm soát thời gian</a:t>
              </a:r>
              <a:endParaRPr/>
            </a:p>
          </p:txBody>
        </p:sp>
        <p:sp>
          <p:nvSpPr>
            <p:cNvPr id="1858" name="Google Shape;1858;p80"/>
            <p:cNvSpPr/>
            <p:nvPr/>
          </p:nvSpPr>
          <p:spPr>
            <a:xfrm>
              <a:off x="0" y="1271231"/>
              <a:ext cx="8818605" cy="478800"/>
            </a:xfrm>
            <a:prstGeom prst="rect">
              <a:avLst/>
            </a:prstGeom>
            <a:solidFill>
              <a:schemeClr val="lt1">
                <a:alpha val="89803"/>
              </a:schemeClr>
            </a:solidFill>
            <a:ln cap="flat" cmpd="sng" w="15875">
              <a:solidFill>
                <a:srgbClr val="5098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440930" y="990791"/>
              <a:ext cx="6173023" cy="560880"/>
            </a:xfrm>
            <a:prstGeom prst="roundRect">
              <a:avLst>
                <a:gd fmla="val 16667" name="adj"/>
              </a:avLst>
            </a:prstGeom>
            <a:solidFill>
              <a:srgbClr val="50983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txBox="1"/>
            <p:nvPr/>
          </p:nvSpPr>
          <p:spPr>
            <a:xfrm>
              <a:off x="468310" y="1018171"/>
              <a:ext cx="6118263" cy="506120"/>
            </a:xfrm>
            <a:prstGeom prst="rect">
              <a:avLst/>
            </a:prstGeom>
            <a:noFill/>
            <a:ln>
              <a:noFill/>
            </a:ln>
          </p:spPr>
          <p:txBody>
            <a:bodyPr anchorCtr="0" anchor="ctr" bIns="0" lIns="233325" spcFirstLastPara="1" rIns="233325" wrap="square" tIns="0">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Kiểm soát thái độ, hành vi</a:t>
              </a:r>
              <a:endParaRPr/>
            </a:p>
          </p:txBody>
        </p:sp>
        <p:sp>
          <p:nvSpPr>
            <p:cNvPr id="1861" name="Google Shape;1861;p80"/>
            <p:cNvSpPr/>
            <p:nvPr/>
          </p:nvSpPr>
          <p:spPr>
            <a:xfrm>
              <a:off x="0" y="2133071"/>
              <a:ext cx="8818605" cy="478800"/>
            </a:xfrm>
            <a:prstGeom prst="rect">
              <a:avLst/>
            </a:prstGeom>
            <a:solidFill>
              <a:schemeClr val="lt1">
                <a:alpha val="89803"/>
              </a:schemeClr>
            </a:solidFill>
            <a:ln cap="flat" cmpd="sng" w="15875">
              <a:solidFill>
                <a:srgbClr val="4A8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440930" y="1852631"/>
              <a:ext cx="6173023" cy="560880"/>
            </a:xfrm>
            <a:prstGeom prst="roundRect">
              <a:avLst>
                <a:gd fmla="val 16667" name="adj"/>
              </a:avLst>
            </a:prstGeom>
            <a:solidFill>
              <a:srgbClr val="4A8C3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txBox="1"/>
            <p:nvPr/>
          </p:nvSpPr>
          <p:spPr>
            <a:xfrm>
              <a:off x="468310" y="1880011"/>
              <a:ext cx="6118263" cy="506120"/>
            </a:xfrm>
            <a:prstGeom prst="rect">
              <a:avLst/>
            </a:prstGeom>
            <a:noFill/>
            <a:ln>
              <a:noFill/>
            </a:ln>
          </p:spPr>
          <p:txBody>
            <a:bodyPr anchorCtr="0" anchor="ctr" bIns="0" lIns="233325" spcFirstLastPara="1" rIns="233325" wrap="square" tIns="0">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Kiểm soát nội dung, kịch bản khảo sát</a:t>
              </a:r>
              <a:endParaRPr sz="1900">
                <a:solidFill>
                  <a:schemeClr val="lt1"/>
                </a:solidFill>
                <a:latin typeface="Calibri"/>
                <a:ea typeface="Calibri"/>
                <a:cs typeface="Calibri"/>
                <a:sym typeface="Calibri"/>
              </a:endParaRPr>
            </a:p>
          </p:txBody>
        </p:sp>
        <p:sp>
          <p:nvSpPr>
            <p:cNvPr id="1864" name="Google Shape;1864;p80"/>
            <p:cNvSpPr/>
            <p:nvPr/>
          </p:nvSpPr>
          <p:spPr>
            <a:xfrm>
              <a:off x="0" y="2994911"/>
              <a:ext cx="8818605" cy="478800"/>
            </a:xfrm>
            <a:prstGeom prst="rect">
              <a:avLst/>
            </a:prstGeom>
            <a:solidFill>
              <a:schemeClr val="lt1">
                <a:alpha val="89803"/>
              </a:schemeClr>
            </a:solidFill>
            <a:ln cap="flat" cmpd="sng" w="15875">
              <a:solidFill>
                <a:srgbClr val="4480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440930" y="2714471"/>
              <a:ext cx="6173023" cy="560880"/>
            </a:xfrm>
            <a:prstGeom prst="roundRect">
              <a:avLst>
                <a:gd fmla="val 16667" name="adj"/>
              </a:avLst>
            </a:prstGeom>
            <a:solidFill>
              <a:srgbClr val="44802C"/>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txBox="1"/>
            <p:nvPr/>
          </p:nvSpPr>
          <p:spPr>
            <a:xfrm>
              <a:off x="468310" y="2741851"/>
              <a:ext cx="6118263" cy="506120"/>
            </a:xfrm>
            <a:prstGeom prst="rect">
              <a:avLst/>
            </a:prstGeom>
            <a:noFill/>
            <a:ln>
              <a:noFill/>
            </a:ln>
          </p:spPr>
          <p:txBody>
            <a:bodyPr anchorCtr="0" anchor="ctr" bIns="0" lIns="233325" spcFirstLastPara="1" rIns="233325" wrap="square" tIns="0">
              <a:noAutofit/>
            </a:bodyPr>
            <a:lstStyle/>
            <a:p>
              <a:pPr indent="0" lvl="0" marL="0" marR="0" rtl="0" algn="l">
                <a:lnSpc>
                  <a:spcPct val="90000"/>
                </a:lnSpc>
                <a:spcBef>
                  <a:spcPts val="0"/>
                </a:spcBef>
                <a:spcAft>
                  <a:spcPts val="0"/>
                </a:spcAft>
                <a:buNone/>
              </a:pPr>
              <a:r>
                <a:rPr lang="en-US" sz="1900">
                  <a:solidFill>
                    <a:schemeClr val="lt1"/>
                  </a:solidFill>
                  <a:latin typeface="Calibri"/>
                  <a:ea typeface="Calibri"/>
                  <a:cs typeface="Calibri"/>
                  <a:sym typeface="Calibri"/>
                </a:rPr>
                <a:t>Ghi nhớ chính xác nội dung đã thu được (có thể ghi âm)</a:t>
              </a:r>
              <a:endParaRPr/>
            </a:p>
          </p:txBody>
        </p:sp>
        <p:sp>
          <p:nvSpPr>
            <p:cNvPr id="1867" name="Google Shape;1867;p80"/>
            <p:cNvSpPr/>
            <p:nvPr/>
          </p:nvSpPr>
          <p:spPr>
            <a:xfrm>
              <a:off x="0" y="3856751"/>
              <a:ext cx="8818605" cy="1735650"/>
            </a:xfrm>
            <a:prstGeom prst="rect">
              <a:avLst/>
            </a:prstGeom>
            <a:solidFill>
              <a:schemeClr val="lt1">
                <a:alpha val="89803"/>
              </a:schemeClr>
            </a:solidFill>
            <a:ln cap="flat" cmpd="sng" w="15875">
              <a:solidFill>
                <a:srgbClr val="3E75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txBox="1"/>
            <p:nvPr/>
          </p:nvSpPr>
          <p:spPr>
            <a:xfrm>
              <a:off x="0" y="3856751"/>
              <a:ext cx="8818605" cy="1735650"/>
            </a:xfrm>
            <a:prstGeom prst="rect">
              <a:avLst/>
            </a:prstGeom>
            <a:noFill/>
            <a:ln>
              <a:noFill/>
            </a:ln>
          </p:spPr>
          <p:txBody>
            <a:bodyPr anchorCtr="0" anchor="t" bIns="135125" lIns="684400" spcFirstLastPara="1" rIns="684400" wrap="square" tIns="395725">
              <a:noAutofit/>
            </a:bodyPr>
            <a:lstStyle/>
            <a:p>
              <a:pPr indent="-171450" lvl="1" marL="171450" marR="0" rtl="0" algn="l">
                <a:lnSpc>
                  <a:spcPct val="90000"/>
                </a:lnSpc>
                <a:spcBef>
                  <a:spcPts val="0"/>
                </a:spcBef>
                <a:spcAft>
                  <a:spcPts val="0"/>
                </a:spcAft>
                <a:buClr>
                  <a:schemeClr val="dk1"/>
                </a:buClr>
                <a:buSzPts val="1900"/>
                <a:buFont typeface="Calibri"/>
                <a:buChar char="•"/>
              </a:pPr>
              <a:r>
                <a:rPr b="0" i="0" lang="en-US" sz="1900" u="none" cap="none" strike="noStrike">
                  <a:solidFill>
                    <a:schemeClr val="dk1"/>
                  </a:solidFill>
                  <a:latin typeface="Calibri"/>
                  <a:ea typeface="Calibri"/>
                  <a:cs typeface="Calibri"/>
                  <a:sym typeface="Calibri"/>
                </a:rPr>
                <a:t>Từ chối làm việc </a:t>
              </a:r>
              <a:endParaRPr/>
            </a:p>
            <a:p>
              <a:pPr indent="-171450" lvl="1" marL="171450" marR="0" rtl="0" algn="l">
                <a:lnSpc>
                  <a:spcPct val="90000"/>
                </a:lnSpc>
                <a:spcBef>
                  <a:spcPts val="285"/>
                </a:spcBef>
                <a:spcAft>
                  <a:spcPts val="0"/>
                </a:spcAft>
                <a:buClr>
                  <a:schemeClr val="dk1"/>
                </a:buClr>
                <a:buSzPts val="1900"/>
                <a:buFont typeface="Calibri"/>
                <a:buChar char="•"/>
              </a:pPr>
              <a:r>
                <a:rPr b="0" i="0" lang="en-US" sz="1900" u="none" cap="none" strike="noStrike">
                  <a:solidFill>
                    <a:schemeClr val="dk1"/>
                  </a:solidFill>
                  <a:latin typeface="Calibri"/>
                  <a:ea typeface="Calibri"/>
                  <a:cs typeface="Calibri"/>
                  <a:sym typeface="Calibri"/>
                </a:rPr>
                <a:t>Chê trình độ người khảo sát</a:t>
              </a:r>
              <a:endParaRPr b="0" i="0" sz="1900" u="none" cap="none" strike="noStrike">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b="0" i="0" lang="en-US" sz="1900" u="none" cap="none" strike="noStrike">
                  <a:solidFill>
                    <a:schemeClr val="dk1"/>
                  </a:solidFill>
                  <a:latin typeface="Calibri"/>
                  <a:ea typeface="Calibri"/>
                  <a:cs typeface="Calibri"/>
                  <a:sym typeface="Calibri"/>
                </a:rPr>
                <a:t>Lấn át, át vía người hỏi</a:t>
              </a:r>
              <a:endParaRPr b="0" i="0" sz="1900" u="none" cap="none" strike="noStrike">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b="0" i="0" lang="en-US" sz="1900" u="none" cap="none" strike="noStrike">
                  <a:solidFill>
                    <a:schemeClr val="dk1"/>
                  </a:solidFill>
                  <a:latin typeface="Calibri"/>
                  <a:ea typeface="Calibri"/>
                  <a:cs typeface="Calibri"/>
                  <a:sym typeface="Calibri"/>
                </a:rPr>
                <a:t>Không ký Biên bản</a:t>
              </a:r>
              <a:endParaRPr b="0" i="0" sz="1900" u="none" cap="none" strike="noStrike">
                <a:solidFill>
                  <a:schemeClr val="dk1"/>
                </a:solidFill>
                <a:latin typeface="Calibri"/>
                <a:ea typeface="Calibri"/>
                <a:cs typeface="Calibri"/>
                <a:sym typeface="Calibri"/>
              </a:endParaRPr>
            </a:p>
          </p:txBody>
        </p:sp>
        <p:sp>
          <p:nvSpPr>
            <p:cNvPr id="1869" name="Google Shape;1869;p80"/>
            <p:cNvSpPr/>
            <p:nvPr/>
          </p:nvSpPr>
          <p:spPr>
            <a:xfrm>
              <a:off x="440930" y="3576311"/>
              <a:ext cx="6173023" cy="560880"/>
            </a:xfrm>
            <a:prstGeom prst="roundRect">
              <a:avLst>
                <a:gd fmla="val 16667" name="adj"/>
              </a:avLst>
            </a:prstGeom>
            <a:solidFill>
              <a:srgbClr val="3E7528"/>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txBox="1"/>
            <p:nvPr/>
          </p:nvSpPr>
          <p:spPr>
            <a:xfrm>
              <a:off x="468310" y="3603691"/>
              <a:ext cx="6118263" cy="506120"/>
            </a:xfrm>
            <a:prstGeom prst="rect">
              <a:avLst/>
            </a:prstGeom>
            <a:noFill/>
            <a:ln>
              <a:noFill/>
            </a:ln>
          </p:spPr>
          <p:txBody>
            <a:bodyPr anchorCtr="0" anchor="ctr" bIns="0" lIns="233325" spcFirstLastPara="1" rIns="233325" wrap="square" tIns="0">
              <a:noAutofit/>
            </a:bodyPr>
            <a:lstStyle/>
            <a:p>
              <a:pPr indent="0" lvl="0" marL="0" marR="0" rtl="0" algn="l">
                <a:lnSpc>
                  <a:spcPct val="90000"/>
                </a:lnSpc>
                <a:spcBef>
                  <a:spcPts val="0"/>
                </a:spcBef>
                <a:spcAft>
                  <a:spcPts val="0"/>
                </a:spcAft>
                <a:buNone/>
              </a:pPr>
              <a:r>
                <a:rPr b="1" lang="en-US" sz="1900">
                  <a:solidFill>
                    <a:schemeClr val="lt1"/>
                  </a:solidFill>
                  <a:latin typeface="Calibri"/>
                  <a:ea typeface="Calibri"/>
                  <a:cs typeface="Calibri"/>
                  <a:sym typeface="Calibri"/>
                </a:rPr>
                <a:t>Khách hàng khó làm hài lòng:</a:t>
              </a:r>
              <a:endParaRPr sz="1900">
                <a:solidFill>
                  <a:schemeClr val="lt1"/>
                </a:solidFill>
                <a:latin typeface="Calibri"/>
                <a:ea typeface="Calibri"/>
                <a:cs typeface="Calibri"/>
                <a:sym typeface="Calibri"/>
              </a:endParaRPr>
            </a:p>
          </p:txBody>
        </p:sp>
      </p:grpSp>
      <p:sp>
        <p:nvSpPr>
          <p:cNvPr id="1871" name="Google Shape;1871;p8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81"/>
          <p:cNvSpPr txBox="1"/>
          <p:nvPr>
            <p:ph type="title"/>
          </p:nvPr>
        </p:nvSpPr>
        <p:spPr>
          <a:xfrm>
            <a:off x="1097280" y="613320"/>
            <a:ext cx="10058400" cy="698649"/>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rPr>
              <a:t>LƯU Ý ĐỂ KHÔNG PHẢI KHẢO SÁT NHIỀU LẦN</a:t>
            </a:r>
            <a:endParaRPr/>
          </a:p>
        </p:txBody>
      </p:sp>
      <p:sp>
        <p:nvSpPr>
          <p:cNvPr id="1877" name="Google Shape;1877;p81"/>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fontScale="62500" lnSpcReduction="20000"/>
          </a:bodyPr>
          <a:lstStyle/>
          <a:p>
            <a:pPr indent="-457188" lvl="0" marL="640064" rtl="0" algn="l">
              <a:lnSpc>
                <a:spcPct val="160000"/>
              </a:lnSpc>
              <a:spcBef>
                <a:spcPts val="0"/>
              </a:spcBef>
              <a:spcAft>
                <a:spcPts val="0"/>
              </a:spcAft>
              <a:buSzPct val="100000"/>
              <a:buChar char="❖"/>
            </a:pPr>
            <a:r>
              <a:rPr lang="en-US"/>
              <a:t>Nghiên cứu TRƯỚC và SỚM những nội dung mình sẽ hỏi, cố gắng KHÔNG HỎI LẠI những </a:t>
            </a:r>
            <a:r>
              <a:rPr lang="en-US" sz="2900"/>
              <a:t>điều có thể tự tìm hiểu được mà </a:t>
            </a:r>
            <a:r>
              <a:rPr lang="en-US"/>
              <a:t>chỉ hỏi để </a:t>
            </a:r>
            <a:r>
              <a:rPr lang="en-US">
                <a:solidFill>
                  <a:srgbClr val="FF0000"/>
                </a:solidFill>
              </a:rPr>
              <a:t>xác nhận </a:t>
            </a:r>
            <a:r>
              <a:rPr lang="en-US"/>
              <a:t>các thông tin đã tìm hiểu.</a:t>
            </a:r>
            <a:endParaRPr/>
          </a:p>
          <a:p>
            <a:pPr indent="-457188" lvl="0" marL="640064" rtl="0" algn="l">
              <a:lnSpc>
                <a:spcPct val="160000"/>
              </a:lnSpc>
              <a:spcBef>
                <a:spcPts val="1400"/>
              </a:spcBef>
              <a:spcAft>
                <a:spcPts val="0"/>
              </a:spcAft>
              <a:buSzPct val="100000"/>
              <a:buChar char="❖"/>
            </a:pPr>
            <a:r>
              <a:rPr lang="en-US"/>
              <a:t>Chuẩn bị kỹ câu hỏi, kịch bản khảo sát</a:t>
            </a:r>
            <a:endParaRPr/>
          </a:p>
          <a:p>
            <a:pPr indent="-457188" lvl="0" marL="640064" rtl="0" algn="l">
              <a:lnSpc>
                <a:spcPct val="160000"/>
              </a:lnSpc>
              <a:spcBef>
                <a:spcPts val="1400"/>
              </a:spcBef>
              <a:spcAft>
                <a:spcPts val="0"/>
              </a:spcAft>
              <a:buSzPct val="100000"/>
              <a:buChar char="❖"/>
            </a:pPr>
            <a:r>
              <a:rPr lang="en-US"/>
              <a:t>Kỹ thuật hỏi 5W1H: Ai? Làm gì? Khi nào? Như thế nào? Tại sao? Các câu hỏi gợi ý: Liệu có phải là? Có đến 10 hồ sơ/tháng không? </a:t>
            </a:r>
            <a:endParaRPr/>
          </a:p>
          <a:p>
            <a:pPr indent="-457188" lvl="0" marL="640064" rtl="0" algn="l">
              <a:lnSpc>
                <a:spcPct val="160000"/>
              </a:lnSpc>
              <a:spcBef>
                <a:spcPts val="1400"/>
              </a:spcBef>
              <a:spcAft>
                <a:spcPts val="0"/>
              </a:spcAft>
              <a:buSzPct val="100000"/>
              <a:buChar char="❖"/>
            </a:pPr>
            <a:r>
              <a:rPr lang="en-US"/>
              <a:t>Nhớ xin các file/hồ sơ giấy liên quan trong hoặc sau quá trình khảo sát</a:t>
            </a:r>
            <a:endParaRPr/>
          </a:p>
          <a:p>
            <a:pPr indent="-457188" lvl="0" marL="640064" rtl="0" algn="l">
              <a:lnSpc>
                <a:spcPct val="160000"/>
              </a:lnSpc>
              <a:spcBef>
                <a:spcPts val="1400"/>
              </a:spcBef>
              <a:spcAft>
                <a:spcPts val="0"/>
              </a:spcAft>
              <a:buSzPct val="100000"/>
              <a:buChar char="❖"/>
            </a:pPr>
            <a:r>
              <a:rPr lang="en-US"/>
              <a:t>Xác nhận từng phần nội dung khảo sát và đọc Biên bản cho khách hàng nghe và xác nhận trước khi in ra ký.</a:t>
            </a:r>
            <a:endParaRPr/>
          </a:p>
        </p:txBody>
      </p:sp>
      <p:sp>
        <p:nvSpPr>
          <p:cNvPr id="1878" name="Google Shape;1878;p8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8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3.9 Xác định yêu cầu</a:t>
            </a:r>
            <a:endParaRPr/>
          </a:p>
        </p:txBody>
      </p:sp>
      <p:sp>
        <p:nvSpPr>
          <p:cNvPr id="1884" name="Google Shape;1884;p82"/>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2200"/>
              <a:buChar char="❖"/>
            </a:pPr>
            <a:r>
              <a:rPr lang="en-US" sz="2200"/>
              <a:t>Xác định các yêu cầu chức năng: tên và mô tả từng chức năng; người sử dụng chức năng; </a:t>
            </a:r>
            <a:endParaRPr/>
          </a:p>
          <a:p>
            <a:pPr indent="-457188" lvl="0" marL="640064" rtl="0" algn="l">
              <a:lnSpc>
                <a:spcPct val="90000"/>
              </a:lnSpc>
              <a:spcBef>
                <a:spcPts val="1400"/>
              </a:spcBef>
              <a:spcAft>
                <a:spcPts val="0"/>
              </a:spcAft>
              <a:buSzPts val="2200"/>
              <a:buChar char="❖"/>
            </a:pPr>
            <a:r>
              <a:rPr lang="en-US" sz="2200"/>
              <a:t>Xác định yêu cầu đặc tả dữ liệu: hiện trạng dữ liệu hiện có; các yêu cầu quản lý dữ liệu.</a:t>
            </a:r>
            <a:endParaRPr sz="2200"/>
          </a:p>
          <a:p>
            <a:pPr indent="-457188" lvl="0" marL="640064" rtl="0" algn="l">
              <a:lnSpc>
                <a:spcPct val="90000"/>
              </a:lnSpc>
              <a:spcBef>
                <a:spcPts val="1400"/>
              </a:spcBef>
              <a:spcAft>
                <a:spcPts val="0"/>
              </a:spcAft>
              <a:buSzPts val="2200"/>
              <a:buChar char="❖"/>
            </a:pPr>
            <a:r>
              <a:rPr lang="en-US" sz="2200"/>
              <a:t>Xác định các yêu cầu khác: tính sử dụng; tính ổn định; tốc độ xử lý; tính hỗ trợ; công nghệ và các ràng buộc; yêu cầu về giao tiếp</a:t>
            </a:r>
            <a:r>
              <a:rPr lang="en-US" sz="2200">
                <a:latin typeface="Calibri"/>
                <a:ea typeface="Calibri"/>
                <a:cs typeface="Calibri"/>
                <a:sym typeface="Calibri"/>
              </a:rPr>
              <a:t>…</a:t>
            </a:r>
            <a:endParaRPr sz="2200"/>
          </a:p>
          <a:p>
            <a:pPr indent="0" lvl="0" marL="182875" rtl="0" algn="l">
              <a:lnSpc>
                <a:spcPct val="90000"/>
              </a:lnSpc>
              <a:spcBef>
                <a:spcPts val="1400"/>
              </a:spcBef>
              <a:spcAft>
                <a:spcPts val="0"/>
              </a:spcAft>
              <a:buSzPts val="2200"/>
              <a:buNone/>
            </a:pPr>
            <a:r>
              <a:rPr lang="en-US" sz="2200"/>
              <a:t> =&gt; Đầu ra của Công việc “Xác định yêu cầu” là “Tài liệu yêu cầu người dùng (URD)” </a:t>
            </a:r>
            <a:endParaRPr/>
          </a:p>
          <a:p>
            <a:pPr indent="0" lvl="0" marL="182875" rtl="0" algn="l">
              <a:lnSpc>
                <a:spcPct val="90000"/>
              </a:lnSpc>
              <a:spcBef>
                <a:spcPts val="1400"/>
              </a:spcBef>
              <a:spcAft>
                <a:spcPts val="0"/>
              </a:spcAft>
              <a:buSzPts val="2800"/>
              <a:buNone/>
            </a:pPr>
            <a:r>
              <a:t/>
            </a:r>
            <a:endParaRPr/>
          </a:p>
        </p:txBody>
      </p:sp>
      <p:sp>
        <p:nvSpPr>
          <p:cNvPr id="1885" name="Google Shape;1885;p8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2" name="Shape 1892"/>
        <p:cNvGrpSpPr/>
        <p:nvPr/>
      </p:nvGrpSpPr>
      <p:grpSpPr>
        <a:xfrm>
          <a:off x="0" y="0"/>
          <a:ext cx="0" cy="0"/>
          <a:chOff x="0" y="0"/>
          <a:chExt cx="0" cy="0"/>
        </a:xfrm>
      </p:grpSpPr>
      <p:sp>
        <p:nvSpPr>
          <p:cNvPr id="1893" name="Google Shape;1893;p83"/>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4" name="Google Shape;1894;p83"/>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txBox="1"/>
          <p:nvPr>
            <p:ph type="title"/>
          </p:nvPr>
        </p:nvSpPr>
        <p:spPr>
          <a:xfrm>
            <a:off x="492374" y="516836"/>
            <a:ext cx="3084844" cy="210387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Thực hành 15 phút</a:t>
            </a:r>
            <a:endParaRPr/>
          </a:p>
        </p:txBody>
      </p:sp>
      <p:sp>
        <p:nvSpPr>
          <p:cNvPr id="1896" name="Google Shape;1896;p83"/>
          <p:cNvSpPr txBox="1"/>
          <p:nvPr>
            <p:ph idx="1" type="body"/>
          </p:nvPr>
        </p:nvSpPr>
        <p:spPr>
          <a:xfrm>
            <a:off x="492374" y="2653805"/>
            <a:ext cx="3084844" cy="3335519"/>
          </a:xfrm>
          <a:prstGeom prst="rect">
            <a:avLst/>
          </a:prstGeom>
          <a:noFill/>
          <a:ln>
            <a:noFill/>
          </a:ln>
        </p:spPr>
        <p:txBody>
          <a:bodyPr anchorCtr="0" anchor="t" bIns="45700" lIns="0" spcFirstLastPara="1" rIns="0" wrap="square" tIns="45700">
            <a:normAutofit/>
          </a:bodyPr>
          <a:lstStyle/>
          <a:p>
            <a:pPr indent="-457188" lvl="0" marL="640064" rtl="0" algn="l">
              <a:lnSpc>
                <a:spcPct val="90000"/>
              </a:lnSpc>
              <a:spcBef>
                <a:spcPts val="0"/>
              </a:spcBef>
              <a:spcAft>
                <a:spcPts val="0"/>
              </a:spcAft>
              <a:buSzPts val="1500"/>
              <a:buChar char="❖"/>
            </a:pPr>
            <a:r>
              <a:rPr lang="en-US" sz="1500">
                <a:solidFill>
                  <a:srgbClr val="FFFFFF"/>
                </a:solidFill>
              </a:rPr>
              <a:t>V</a:t>
            </a:r>
            <a:r>
              <a:rPr lang="en-US" sz="1600">
                <a:solidFill>
                  <a:srgbClr val="FFFFFF"/>
                </a:solidFill>
              </a:rPr>
              <a:t>iết Biên bản khảo sát</a:t>
            </a:r>
            <a:endParaRPr sz="1500">
              <a:solidFill>
                <a:srgbClr val="FFFFFF"/>
              </a:solidFill>
            </a:endParaRPr>
          </a:p>
        </p:txBody>
      </p:sp>
      <p:sp>
        <p:nvSpPr>
          <p:cNvPr id="1897" name="Google Shape;1897;p83"/>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automatically generated" id="1898" name="Google Shape;1898;p83"/>
          <p:cNvPicPr preferRelativeResize="0"/>
          <p:nvPr/>
        </p:nvPicPr>
        <p:blipFill rotWithShape="1">
          <a:blip r:embed="rId3">
            <a:alphaModFix/>
          </a:blip>
          <a:srcRect b="0" l="0" r="0" t="0"/>
          <a:stretch/>
        </p:blipFill>
        <p:spPr>
          <a:xfrm>
            <a:off x="4742017" y="640080"/>
            <a:ext cx="6798083" cy="5577840"/>
          </a:xfrm>
          <a:prstGeom prst="rect">
            <a:avLst/>
          </a:prstGeom>
          <a:solidFill>
            <a:srgbClr val="ECECEC"/>
          </a:solidFill>
          <a:ln>
            <a:noFill/>
          </a:ln>
        </p:spPr>
      </p:pic>
      <p:sp>
        <p:nvSpPr>
          <p:cNvPr id="1899" name="Google Shape;1899;p8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3" name="Shape 1903"/>
        <p:cNvGrpSpPr/>
        <p:nvPr/>
      </p:nvGrpSpPr>
      <p:grpSpPr>
        <a:xfrm>
          <a:off x="0" y="0"/>
          <a:ext cx="0" cy="0"/>
          <a:chOff x="0" y="0"/>
          <a:chExt cx="0" cy="0"/>
        </a:xfrm>
      </p:grpSpPr>
      <p:sp>
        <p:nvSpPr>
          <p:cNvPr id="1904" name="Google Shape;1904;p84"/>
          <p:cNvSpPr/>
          <p:nvPr/>
        </p:nvSpPr>
        <p:spPr>
          <a:xfrm>
            <a:off x="3177"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4"/>
          <p:cNvSpPr/>
          <p:nvPr/>
        </p:nvSpPr>
        <p:spPr>
          <a:xfrm>
            <a:off x="17"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84"/>
          <p:cNvCxnSpPr/>
          <p:nvPr/>
        </p:nvCxnSpPr>
        <p:spPr>
          <a:xfrm>
            <a:off x="1207659"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907" name="Google Shape;1907;p8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8" name="Google Shape;1908;p84"/>
          <p:cNvSpPr/>
          <p:nvPr/>
        </p:nvSpPr>
        <p:spPr>
          <a:xfrm>
            <a:off x="7613486" y="0"/>
            <a:ext cx="4584735"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4"/>
          <p:cNvSpPr txBox="1"/>
          <p:nvPr>
            <p:ph type="title"/>
          </p:nvPr>
        </p:nvSpPr>
        <p:spPr>
          <a:xfrm>
            <a:off x="8096889" y="640080"/>
            <a:ext cx="3827903" cy="291592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b="1" lang="en-US" sz="3600">
                <a:solidFill>
                  <a:srgbClr val="FFFFFF"/>
                </a:solidFill>
              </a:rPr>
              <a:t>4. PHÂN TÍCH YÊU CẦU</a:t>
            </a:r>
            <a:endParaRPr/>
          </a:p>
        </p:txBody>
      </p:sp>
      <p:sp>
        <p:nvSpPr>
          <p:cNvPr id="1910" name="Google Shape;1910;p84"/>
          <p:cNvSpPr/>
          <p:nvPr/>
        </p:nvSpPr>
        <p:spPr>
          <a:xfrm>
            <a:off x="7556907"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1" name="Google Shape;1911;p84"/>
          <p:cNvPicPr preferRelativeResize="0"/>
          <p:nvPr/>
        </p:nvPicPr>
        <p:blipFill rotWithShape="1">
          <a:blip r:embed="rId3">
            <a:alphaModFix/>
          </a:blip>
          <a:srcRect b="0" l="0" r="0" t="0"/>
          <a:stretch/>
        </p:blipFill>
        <p:spPr>
          <a:xfrm>
            <a:off x="779547" y="1403350"/>
            <a:ext cx="5715000" cy="4305300"/>
          </a:xfrm>
          <a:prstGeom prst="rect">
            <a:avLst/>
          </a:prstGeom>
          <a:noFill/>
          <a:ln>
            <a:noFill/>
          </a:ln>
        </p:spPr>
      </p:pic>
      <p:sp>
        <p:nvSpPr>
          <p:cNvPr id="1912" name="Google Shape;1912;p8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8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4.1 Tư duy phân tích cần </a:t>
            </a:r>
            <a:endParaRPr>
              <a:latin typeface="Calibri"/>
              <a:ea typeface="Calibri"/>
              <a:cs typeface="Calibri"/>
              <a:sym typeface="Calibri"/>
            </a:endParaRPr>
          </a:p>
        </p:txBody>
      </p:sp>
      <p:sp>
        <p:nvSpPr>
          <p:cNvPr id="1921" name="Google Shape;1921;p85"/>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l">
              <a:lnSpc>
                <a:spcPct val="150000"/>
              </a:lnSpc>
              <a:spcBef>
                <a:spcPts val="0"/>
              </a:spcBef>
              <a:spcAft>
                <a:spcPts val="0"/>
              </a:spcAft>
              <a:buSzPts val="2400"/>
              <a:buChar char="❖"/>
            </a:pPr>
            <a:r>
              <a:rPr lang="en-US" sz="2400">
                <a:latin typeface="Calibri"/>
                <a:ea typeface="Calibri"/>
                <a:cs typeface="Calibri"/>
                <a:sym typeface="Calibri"/>
              </a:rPr>
              <a:t>Tư duy quy trình</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Tư duy tình huống ngoại lệ</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Tư duy phản biện</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Tư duy dữ liệu</a:t>
            </a:r>
            <a:endParaRPr/>
          </a:p>
          <a:p>
            <a:pPr indent="-457188" lvl="0" marL="640064" rtl="0" algn="l">
              <a:lnSpc>
                <a:spcPct val="150000"/>
              </a:lnSpc>
              <a:spcBef>
                <a:spcPts val="1400"/>
              </a:spcBef>
              <a:spcAft>
                <a:spcPts val="0"/>
              </a:spcAft>
              <a:buSzPts val="2400"/>
              <a:buChar char="❖"/>
            </a:pPr>
            <a:r>
              <a:rPr lang="en-US" sz="2400">
                <a:latin typeface="Calibri"/>
                <a:ea typeface="Calibri"/>
                <a:cs typeface="Calibri"/>
                <a:sym typeface="Calibri"/>
              </a:rPr>
              <a:t>Mô hình hóa yêu cầu</a:t>
            </a:r>
            <a:endParaRPr/>
          </a:p>
        </p:txBody>
      </p:sp>
      <p:sp>
        <p:nvSpPr>
          <p:cNvPr id="1922" name="Google Shape;1922;p8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6" name="Shape 1926"/>
        <p:cNvGrpSpPr/>
        <p:nvPr/>
      </p:nvGrpSpPr>
      <p:grpSpPr>
        <a:xfrm>
          <a:off x="0" y="0"/>
          <a:ext cx="0" cy="0"/>
          <a:chOff x="0" y="0"/>
          <a:chExt cx="0" cy="0"/>
        </a:xfrm>
      </p:grpSpPr>
      <p:sp>
        <p:nvSpPr>
          <p:cNvPr id="1927" name="Google Shape;1927;p86"/>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86"/>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6"/>
          <p:cNvSpPr txBox="1"/>
          <p:nvPr>
            <p:ph type="title"/>
          </p:nvPr>
        </p:nvSpPr>
        <p:spPr>
          <a:xfrm>
            <a:off x="492370"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4.2 Phân tích yêu cầu</a:t>
            </a:r>
            <a:endParaRPr/>
          </a:p>
        </p:txBody>
      </p:sp>
      <p:sp>
        <p:nvSpPr>
          <p:cNvPr id="1930" name="Google Shape;1930;p86"/>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6"/>
          <p:cNvSpPr txBox="1"/>
          <p:nvPr>
            <p:ph idx="1" type="body"/>
          </p:nvPr>
        </p:nvSpPr>
        <p:spPr>
          <a:xfrm>
            <a:off x="4742016" y="605896"/>
            <a:ext cx="6413663" cy="5646208"/>
          </a:xfrm>
          <a:prstGeom prst="rect">
            <a:avLst/>
          </a:prstGeom>
          <a:noFill/>
          <a:ln>
            <a:noFill/>
          </a:ln>
        </p:spPr>
        <p:txBody>
          <a:bodyPr anchorCtr="0" anchor="ctr" bIns="45700" lIns="0" spcFirstLastPara="1" rIns="0" wrap="square" tIns="45700">
            <a:normAutofit/>
          </a:bodyPr>
          <a:lstStyle/>
          <a:p>
            <a:pPr indent="-330187" lvl="0" marL="566724" rtl="0" algn="l">
              <a:lnSpc>
                <a:spcPct val="90000"/>
              </a:lnSpc>
              <a:spcBef>
                <a:spcPts val="0"/>
              </a:spcBef>
              <a:spcAft>
                <a:spcPts val="0"/>
              </a:spcAft>
              <a:buSzPts val="2800"/>
              <a:buNone/>
            </a:pPr>
            <a:r>
              <a:t/>
            </a:r>
            <a:endParaRPr/>
          </a:p>
          <a:p>
            <a:pPr indent="-507987" lvl="0" marL="566724" rtl="0" algn="l">
              <a:lnSpc>
                <a:spcPct val="90000"/>
              </a:lnSpc>
              <a:spcBef>
                <a:spcPts val="1400"/>
              </a:spcBef>
              <a:spcAft>
                <a:spcPts val="0"/>
              </a:spcAft>
              <a:buSzPts val="2800"/>
              <a:buChar char="❖"/>
            </a:pPr>
            <a:r>
              <a:rPr lang="en-US">
                <a:latin typeface="Calibri"/>
                <a:ea typeface="Calibri"/>
                <a:cs typeface="Calibri"/>
                <a:sym typeface="Calibri"/>
              </a:rPr>
              <a:t>Yêu cầu của người sử dụng xác định mục tiêu phát triển phần mềm. Phân tích yêu cầu để chuyển đổi từ yêu cầu người sử dụng sang phần mềm</a:t>
            </a:r>
            <a:r>
              <a:rPr lang="en-US"/>
              <a:t>.</a:t>
            </a:r>
            <a:endParaRPr/>
          </a:p>
          <a:p>
            <a:pPr indent="-507987" lvl="0" marL="566724" rtl="0" algn="l">
              <a:lnSpc>
                <a:spcPct val="90000"/>
              </a:lnSpc>
              <a:spcBef>
                <a:spcPts val="1400"/>
              </a:spcBef>
              <a:spcAft>
                <a:spcPts val="0"/>
              </a:spcAft>
              <a:buSzPts val="2800"/>
              <a:buChar char="❖"/>
            </a:pPr>
            <a:r>
              <a:rPr b="1" lang="en-US"/>
              <a:t>Mục tiêu:</a:t>
            </a:r>
            <a:endParaRPr/>
          </a:p>
          <a:p>
            <a:pPr indent="-285743" lvl="2" marL="819955" rtl="0" algn="l">
              <a:lnSpc>
                <a:spcPct val="90000"/>
              </a:lnSpc>
              <a:spcBef>
                <a:spcPts val="400"/>
              </a:spcBef>
              <a:spcAft>
                <a:spcPts val="0"/>
              </a:spcAft>
              <a:buSzPts val="1800"/>
              <a:buFont typeface="Noto Sans Symbols"/>
              <a:buChar char="▪"/>
            </a:pPr>
            <a:r>
              <a:rPr lang="en-US"/>
              <a:t>Xây dựng bộ yêu cầu phần mềm đáp ứng yêu cầu hiện tại của khách hàng và các yêu cầu tương lai như:</a:t>
            </a:r>
            <a:endParaRPr/>
          </a:p>
          <a:p>
            <a:pPr indent="-285749" lvl="3" marL="1043793" rtl="0" algn="l">
              <a:lnSpc>
                <a:spcPct val="90000"/>
              </a:lnSpc>
              <a:spcBef>
                <a:spcPts val="600"/>
              </a:spcBef>
              <a:spcAft>
                <a:spcPts val="0"/>
              </a:spcAft>
              <a:buSzPts val="1800"/>
              <a:buFont typeface="Noto Sans Symbols"/>
              <a:buChar char="✔"/>
            </a:pPr>
            <a:r>
              <a:rPr lang="en-US"/>
              <a:t>Khả năng mở rộng, tích hợp</a:t>
            </a:r>
            <a:endParaRPr/>
          </a:p>
          <a:p>
            <a:pPr indent="-285749" lvl="3" marL="1043793" rtl="0" algn="l">
              <a:lnSpc>
                <a:spcPct val="90000"/>
              </a:lnSpc>
              <a:spcBef>
                <a:spcPts val="600"/>
              </a:spcBef>
              <a:spcAft>
                <a:spcPts val="0"/>
              </a:spcAft>
              <a:buSzPts val="1800"/>
              <a:buFont typeface="Noto Sans Symbols"/>
              <a:buChar char="✔"/>
            </a:pPr>
            <a:r>
              <a:rPr lang="en-US"/>
              <a:t>Khả năng bảo mật</a:t>
            </a:r>
            <a:endParaRPr/>
          </a:p>
          <a:p>
            <a:pPr indent="-285749" lvl="3" marL="1043793" rtl="0" algn="l">
              <a:lnSpc>
                <a:spcPct val="90000"/>
              </a:lnSpc>
              <a:spcBef>
                <a:spcPts val="600"/>
              </a:spcBef>
              <a:spcAft>
                <a:spcPts val="0"/>
              </a:spcAft>
              <a:buSzPts val="1800"/>
              <a:buFont typeface="Noto Sans Symbols"/>
              <a:buChar char="✔"/>
            </a:pPr>
            <a:r>
              <a:rPr lang="en-US"/>
              <a:t>Khả năng thay đổi, điều chỉnh</a:t>
            </a:r>
            <a:endParaRPr/>
          </a:p>
          <a:p>
            <a:pPr indent="-285749" lvl="3" marL="1043793" rtl="0" algn="l">
              <a:lnSpc>
                <a:spcPct val="90000"/>
              </a:lnSpc>
              <a:spcBef>
                <a:spcPts val="600"/>
              </a:spcBef>
              <a:spcAft>
                <a:spcPts val="0"/>
              </a:spcAft>
              <a:buSzPts val="1800"/>
              <a:buFont typeface="Noto Sans Symbols"/>
              <a:buChar char="✔"/>
            </a:pPr>
            <a:r>
              <a:rPr lang="en-US"/>
              <a:t>Khả năng tăng số lượng, dung lượng</a:t>
            </a:r>
            <a:endParaRPr/>
          </a:p>
          <a:p>
            <a:pPr indent="-285749" lvl="3" marL="1043793" rtl="0" algn="l">
              <a:lnSpc>
                <a:spcPct val="90000"/>
              </a:lnSpc>
              <a:spcBef>
                <a:spcPts val="600"/>
              </a:spcBef>
              <a:spcAft>
                <a:spcPts val="0"/>
              </a:spcAft>
              <a:buSzPts val="1800"/>
              <a:buFont typeface="Noto Sans Symbols"/>
              <a:buChar char="✔"/>
            </a:pPr>
            <a:r>
              <a:rPr lang="en-US"/>
              <a:t>Khả năng tùy biến</a:t>
            </a:r>
            <a:endParaRPr/>
          </a:p>
          <a:p>
            <a:pPr indent="-285749" lvl="3" marL="1043793" rtl="0" algn="l">
              <a:lnSpc>
                <a:spcPct val="90000"/>
              </a:lnSpc>
              <a:spcBef>
                <a:spcPts val="600"/>
              </a:spcBef>
              <a:spcAft>
                <a:spcPts val="0"/>
              </a:spcAft>
              <a:buSzPts val="1800"/>
              <a:buFont typeface="Noto Sans Symbols"/>
              <a:buChar char="✔"/>
            </a:pPr>
            <a:r>
              <a:rPr lang="en-US"/>
              <a:t>Mức độ ổn định</a:t>
            </a:r>
            <a:endParaRPr/>
          </a:p>
        </p:txBody>
      </p:sp>
      <p:sp>
        <p:nvSpPr>
          <p:cNvPr id="1932" name="Google Shape;1932;p8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9" name="Shape 1939"/>
        <p:cNvGrpSpPr/>
        <p:nvPr/>
      </p:nvGrpSpPr>
      <p:grpSpPr>
        <a:xfrm>
          <a:off x="0" y="0"/>
          <a:ext cx="0" cy="0"/>
          <a:chOff x="0" y="0"/>
          <a:chExt cx="0" cy="0"/>
        </a:xfrm>
      </p:grpSpPr>
      <p:sp>
        <p:nvSpPr>
          <p:cNvPr id="1940" name="Google Shape;1940;p87"/>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1" name="Google Shape;1941;p87"/>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7"/>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4.3 Lý do phân tích yêu cầu</a:t>
            </a:r>
            <a:endParaRPr/>
          </a:p>
        </p:txBody>
      </p:sp>
      <p:sp>
        <p:nvSpPr>
          <p:cNvPr id="1943" name="Google Shape;1943;p8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87"/>
          <p:cNvGrpSpPr/>
          <p:nvPr/>
        </p:nvGrpSpPr>
        <p:grpSpPr>
          <a:xfrm>
            <a:off x="4741864" y="642521"/>
            <a:ext cx="6797675" cy="5644394"/>
            <a:chOff x="0" y="2758"/>
            <a:chExt cx="6797675" cy="5644394"/>
          </a:xfrm>
        </p:grpSpPr>
        <p:cxnSp>
          <p:nvCxnSpPr>
            <p:cNvPr id="1945" name="Google Shape;1945;p87"/>
            <p:cNvCxnSpPr/>
            <p:nvPr/>
          </p:nvCxnSpPr>
          <p:spPr>
            <a:xfrm>
              <a:off x="0" y="2758"/>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46" name="Google Shape;1946;p87"/>
            <p:cNvSpPr/>
            <p:nvPr/>
          </p:nvSpPr>
          <p:spPr>
            <a:xfrm>
              <a:off x="0" y="2758"/>
              <a:ext cx="6797675" cy="18814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7"/>
            <p:cNvSpPr txBox="1"/>
            <p:nvPr/>
          </p:nvSpPr>
          <p:spPr>
            <a:xfrm>
              <a:off x="0" y="2758"/>
              <a:ext cx="6797675" cy="1881464"/>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Phần mềm muốn phát triển tốt thì phải hiểu rõ yêu cầu của người dùng.</a:t>
              </a:r>
              <a:endParaRPr sz="2000">
                <a:solidFill>
                  <a:schemeClr val="dk1"/>
                </a:solidFill>
                <a:latin typeface="Calibri"/>
                <a:ea typeface="Calibri"/>
                <a:cs typeface="Calibri"/>
                <a:sym typeface="Calibri"/>
              </a:endParaRPr>
            </a:p>
          </p:txBody>
        </p:sp>
        <p:cxnSp>
          <p:nvCxnSpPr>
            <p:cNvPr id="1948" name="Google Shape;1948;p87"/>
            <p:cNvCxnSpPr/>
            <p:nvPr/>
          </p:nvCxnSpPr>
          <p:spPr>
            <a:xfrm>
              <a:off x="0" y="1884223"/>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49" name="Google Shape;1949;p87"/>
            <p:cNvSpPr/>
            <p:nvPr/>
          </p:nvSpPr>
          <p:spPr>
            <a:xfrm>
              <a:off x="0" y="1884223"/>
              <a:ext cx="6797675" cy="18814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7"/>
            <p:cNvSpPr txBox="1"/>
            <p:nvPr/>
          </p:nvSpPr>
          <p:spPr>
            <a:xfrm>
              <a:off x="0" y="1884223"/>
              <a:ext cx="6797675" cy="1881464"/>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Sai lầm trong hiểu và mô tả yêu cầu của khách hàng là nguyên nhân lớn nhất dẫn đến sự thất bại</a:t>
              </a:r>
              <a:endParaRPr sz="2000">
                <a:solidFill>
                  <a:schemeClr val="dk1"/>
                </a:solidFill>
                <a:latin typeface="Calibri"/>
                <a:ea typeface="Calibri"/>
                <a:cs typeface="Calibri"/>
                <a:sym typeface="Calibri"/>
              </a:endParaRPr>
            </a:p>
          </p:txBody>
        </p:sp>
        <p:cxnSp>
          <p:nvCxnSpPr>
            <p:cNvPr id="1951" name="Google Shape;1951;p87"/>
            <p:cNvCxnSpPr/>
            <p:nvPr/>
          </p:nvCxnSpPr>
          <p:spPr>
            <a:xfrm>
              <a:off x="0" y="3765688"/>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52" name="Google Shape;1952;p87"/>
            <p:cNvSpPr/>
            <p:nvPr/>
          </p:nvSpPr>
          <p:spPr>
            <a:xfrm>
              <a:off x="0" y="3765688"/>
              <a:ext cx="6797675" cy="18814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7"/>
            <p:cNvSpPr txBox="1"/>
            <p:nvPr/>
          </p:nvSpPr>
          <p:spPr>
            <a:xfrm>
              <a:off x="0" y="3765688"/>
              <a:ext cx="6797675" cy="1881464"/>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Những sai lầm trong phát triển phần mềm được phát hiện càng sớm thì kinh phí khắc phục càng giảm.</a:t>
              </a:r>
              <a:endParaRPr/>
            </a:p>
          </p:txBody>
        </p:sp>
      </p:grpSp>
      <p:sp>
        <p:nvSpPr>
          <p:cNvPr id="1954" name="Google Shape;1954;p8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8" name="Shape 1958"/>
        <p:cNvGrpSpPr/>
        <p:nvPr/>
      </p:nvGrpSpPr>
      <p:grpSpPr>
        <a:xfrm>
          <a:off x="0" y="0"/>
          <a:ext cx="0" cy="0"/>
          <a:chOff x="0" y="0"/>
          <a:chExt cx="0" cy="0"/>
        </a:xfrm>
      </p:grpSpPr>
      <p:sp>
        <p:nvSpPr>
          <p:cNvPr id="1959" name="Google Shape;1959;p88"/>
          <p:cNvSpPr/>
          <p:nvPr/>
        </p:nvSpPr>
        <p:spPr>
          <a:xfrm>
            <a:off x="1"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88"/>
          <p:cNvSpPr/>
          <p:nvPr/>
        </p:nvSpPr>
        <p:spPr>
          <a:xfrm>
            <a:off x="18"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8"/>
          <p:cNvSpPr txBox="1"/>
          <p:nvPr>
            <p:ph type="title"/>
          </p:nvPr>
        </p:nvSpPr>
        <p:spPr>
          <a:xfrm>
            <a:off x="492374"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4.4 Đầu vào để phân tích</a:t>
            </a:r>
            <a:endParaRPr/>
          </a:p>
        </p:txBody>
      </p:sp>
      <p:sp>
        <p:nvSpPr>
          <p:cNvPr id="1962" name="Google Shape;1962;p88"/>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88"/>
          <p:cNvGrpSpPr/>
          <p:nvPr/>
        </p:nvGrpSpPr>
        <p:grpSpPr>
          <a:xfrm>
            <a:off x="4741864" y="639763"/>
            <a:ext cx="6797675" cy="5649910"/>
            <a:chOff x="0" y="0"/>
            <a:chExt cx="6797675" cy="5649910"/>
          </a:xfrm>
        </p:grpSpPr>
        <p:cxnSp>
          <p:nvCxnSpPr>
            <p:cNvPr id="1964" name="Google Shape;1964;p88"/>
            <p:cNvCxnSpPr/>
            <p:nvPr/>
          </p:nvCxnSpPr>
          <p:spPr>
            <a:xfrm>
              <a:off x="0" y="0"/>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65" name="Google Shape;1965;p88"/>
            <p:cNvSpPr/>
            <p:nvPr/>
          </p:nvSpPr>
          <p:spPr>
            <a:xfrm>
              <a:off x="0" y="0"/>
              <a:ext cx="6797675" cy="14124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8"/>
            <p:cNvSpPr txBox="1"/>
            <p:nvPr/>
          </p:nvSpPr>
          <p:spPr>
            <a:xfrm>
              <a:off x="0" y="0"/>
              <a:ext cx="6797675" cy="141247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Thuyết minh dự án, Biên bản khảo sát khách hàng, biên bản họp dự án (nếu có)</a:t>
              </a:r>
              <a:endParaRPr/>
            </a:p>
          </p:txBody>
        </p:sp>
        <p:cxnSp>
          <p:nvCxnSpPr>
            <p:cNvPr id="1967" name="Google Shape;1967;p88"/>
            <p:cNvCxnSpPr/>
            <p:nvPr/>
          </p:nvCxnSpPr>
          <p:spPr>
            <a:xfrm>
              <a:off x="0" y="1412478"/>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68" name="Google Shape;1968;p88"/>
            <p:cNvSpPr/>
            <p:nvPr/>
          </p:nvSpPr>
          <p:spPr>
            <a:xfrm>
              <a:off x="0" y="1412477"/>
              <a:ext cx="6797675" cy="14124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8"/>
            <p:cNvSpPr txBox="1"/>
            <p:nvPr/>
          </p:nvSpPr>
          <p:spPr>
            <a:xfrm>
              <a:off x="0" y="1412477"/>
              <a:ext cx="6797675" cy="141247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Các sản phẩm tương tự của Công ty</a:t>
              </a:r>
              <a:endParaRPr/>
            </a:p>
          </p:txBody>
        </p:sp>
        <p:cxnSp>
          <p:nvCxnSpPr>
            <p:cNvPr id="1970" name="Google Shape;1970;p88"/>
            <p:cNvCxnSpPr/>
            <p:nvPr/>
          </p:nvCxnSpPr>
          <p:spPr>
            <a:xfrm>
              <a:off x="0" y="2824956"/>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71" name="Google Shape;1971;p88"/>
            <p:cNvSpPr/>
            <p:nvPr/>
          </p:nvSpPr>
          <p:spPr>
            <a:xfrm>
              <a:off x="0" y="2824955"/>
              <a:ext cx="6797675" cy="14124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8"/>
            <p:cNvSpPr txBox="1"/>
            <p:nvPr/>
          </p:nvSpPr>
          <p:spPr>
            <a:xfrm>
              <a:off x="0" y="2824955"/>
              <a:ext cx="6797675" cy="141247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Các sản phẩm tương tự trên thị trường</a:t>
              </a:r>
              <a:endParaRPr sz="2400">
                <a:solidFill>
                  <a:schemeClr val="dk1"/>
                </a:solidFill>
                <a:latin typeface="Calibri"/>
                <a:ea typeface="Calibri"/>
                <a:cs typeface="Calibri"/>
                <a:sym typeface="Calibri"/>
              </a:endParaRPr>
            </a:p>
          </p:txBody>
        </p:sp>
        <p:cxnSp>
          <p:nvCxnSpPr>
            <p:cNvPr id="1973" name="Google Shape;1973;p88"/>
            <p:cNvCxnSpPr/>
            <p:nvPr/>
          </p:nvCxnSpPr>
          <p:spPr>
            <a:xfrm>
              <a:off x="0" y="4237434"/>
              <a:ext cx="6797675" cy="0"/>
            </a:xfrm>
            <a:prstGeom prst="straightConnector1">
              <a:avLst/>
            </a:prstGeom>
            <a:solidFill>
              <a:srgbClr val="7FC763"/>
            </a:solidFill>
            <a:ln cap="flat" cmpd="sng" w="15875">
              <a:solidFill>
                <a:srgbClr val="7FC763"/>
              </a:solidFill>
              <a:prstDash val="solid"/>
              <a:round/>
              <a:headEnd len="sm" w="sm" type="none"/>
              <a:tailEnd len="sm" w="sm" type="none"/>
            </a:ln>
          </p:spPr>
        </p:cxnSp>
        <p:sp>
          <p:nvSpPr>
            <p:cNvPr id="1974" name="Google Shape;1974;p88"/>
            <p:cNvSpPr/>
            <p:nvPr/>
          </p:nvSpPr>
          <p:spPr>
            <a:xfrm>
              <a:off x="0" y="4237433"/>
              <a:ext cx="6797675" cy="14124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8"/>
            <p:cNvSpPr txBox="1"/>
            <p:nvPr/>
          </p:nvSpPr>
          <p:spPr>
            <a:xfrm>
              <a:off x="0" y="4237433"/>
              <a:ext cx="6797675" cy="141247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Hiện trạng hệ thống của khách hàng (phần cứng, mềm, trình độ, mong muốn)</a:t>
              </a:r>
              <a:endParaRPr/>
            </a:p>
          </p:txBody>
        </p:sp>
      </p:grpSp>
      <p:sp>
        <p:nvSpPr>
          <p:cNvPr id="1976" name="Google Shape;1976;p8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3" name="Shape 1983"/>
        <p:cNvGrpSpPr/>
        <p:nvPr/>
      </p:nvGrpSpPr>
      <p:grpSpPr>
        <a:xfrm>
          <a:off x="0" y="0"/>
          <a:ext cx="0" cy="0"/>
          <a:chOff x="0" y="0"/>
          <a:chExt cx="0" cy="0"/>
        </a:xfrm>
      </p:grpSpPr>
      <p:sp>
        <p:nvSpPr>
          <p:cNvPr id="1984" name="Google Shape;1984;p89"/>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5" name="Google Shape;1985;p8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9"/>
          <p:cNvSpPr txBox="1"/>
          <p:nvPr>
            <p:ph type="title"/>
          </p:nvPr>
        </p:nvSpPr>
        <p:spPr>
          <a:xfrm>
            <a:off x="492370" y="605896"/>
            <a:ext cx="3084844" cy="5646208"/>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n-US" sz="3600">
                <a:solidFill>
                  <a:srgbClr val="FFFFFF"/>
                </a:solidFill>
              </a:rPr>
              <a:t>4.5 Đầu ra phân tích yêu cầu</a:t>
            </a:r>
            <a:endParaRPr sz="3600">
              <a:solidFill>
                <a:srgbClr val="FFFFFF"/>
              </a:solidFill>
            </a:endParaRPr>
          </a:p>
        </p:txBody>
      </p:sp>
      <p:sp>
        <p:nvSpPr>
          <p:cNvPr id="1987" name="Google Shape;1987;p8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9"/>
          <p:cNvSpPr txBox="1"/>
          <p:nvPr>
            <p:ph idx="1" type="body"/>
          </p:nvPr>
        </p:nvSpPr>
        <p:spPr>
          <a:xfrm>
            <a:off x="4742016" y="605896"/>
            <a:ext cx="6807559" cy="5646208"/>
          </a:xfrm>
          <a:prstGeom prst="rect">
            <a:avLst/>
          </a:prstGeom>
          <a:noFill/>
          <a:ln>
            <a:noFill/>
          </a:ln>
        </p:spPr>
        <p:txBody>
          <a:bodyPr anchorCtr="0" anchor="ctr" bIns="45700" lIns="0" spcFirstLastPara="1" rIns="0" wrap="square" tIns="45700">
            <a:normAutofit/>
          </a:bodyPr>
          <a:lstStyle/>
          <a:p>
            <a:pPr indent="-457188" lvl="0" marL="640064" rtl="0" algn="l">
              <a:lnSpc>
                <a:spcPct val="90000"/>
              </a:lnSpc>
              <a:spcBef>
                <a:spcPts val="0"/>
              </a:spcBef>
              <a:spcAft>
                <a:spcPts val="0"/>
              </a:spcAft>
              <a:buSzPts val="2800"/>
              <a:buChar char="❖"/>
            </a:pPr>
            <a:r>
              <a:rPr lang="en-US">
                <a:latin typeface="Calibri"/>
                <a:ea typeface="Calibri"/>
                <a:cs typeface="Calibri"/>
                <a:sym typeface="Calibri"/>
              </a:rPr>
              <a:t>Mô tả yêu cầu chức năng của người dùng/User story</a:t>
            </a:r>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Mô hình hóa chi tiết quy trình nghiệp vụ được tin học hóa</a:t>
            </a:r>
            <a:endParaRPr>
              <a:latin typeface="Calibri"/>
              <a:ea typeface="Calibri"/>
              <a:cs typeface="Calibri"/>
              <a:sym typeface="Calibri"/>
            </a:endParaRPr>
          </a:p>
          <a:p>
            <a:pPr indent="-457188" lvl="0" marL="640064" rtl="0" algn="l">
              <a:lnSpc>
                <a:spcPct val="90000"/>
              </a:lnSpc>
              <a:spcBef>
                <a:spcPts val="1400"/>
              </a:spcBef>
              <a:spcAft>
                <a:spcPts val="0"/>
              </a:spcAft>
              <a:buSzPts val="2800"/>
              <a:buChar char="❖"/>
            </a:pPr>
            <a:r>
              <a:rPr lang="en-US">
                <a:latin typeface="Calibri"/>
                <a:ea typeface="Calibri"/>
                <a:cs typeface="Calibri"/>
                <a:sym typeface="Calibri"/>
              </a:rPr>
              <a:t>Biểu đồ trường hợp nghiệp vụ</a:t>
            </a:r>
            <a:endParaRPr>
              <a:latin typeface="Calibri"/>
              <a:ea typeface="Calibri"/>
              <a:cs typeface="Calibri"/>
              <a:sym typeface="Calibri"/>
            </a:endParaRPr>
          </a:p>
          <a:p>
            <a:pPr indent="0" lvl="0" marL="182875" rtl="0" algn="l">
              <a:lnSpc>
                <a:spcPct val="90000"/>
              </a:lnSpc>
              <a:spcBef>
                <a:spcPts val="1400"/>
              </a:spcBef>
              <a:spcAft>
                <a:spcPts val="0"/>
              </a:spcAft>
              <a:buSzPts val="2800"/>
              <a:buNone/>
            </a:pPr>
            <a:r>
              <a:rPr lang="en-US">
                <a:latin typeface="Calibri"/>
                <a:ea typeface="Calibri"/>
                <a:cs typeface="Calibri"/>
                <a:sym typeface="Calibri"/>
              </a:rPr>
              <a:t>=&gt; Tài liệu đặc tả yêu cầu người dung (URD)</a:t>
            </a:r>
            <a:endParaRPr/>
          </a:p>
          <a:p>
            <a:pPr indent="0" lvl="0" marL="182875" rtl="0" algn="l">
              <a:lnSpc>
                <a:spcPct val="90000"/>
              </a:lnSpc>
              <a:spcBef>
                <a:spcPts val="1400"/>
              </a:spcBef>
              <a:spcAft>
                <a:spcPts val="0"/>
              </a:spcAft>
              <a:buSzPts val="2800"/>
              <a:buNone/>
            </a:pPr>
            <a:r>
              <a:rPr lang="en-US">
                <a:latin typeface="Calibri"/>
                <a:ea typeface="Calibri"/>
                <a:cs typeface="Calibri"/>
                <a:sym typeface="Calibri"/>
              </a:rPr>
              <a:t>=&gt; Tài liệu đặc tả yêu cầu phần mềm (SRS)</a:t>
            </a:r>
            <a:br>
              <a:rPr lang="en-US">
                <a:latin typeface="Calibri"/>
                <a:ea typeface="Calibri"/>
                <a:cs typeface="Calibri"/>
                <a:sym typeface="Calibri"/>
              </a:rPr>
            </a:br>
            <a:br>
              <a:rPr lang="en-US">
                <a:latin typeface="Calibri"/>
                <a:ea typeface="Calibri"/>
                <a:cs typeface="Calibri"/>
                <a:sym typeface="Calibri"/>
              </a:rPr>
            </a:br>
            <a:r>
              <a:rPr lang="en-US">
                <a:latin typeface="Calibri"/>
                <a:ea typeface="Calibri"/>
                <a:cs typeface="Calibri"/>
                <a:sym typeface="Calibri"/>
              </a:rPr>
              <a:t>Ví dụ: Xem m URD</a:t>
            </a:r>
            <a:endParaRPr>
              <a:latin typeface="Calibri"/>
              <a:ea typeface="Calibri"/>
              <a:cs typeface="Calibri"/>
              <a:sym typeface="Calibri"/>
            </a:endParaRPr>
          </a:p>
        </p:txBody>
      </p:sp>
      <p:sp>
        <p:nvSpPr>
          <p:cNvPr id="1989" name="Google Shape;1989;p8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Arial"/>
              <a:buNone/>
            </a:pPr>
            <a:r>
              <a:rPr lang="en-US"/>
              <a:t>1. BA LÀ GÌ?</a:t>
            </a:r>
            <a:endParaRPr/>
          </a:p>
        </p:txBody>
      </p:sp>
      <p:sp>
        <p:nvSpPr>
          <p:cNvPr id="599" name="Google Shape;599;p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400"/>
              <a:buNone/>
            </a:pPr>
            <a:r>
              <a:t/>
            </a:r>
            <a:endParaRPr/>
          </a:p>
        </p:txBody>
      </p:sp>
      <p:sp>
        <p:nvSpPr>
          <p:cNvPr id="600" name="Google Shape;600;p9"/>
          <p:cNvSpPr txBox="1"/>
          <p:nvPr>
            <p:ph idx="11" type="ftr"/>
          </p:nvPr>
        </p:nvSpPr>
        <p:spPr>
          <a:xfrm>
            <a:off x="861392" y="6446837"/>
            <a:ext cx="1105437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id="1994" name="Google Shape;1994;p90"/>
          <p:cNvPicPr preferRelativeResize="0"/>
          <p:nvPr/>
        </p:nvPicPr>
        <p:blipFill rotWithShape="1">
          <a:blip r:embed="rId3">
            <a:alphaModFix/>
          </a:blip>
          <a:srcRect b="0" l="0" r="0" t="0"/>
          <a:stretch/>
        </p:blipFill>
        <p:spPr>
          <a:xfrm>
            <a:off x="-32" y="10"/>
            <a:ext cx="12192031" cy="4915066"/>
          </a:xfrm>
          <a:prstGeom prst="rect">
            <a:avLst/>
          </a:prstGeom>
          <a:noFill/>
          <a:ln>
            <a:noFill/>
          </a:ln>
        </p:spPr>
      </p:pic>
      <p:sp>
        <p:nvSpPr>
          <p:cNvPr id="1995" name="Google Shape;1995;p90"/>
          <p:cNvSpPr txBox="1"/>
          <p:nvPr>
            <p:ph type="title"/>
          </p:nvPr>
        </p:nvSpPr>
        <p:spPr>
          <a:xfrm>
            <a:off x="1065197" y="5120640"/>
            <a:ext cx="10058400" cy="8229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Bài thực hành 20 phút</a:t>
            </a:r>
            <a:endParaRPr/>
          </a:p>
        </p:txBody>
      </p:sp>
      <p:sp>
        <p:nvSpPr>
          <p:cNvPr id="1996" name="Google Shape;1996;p90"/>
          <p:cNvSpPr txBox="1"/>
          <p:nvPr>
            <p:ph idx="1" type="body"/>
          </p:nvPr>
        </p:nvSpPr>
        <p:spPr>
          <a:xfrm>
            <a:off x="1065212" y="5943600"/>
            <a:ext cx="10058400" cy="5435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rPr lang="en-US" sz="1600" cap="none">
                <a:solidFill>
                  <a:schemeClr val="dk1"/>
                </a:solidFill>
                <a:latin typeface="Calibri"/>
                <a:ea typeface="Calibri"/>
                <a:cs typeface="Calibri"/>
                <a:sym typeface="Calibri"/>
              </a:rPr>
              <a:t>PHÂN TÍCH VÀ XÁC ĐỊNH YÊU CẦU</a:t>
            </a:r>
            <a:endParaRPr sz="1500" cap="none">
              <a:solidFill>
                <a:schemeClr val="dk1"/>
              </a:solidFill>
              <a:latin typeface="Calibri"/>
              <a:ea typeface="Calibri"/>
              <a:cs typeface="Calibri"/>
              <a:sym typeface="Calibri"/>
            </a:endParaRPr>
          </a:p>
        </p:txBody>
      </p:sp>
      <p:sp>
        <p:nvSpPr>
          <p:cNvPr id="1997" name="Google Shape;1997;p90"/>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91"/>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Quá trình Phân tích &amp; Thiết kế</a:t>
            </a:r>
            <a:endParaRPr>
              <a:latin typeface="Calibri"/>
              <a:ea typeface="Calibri"/>
              <a:cs typeface="Calibri"/>
              <a:sym typeface="Calibri"/>
            </a:endParaRPr>
          </a:p>
        </p:txBody>
      </p:sp>
      <p:sp>
        <p:nvSpPr>
          <p:cNvPr id="2006" name="Google Shape;2006;p91"/>
          <p:cNvSpPr/>
          <p:nvPr/>
        </p:nvSpPr>
        <p:spPr>
          <a:xfrm>
            <a:off x="1232452" y="2897048"/>
            <a:ext cx="9051235" cy="424069"/>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07" name="Google Shape;2007;p91"/>
          <p:cNvCxnSpPr/>
          <p:nvPr/>
        </p:nvCxnSpPr>
        <p:spPr>
          <a:xfrm>
            <a:off x="1232452" y="4306955"/>
            <a:ext cx="8733183" cy="0"/>
          </a:xfrm>
          <a:prstGeom prst="straightConnector1">
            <a:avLst/>
          </a:prstGeom>
          <a:noFill/>
          <a:ln cap="flat" cmpd="sng" w="12700">
            <a:solidFill>
              <a:schemeClr val="accent1"/>
            </a:solidFill>
            <a:prstDash val="solid"/>
            <a:round/>
            <a:headEnd len="sm" w="sm" type="none"/>
            <a:tailEnd len="sm" w="sm" type="none"/>
          </a:ln>
        </p:spPr>
      </p:cxnSp>
      <p:pic>
        <p:nvPicPr>
          <p:cNvPr id="2008" name="Google Shape;2008;p91"/>
          <p:cNvPicPr preferRelativeResize="0"/>
          <p:nvPr/>
        </p:nvPicPr>
        <p:blipFill rotWithShape="1">
          <a:blip r:embed="rId3">
            <a:alphaModFix/>
          </a:blip>
          <a:srcRect b="0" l="0" r="0" t="0"/>
          <a:stretch/>
        </p:blipFill>
        <p:spPr>
          <a:xfrm>
            <a:off x="1245704" y="2159502"/>
            <a:ext cx="1283811" cy="686214"/>
          </a:xfrm>
          <a:prstGeom prst="rect">
            <a:avLst/>
          </a:prstGeom>
          <a:noFill/>
          <a:ln>
            <a:noFill/>
          </a:ln>
        </p:spPr>
      </p:pic>
      <p:pic>
        <p:nvPicPr>
          <p:cNvPr id="2009" name="Google Shape;2009;p91"/>
          <p:cNvPicPr preferRelativeResize="0"/>
          <p:nvPr/>
        </p:nvPicPr>
        <p:blipFill rotWithShape="1">
          <a:blip r:embed="rId4">
            <a:alphaModFix/>
          </a:blip>
          <a:srcRect b="0" l="0" r="0" t="0"/>
          <a:stretch/>
        </p:blipFill>
        <p:spPr>
          <a:xfrm>
            <a:off x="4763553" y="2198681"/>
            <a:ext cx="1541990" cy="672701"/>
          </a:xfrm>
          <a:prstGeom prst="rect">
            <a:avLst/>
          </a:prstGeom>
          <a:noFill/>
          <a:ln>
            <a:noFill/>
          </a:ln>
        </p:spPr>
      </p:pic>
      <p:pic>
        <p:nvPicPr>
          <p:cNvPr id="2010" name="Google Shape;2010;p91"/>
          <p:cNvPicPr preferRelativeResize="0"/>
          <p:nvPr/>
        </p:nvPicPr>
        <p:blipFill rotWithShape="1">
          <a:blip r:embed="rId5">
            <a:alphaModFix/>
          </a:blip>
          <a:srcRect b="0" l="0" r="0" t="0"/>
          <a:stretch/>
        </p:blipFill>
        <p:spPr>
          <a:xfrm>
            <a:off x="8433566" y="1952788"/>
            <a:ext cx="1283810" cy="973660"/>
          </a:xfrm>
          <a:prstGeom prst="rect">
            <a:avLst/>
          </a:prstGeom>
          <a:noFill/>
          <a:ln>
            <a:noFill/>
          </a:ln>
        </p:spPr>
      </p:pic>
      <p:sp>
        <p:nvSpPr>
          <p:cNvPr id="2011" name="Google Shape;2011;p91"/>
          <p:cNvSpPr/>
          <p:nvPr/>
        </p:nvSpPr>
        <p:spPr>
          <a:xfrm>
            <a:off x="1097279" y="1481728"/>
            <a:ext cx="2661155"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làm rõ, xác định phạm vi nghiệp vụ</a:t>
            </a:r>
            <a:endParaRPr sz="1800">
              <a:solidFill>
                <a:schemeClr val="dk1"/>
              </a:solidFill>
              <a:latin typeface="Calibri"/>
              <a:ea typeface="Calibri"/>
              <a:cs typeface="Calibri"/>
              <a:sym typeface="Calibri"/>
            </a:endParaRPr>
          </a:p>
        </p:txBody>
      </p:sp>
      <p:sp>
        <p:nvSpPr>
          <p:cNvPr id="2012" name="Google Shape;2012;p91"/>
          <p:cNvSpPr/>
          <p:nvPr/>
        </p:nvSpPr>
        <p:spPr>
          <a:xfrm>
            <a:off x="4402754" y="1481728"/>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xác định giải pháp, phạm vi phần mềm </a:t>
            </a:r>
            <a:endParaRPr/>
          </a:p>
        </p:txBody>
      </p:sp>
      <p:sp>
        <p:nvSpPr>
          <p:cNvPr id="2013" name="Google Shape;2013;p91"/>
          <p:cNvSpPr/>
          <p:nvPr/>
        </p:nvSpPr>
        <p:spPr>
          <a:xfrm>
            <a:off x="7673009" y="1421032"/>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thiết kế chi tiết yêu cầu phần mềm</a:t>
            </a:r>
            <a:endParaRPr sz="1800">
              <a:solidFill>
                <a:schemeClr val="dk1"/>
              </a:solidFill>
              <a:latin typeface="Calibri"/>
              <a:ea typeface="Calibri"/>
              <a:cs typeface="Calibri"/>
              <a:sym typeface="Calibri"/>
            </a:endParaRPr>
          </a:p>
        </p:txBody>
      </p:sp>
      <p:sp>
        <p:nvSpPr>
          <p:cNvPr id="2014" name="Google Shape;2014;p91"/>
          <p:cNvSpPr/>
          <p:nvPr/>
        </p:nvSpPr>
        <p:spPr>
          <a:xfrm>
            <a:off x="187351" y="3344245"/>
            <a:ext cx="1745817"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Đơn hang/HĐ</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Bản thu thập nhu cầu</a:t>
            </a:r>
            <a:endParaRPr sz="1400">
              <a:solidFill>
                <a:schemeClr val="dk1"/>
              </a:solidFill>
              <a:latin typeface="Calibri"/>
              <a:ea typeface="Calibri"/>
              <a:cs typeface="Calibri"/>
              <a:sym typeface="Calibri"/>
            </a:endParaRPr>
          </a:p>
        </p:txBody>
      </p:sp>
      <p:sp>
        <p:nvSpPr>
          <p:cNvPr id="2015" name="Google Shape;2015;p91"/>
          <p:cNvSpPr/>
          <p:nvPr/>
        </p:nvSpPr>
        <p:spPr>
          <a:xfrm>
            <a:off x="2847568" y="3337848"/>
            <a:ext cx="2175006" cy="801296"/>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URD: Các nghiệp vụ được làm rõ + phạm vi đc xác định</a:t>
            </a:r>
            <a:endParaRPr sz="1600">
              <a:solidFill>
                <a:schemeClr val="dk1"/>
              </a:solidFill>
              <a:latin typeface="Calibri"/>
              <a:ea typeface="Calibri"/>
              <a:cs typeface="Calibri"/>
              <a:sym typeface="Calibri"/>
            </a:endParaRPr>
          </a:p>
        </p:txBody>
      </p:sp>
      <p:sp>
        <p:nvSpPr>
          <p:cNvPr id="2016" name="Google Shape;2016;p91"/>
          <p:cNvSpPr/>
          <p:nvPr/>
        </p:nvSpPr>
        <p:spPr>
          <a:xfrm>
            <a:off x="5702406" y="3330897"/>
            <a:ext cx="2731160" cy="930306"/>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User story list/ Product scope (yêu cầu chức năng+ phi chức năng)</a:t>
            </a:r>
            <a:endParaRPr/>
          </a:p>
          <a:p>
            <a:pPr indent="-285750" lvl="0" marL="285750" marR="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Mockup/Wireframe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Diagram modelling</a:t>
            </a:r>
            <a:endParaRPr/>
          </a:p>
        </p:txBody>
      </p:sp>
      <p:sp>
        <p:nvSpPr>
          <p:cNvPr id="2017" name="Google Shape;2017;p91"/>
          <p:cNvSpPr/>
          <p:nvPr/>
        </p:nvSpPr>
        <p:spPr>
          <a:xfrm>
            <a:off x="9492530" y="3319043"/>
            <a:ext cx="2512120" cy="882190"/>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SRS/US- Acceptance Criteria</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Interface Technical document</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Prototype/Design document</a:t>
            </a:r>
            <a:endParaRPr/>
          </a:p>
        </p:txBody>
      </p:sp>
      <p:sp>
        <p:nvSpPr>
          <p:cNvPr id="2018" name="Google Shape;2018;p91"/>
          <p:cNvSpPr/>
          <p:nvPr/>
        </p:nvSpPr>
        <p:spPr>
          <a:xfrm>
            <a:off x="1097278" y="4412678"/>
            <a:ext cx="3305475" cy="185560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Phân tích, tổng hợp yêu cầu người dung, </a:t>
            </a:r>
            <a:r>
              <a:rPr b="1" lang="en-US" sz="1400">
                <a:solidFill>
                  <a:srgbClr val="FF0000"/>
                </a:solidFill>
                <a:latin typeface="Calibri"/>
                <a:ea typeface="Calibri"/>
                <a:cs typeface="Calibri"/>
                <a:sym typeface="Calibri"/>
              </a:rPr>
              <a:t>đặc biệt về nghiệp vụ (BRD)</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Sử dụng tool khai thác dữ liệu: excel/access, chart</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Sử dụng tool modeling để mô tả nghiệp vụ: usecase, activity, follow, Text</a:t>
            </a:r>
            <a:endParaRPr/>
          </a:p>
          <a:p>
            <a:pPr indent="-342900" lvl="0" marL="342900" marR="0" rtl="0" algn="l">
              <a:spcBef>
                <a:spcPts val="0"/>
              </a:spcBef>
              <a:spcAft>
                <a:spcPts val="0"/>
              </a:spcAft>
              <a:buClr>
                <a:srgbClr val="FF0000"/>
              </a:buClr>
              <a:buSzPts val="1400"/>
              <a:buFont typeface="Calibri"/>
              <a:buAutoNum type="arabicPeriod"/>
            </a:pPr>
            <a:r>
              <a:rPr b="1" lang="en-US" sz="1400">
                <a:solidFill>
                  <a:srgbClr val="FF0000"/>
                </a:solidFill>
                <a:latin typeface="Calibri"/>
                <a:ea typeface="Calibri"/>
                <a:cs typeface="Calibri"/>
                <a:sym typeface="Calibri"/>
              </a:rPr>
              <a:t>Xác định phạm vi nghiệp vụ thực hiện</a:t>
            </a:r>
            <a:endParaRPr b="1" sz="1400">
              <a:solidFill>
                <a:srgbClr val="FF0000"/>
              </a:solidFill>
              <a:latin typeface="Calibri"/>
              <a:ea typeface="Calibri"/>
              <a:cs typeface="Calibri"/>
              <a:sym typeface="Calibri"/>
            </a:endParaRPr>
          </a:p>
        </p:txBody>
      </p:sp>
      <p:sp>
        <p:nvSpPr>
          <p:cNvPr id="2019" name="Google Shape;2019;p91"/>
          <p:cNvSpPr/>
          <p:nvPr/>
        </p:nvSpPr>
        <p:spPr>
          <a:xfrm>
            <a:off x="4867681" y="4448471"/>
            <a:ext cx="3242647" cy="185560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1.  Đưa giải pháp đáp ứng phạm vi nghiệp vụ (kế thừa/ sáng tạo)</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Modeling giải pháp ; usecase, activity, follow, class, sequence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2. Phân rã yêu cầu phần mềm (FRD-NFRD)</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3. Mockup/wiframe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4. </a:t>
            </a:r>
            <a:r>
              <a:rPr b="1" lang="en-US" sz="1400">
                <a:solidFill>
                  <a:srgbClr val="FF0000"/>
                </a:solidFill>
                <a:latin typeface="Calibri"/>
                <a:ea typeface="Calibri"/>
                <a:cs typeface="Calibri"/>
                <a:sym typeface="Calibri"/>
              </a:rPr>
              <a:t>Xác định phạm vi phần mềm thực hiện</a:t>
            </a:r>
            <a:endParaRPr b="1" sz="1400">
              <a:solidFill>
                <a:srgbClr val="FF0000"/>
              </a:solidFill>
              <a:latin typeface="Calibri"/>
              <a:ea typeface="Calibri"/>
              <a:cs typeface="Calibri"/>
              <a:sym typeface="Calibri"/>
            </a:endParaRPr>
          </a:p>
        </p:txBody>
      </p:sp>
      <p:sp>
        <p:nvSpPr>
          <p:cNvPr id="2020" name="Google Shape;2020;p91"/>
          <p:cNvSpPr/>
          <p:nvPr/>
        </p:nvSpPr>
        <p:spPr>
          <a:xfrm>
            <a:off x="8575256" y="4352708"/>
            <a:ext cx="2875722" cy="1855602"/>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1. Đặc tả yêu cầu phần mềm</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 Đào tạo</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 Prototype Design</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Technical modeling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2. Đặc tả thay đổi và vùng ảnh hưởng     </a:t>
            </a: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
        <p:nvSpPr>
          <p:cNvPr id="2021" name="Google Shape;2021;p91"/>
          <p:cNvSpPr/>
          <p:nvPr/>
        </p:nvSpPr>
        <p:spPr>
          <a:xfrm>
            <a:off x="1993807" y="356267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2" name="Google Shape;2022;p91"/>
          <p:cNvSpPr/>
          <p:nvPr/>
        </p:nvSpPr>
        <p:spPr>
          <a:xfrm>
            <a:off x="5056202" y="350924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3" name="Google Shape;2023;p91"/>
          <p:cNvSpPr/>
          <p:nvPr/>
        </p:nvSpPr>
        <p:spPr>
          <a:xfrm>
            <a:off x="8575256" y="3562670"/>
            <a:ext cx="596347" cy="286621"/>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4" name="Google Shape;2024;p91"/>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500"/>
                                        <p:tgtEl>
                                          <p:spTgt spid="2014"/>
                                        </p:tgtEl>
                                      </p:cBhvr>
                                    </p:animEffect>
                                  </p:childTnLst>
                                </p:cTn>
                              </p:par>
                              <p:par>
                                <p:cTn fill="hold" nodeType="with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500"/>
                                        <p:tgtEl>
                                          <p:spTgt spid="2021"/>
                                        </p:tgtEl>
                                      </p:cBhvr>
                                    </p:animEffect>
                                  </p:childTnLst>
                                </p:cTn>
                              </p:par>
                              <p:par>
                                <p:cTn fill="hold" nodeType="with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500"/>
                                        <p:tgtEl>
                                          <p:spTgt spid="2015"/>
                                        </p:tgtEl>
                                      </p:cBhvr>
                                    </p:animEffect>
                                  </p:childTnLst>
                                </p:cTn>
                              </p:par>
                              <p:par>
                                <p:cTn fill="hold" nodeType="with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5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500"/>
                                        <p:tgtEl>
                                          <p:spTgt spid="2022"/>
                                        </p:tgtEl>
                                      </p:cBhvr>
                                    </p:animEffect>
                                  </p:childTnLst>
                                </p:cTn>
                              </p:par>
                              <p:par>
                                <p:cTn fill="hold" nodeType="withEffect" presetClass="entr" presetID="10" presetSubtype="0">
                                  <p:stCondLst>
                                    <p:cond delay="0"/>
                                  </p:stCondLst>
                                  <p:childTnLst>
                                    <p:set>
                                      <p:cBhvr>
                                        <p:cTn dur="1" fill="hold">
                                          <p:stCondLst>
                                            <p:cond delay="0"/>
                                          </p:stCondLst>
                                        </p:cTn>
                                        <p:tgtEl>
                                          <p:spTgt spid="2016"/>
                                        </p:tgtEl>
                                        <p:attrNameLst>
                                          <p:attrName>style.visibility</p:attrName>
                                        </p:attrNameLst>
                                      </p:cBhvr>
                                      <p:to>
                                        <p:strVal val="visible"/>
                                      </p:to>
                                    </p:set>
                                    <p:animEffect filter="fade" transition="in">
                                      <p:cBhvr>
                                        <p:cTn dur="500"/>
                                        <p:tgtEl>
                                          <p:spTgt spid="2016"/>
                                        </p:tgtEl>
                                      </p:cBhvr>
                                    </p:animEffect>
                                  </p:childTnLst>
                                </p:cTn>
                              </p:par>
                              <p:par>
                                <p:cTn fill="hold" nodeType="with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500"/>
                                        <p:tgtEl>
                                          <p:spTgt spid="2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500"/>
                                        <p:tgtEl>
                                          <p:spTgt spid="2023"/>
                                        </p:tgtEl>
                                      </p:cBhvr>
                                    </p:animEffect>
                                  </p:childTnLst>
                                </p:cTn>
                              </p:par>
                              <p:par>
                                <p:cTn fill="hold" nodeType="with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500"/>
                                        <p:tgtEl>
                                          <p:spTgt spid="2017"/>
                                        </p:tgtEl>
                                      </p:cBhvr>
                                    </p:animEffect>
                                  </p:childTnLst>
                                </p:cTn>
                              </p:par>
                              <p:par>
                                <p:cTn fill="hold" nodeType="withEffect" presetClass="entr" presetID="10" presetSubtype="0">
                                  <p:stCondLst>
                                    <p:cond delay="0"/>
                                  </p:stCondLst>
                                  <p:childTnLst>
                                    <p:set>
                                      <p:cBhvr>
                                        <p:cTn dur="1" fill="hold">
                                          <p:stCondLst>
                                            <p:cond delay="0"/>
                                          </p:stCondLst>
                                        </p:cTn>
                                        <p:tgtEl>
                                          <p:spTgt spid="2020"/>
                                        </p:tgtEl>
                                        <p:attrNameLst>
                                          <p:attrName>style.visibility</p:attrName>
                                        </p:attrNameLst>
                                      </p:cBhvr>
                                      <p:to>
                                        <p:strVal val="visible"/>
                                      </p:to>
                                    </p:set>
                                    <p:animEffect filter="fade" transition="in">
                                      <p:cBhvr>
                                        <p:cTn dur="500"/>
                                        <p:tgtEl>
                                          <p:spTgt spid="2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92"/>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Quá trình Phân tích &amp; Thiết kế</a:t>
            </a:r>
            <a:endParaRPr>
              <a:latin typeface="Calibri"/>
              <a:ea typeface="Calibri"/>
              <a:cs typeface="Calibri"/>
              <a:sym typeface="Calibri"/>
            </a:endParaRPr>
          </a:p>
        </p:txBody>
      </p:sp>
      <p:sp>
        <p:nvSpPr>
          <p:cNvPr id="2033" name="Google Shape;2033;p92"/>
          <p:cNvSpPr/>
          <p:nvPr/>
        </p:nvSpPr>
        <p:spPr>
          <a:xfrm>
            <a:off x="1232452" y="2897048"/>
            <a:ext cx="9051235" cy="424069"/>
          </a:xfrm>
          <a:prstGeom prst="rightArrow">
            <a:avLst>
              <a:gd fmla="val 50000" name="adj1"/>
              <a:gd fmla="val 50000" name="adj2"/>
            </a:avLst>
          </a:prstGeom>
          <a:solidFill>
            <a:schemeClr val="accent1"/>
          </a:solidFill>
          <a:ln cap="flat" cmpd="sng" w="15875">
            <a:solidFill>
              <a:srgbClr val="5C91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34" name="Google Shape;2034;p92"/>
          <p:cNvPicPr preferRelativeResize="0"/>
          <p:nvPr/>
        </p:nvPicPr>
        <p:blipFill rotWithShape="1">
          <a:blip r:embed="rId3">
            <a:alphaModFix/>
          </a:blip>
          <a:srcRect b="0" l="0" r="0" t="0"/>
          <a:stretch/>
        </p:blipFill>
        <p:spPr>
          <a:xfrm>
            <a:off x="1245704" y="2159502"/>
            <a:ext cx="1283811" cy="686214"/>
          </a:xfrm>
          <a:prstGeom prst="rect">
            <a:avLst/>
          </a:prstGeom>
          <a:noFill/>
          <a:ln>
            <a:noFill/>
          </a:ln>
        </p:spPr>
      </p:pic>
      <p:pic>
        <p:nvPicPr>
          <p:cNvPr id="2035" name="Google Shape;2035;p92"/>
          <p:cNvPicPr preferRelativeResize="0"/>
          <p:nvPr/>
        </p:nvPicPr>
        <p:blipFill rotWithShape="1">
          <a:blip r:embed="rId4">
            <a:alphaModFix/>
          </a:blip>
          <a:srcRect b="0" l="0" r="0" t="0"/>
          <a:stretch/>
        </p:blipFill>
        <p:spPr>
          <a:xfrm>
            <a:off x="4763553" y="2198681"/>
            <a:ext cx="1541990" cy="672701"/>
          </a:xfrm>
          <a:prstGeom prst="rect">
            <a:avLst/>
          </a:prstGeom>
          <a:noFill/>
          <a:ln>
            <a:noFill/>
          </a:ln>
        </p:spPr>
      </p:pic>
      <p:pic>
        <p:nvPicPr>
          <p:cNvPr id="2036" name="Google Shape;2036;p92"/>
          <p:cNvPicPr preferRelativeResize="0"/>
          <p:nvPr/>
        </p:nvPicPr>
        <p:blipFill rotWithShape="1">
          <a:blip r:embed="rId5">
            <a:alphaModFix/>
          </a:blip>
          <a:srcRect b="0" l="0" r="0" t="0"/>
          <a:stretch/>
        </p:blipFill>
        <p:spPr>
          <a:xfrm>
            <a:off x="8433566" y="1982284"/>
            <a:ext cx="1283810" cy="973660"/>
          </a:xfrm>
          <a:prstGeom prst="rect">
            <a:avLst/>
          </a:prstGeom>
          <a:noFill/>
          <a:ln>
            <a:noFill/>
          </a:ln>
        </p:spPr>
      </p:pic>
      <p:sp>
        <p:nvSpPr>
          <p:cNvPr id="2037" name="Google Shape;2037;p92"/>
          <p:cNvSpPr/>
          <p:nvPr/>
        </p:nvSpPr>
        <p:spPr>
          <a:xfrm>
            <a:off x="1097279" y="1481728"/>
            <a:ext cx="2661155"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làm rõ, xác định phạm vi nghiệp vụ</a:t>
            </a:r>
            <a:endParaRPr sz="1800">
              <a:solidFill>
                <a:schemeClr val="dk1"/>
              </a:solidFill>
              <a:latin typeface="Calibri"/>
              <a:ea typeface="Calibri"/>
              <a:cs typeface="Calibri"/>
              <a:sym typeface="Calibri"/>
            </a:endParaRPr>
          </a:p>
        </p:txBody>
      </p:sp>
      <p:sp>
        <p:nvSpPr>
          <p:cNvPr id="2038" name="Google Shape;2038;p92"/>
          <p:cNvSpPr/>
          <p:nvPr/>
        </p:nvSpPr>
        <p:spPr>
          <a:xfrm>
            <a:off x="4402754" y="1481728"/>
            <a:ext cx="2661155"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xác định giải pháp, phạm vi phần mềm </a:t>
            </a:r>
            <a:endParaRPr/>
          </a:p>
        </p:txBody>
      </p:sp>
      <p:sp>
        <p:nvSpPr>
          <p:cNvPr id="2039" name="Google Shape;2039;p92"/>
          <p:cNvSpPr/>
          <p:nvPr/>
        </p:nvSpPr>
        <p:spPr>
          <a:xfrm>
            <a:off x="7686261" y="1362040"/>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Phân tích, thiết kế chi tiết yêu cầu phần mềm</a:t>
            </a:r>
            <a:endParaRPr sz="1800">
              <a:solidFill>
                <a:schemeClr val="dk1"/>
              </a:solidFill>
              <a:latin typeface="Calibri"/>
              <a:ea typeface="Calibri"/>
              <a:cs typeface="Calibri"/>
              <a:sym typeface="Calibri"/>
            </a:endParaRPr>
          </a:p>
        </p:txBody>
      </p:sp>
      <p:pic>
        <p:nvPicPr>
          <p:cNvPr id="2040" name="Google Shape;2040;p92"/>
          <p:cNvPicPr preferRelativeResize="0"/>
          <p:nvPr/>
        </p:nvPicPr>
        <p:blipFill rotWithShape="1">
          <a:blip r:embed="rId6">
            <a:alphaModFix/>
          </a:blip>
          <a:srcRect b="0" l="0" r="0" t="0"/>
          <a:stretch/>
        </p:blipFill>
        <p:spPr>
          <a:xfrm>
            <a:off x="4402754" y="3731751"/>
            <a:ext cx="2736254" cy="2388890"/>
          </a:xfrm>
          <a:prstGeom prst="rect">
            <a:avLst/>
          </a:prstGeom>
          <a:noFill/>
          <a:ln>
            <a:noFill/>
          </a:ln>
        </p:spPr>
      </p:pic>
      <p:pic>
        <p:nvPicPr>
          <p:cNvPr id="2041" name="Google Shape;2041;p92"/>
          <p:cNvPicPr preferRelativeResize="0"/>
          <p:nvPr/>
        </p:nvPicPr>
        <p:blipFill rotWithShape="1">
          <a:blip r:embed="rId7">
            <a:alphaModFix/>
          </a:blip>
          <a:srcRect b="0" l="0" r="0" t="0"/>
          <a:stretch/>
        </p:blipFill>
        <p:spPr>
          <a:xfrm>
            <a:off x="857670" y="3270005"/>
            <a:ext cx="3343689" cy="2962166"/>
          </a:xfrm>
          <a:prstGeom prst="rect">
            <a:avLst/>
          </a:prstGeom>
          <a:noFill/>
          <a:ln>
            <a:noFill/>
          </a:ln>
        </p:spPr>
      </p:pic>
      <p:pic>
        <p:nvPicPr>
          <p:cNvPr id="2042" name="Google Shape;2042;p92"/>
          <p:cNvPicPr preferRelativeResize="0"/>
          <p:nvPr/>
        </p:nvPicPr>
        <p:blipFill rotWithShape="1">
          <a:blip r:embed="rId8">
            <a:alphaModFix/>
          </a:blip>
          <a:srcRect b="0" l="0" r="0" t="0"/>
          <a:stretch/>
        </p:blipFill>
        <p:spPr>
          <a:xfrm>
            <a:off x="10525348" y="5025668"/>
            <a:ext cx="1374186" cy="1181318"/>
          </a:xfrm>
          <a:prstGeom prst="rect">
            <a:avLst/>
          </a:prstGeom>
          <a:noFill/>
          <a:ln>
            <a:noFill/>
          </a:ln>
        </p:spPr>
      </p:pic>
      <p:pic>
        <p:nvPicPr>
          <p:cNvPr id="2043" name="Google Shape;2043;p92"/>
          <p:cNvPicPr preferRelativeResize="0"/>
          <p:nvPr/>
        </p:nvPicPr>
        <p:blipFill rotWithShape="1">
          <a:blip r:embed="rId9">
            <a:alphaModFix/>
          </a:blip>
          <a:srcRect b="0" l="0" r="0" t="0"/>
          <a:stretch/>
        </p:blipFill>
        <p:spPr>
          <a:xfrm>
            <a:off x="8038272" y="3414102"/>
            <a:ext cx="2444198" cy="1848330"/>
          </a:xfrm>
          <a:prstGeom prst="rect">
            <a:avLst/>
          </a:prstGeom>
          <a:noFill/>
          <a:ln>
            <a:noFill/>
          </a:ln>
        </p:spPr>
      </p:pic>
      <p:sp>
        <p:nvSpPr>
          <p:cNvPr id="2044" name="Google Shape;2044;p92"/>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93"/>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Calibri"/>
                <a:ea typeface="Calibri"/>
                <a:cs typeface="Calibri"/>
                <a:sym typeface="Calibri"/>
              </a:rPr>
              <a:t>Lưu ý khi phân tích</a:t>
            </a:r>
            <a:endParaRPr>
              <a:latin typeface="Calibri"/>
              <a:ea typeface="Calibri"/>
              <a:cs typeface="Calibri"/>
              <a:sym typeface="Calibri"/>
            </a:endParaRPr>
          </a:p>
        </p:txBody>
      </p:sp>
      <p:sp>
        <p:nvSpPr>
          <p:cNvPr id="2053" name="Google Shape;2053;p93"/>
          <p:cNvSpPr/>
          <p:nvPr/>
        </p:nvSpPr>
        <p:spPr>
          <a:xfrm>
            <a:off x="1330318" y="1706882"/>
            <a:ext cx="1985134" cy="45031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Hiện trạng</a:t>
            </a:r>
            <a:endParaRPr sz="1800">
              <a:solidFill>
                <a:schemeClr val="dk1"/>
              </a:solidFill>
              <a:latin typeface="Calibri"/>
              <a:ea typeface="Calibri"/>
              <a:cs typeface="Calibri"/>
              <a:sym typeface="Calibri"/>
            </a:endParaRPr>
          </a:p>
        </p:txBody>
      </p:sp>
      <p:sp>
        <p:nvSpPr>
          <p:cNvPr id="2054" name="Google Shape;2054;p93"/>
          <p:cNvSpPr/>
          <p:nvPr/>
        </p:nvSpPr>
        <p:spPr>
          <a:xfrm>
            <a:off x="4446999" y="1599568"/>
            <a:ext cx="2661155"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 Định hương tương lai</a:t>
            </a:r>
            <a:endParaRPr sz="1800">
              <a:solidFill>
                <a:schemeClr val="dk1"/>
              </a:solidFill>
              <a:latin typeface="Calibri"/>
              <a:ea typeface="Calibri"/>
              <a:cs typeface="Calibri"/>
              <a:sym typeface="Calibri"/>
            </a:endParaRPr>
          </a:p>
        </p:txBody>
      </p:sp>
      <p:sp>
        <p:nvSpPr>
          <p:cNvPr id="2055" name="Google Shape;2055;p93"/>
          <p:cNvSpPr/>
          <p:nvPr/>
        </p:nvSpPr>
        <p:spPr>
          <a:xfrm>
            <a:off x="8239701" y="1547611"/>
            <a:ext cx="236253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Các “điểm đau” </a:t>
            </a:r>
            <a:endParaRPr/>
          </a:p>
        </p:txBody>
      </p:sp>
      <p:sp>
        <p:nvSpPr>
          <p:cNvPr id="2056" name="Google Shape;2056;p93"/>
          <p:cNvSpPr/>
          <p:nvPr/>
        </p:nvSpPr>
        <p:spPr>
          <a:xfrm>
            <a:off x="6781711" y="3980508"/>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4. Kế thừa giải pháp có sẵn</a:t>
            </a:r>
            <a:endParaRPr sz="1800">
              <a:solidFill>
                <a:schemeClr val="dk1"/>
              </a:solidFill>
              <a:latin typeface="Calibri"/>
              <a:ea typeface="Calibri"/>
              <a:cs typeface="Calibri"/>
              <a:sym typeface="Calibri"/>
            </a:endParaRPr>
          </a:p>
        </p:txBody>
      </p:sp>
      <p:sp>
        <p:nvSpPr>
          <p:cNvPr id="2057" name="Google Shape;2057;p93"/>
          <p:cNvSpPr/>
          <p:nvPr/>
        </p:nvSpPr>
        <p:spPr>
          <a:xfrm>
            <a:off x="1798998" y="3867412"/>
            <a:ext cx="2915979" cy="664941"/>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 Cộng tác và Tích hợp</a:t>
            </a:r>
            <a:endParaRPr sz="1800">
              <a:solidFill>
                <a:schemeClr val="dk1"/>
              </a:solidFill>
              <a:latin typeface="Calibri"/>
              <a:ea typeface="Calibri"/>
              <a:cs typeface="Calibri"/>
              <a:sym typeface="Calibri"/>
            </a:endParaRPr>
          </a:p>
        </p:txBody>
      </p:sp>
      <p:pic>
        <p:nvPicPr>
          <p:cNvPr id="2058" name="Google Shape;2058;p93"/>
          <p:cNvPicPr preferRelativeResize="0"/>
          <p:nvPr/>
        </p:nvPicPr>
        <p:blipFill rotWithShape="1">
          <a:blip r:embed="rId3">
            <a:alphaModFix/>
          </a:blip>
          <a:srcRect b="0" l="0" r="0" t="0"/>
          <a:stretch/>
        </p:blipFill>
        <p:spPr>
          <a:xfrm>
            <a:off x="1524747" y="2264509"/>
            <a:ext cx="1596275" cy="1146452"/>
          </a:xfrm>
          <a:prstGeom prst="rect">
            <a:avLst/>
          </a:prstGeom>
          <a:noFill/>
          <a:ln>
            <a:noFill/>
          </a:ln>
        </p:spPr>
      </p:pic>
      <p:pic>
        <p:nvPicPr>
          <p:cNvPr id="2059" name="Google Shape;2059;p93"/>
          <p:cNvPicPr preferRelativeResize="0"/>
          <p:nvPr/>
        </p:nvPicPr>
        <p:blipFill rotWithShape="1">
          <a:blip r:embed="rId4">
            <a:alphaModFix/>
          </a:blip>
          <a:srcRect b="0" l="0" r="0" t="0"/>
          <a:stretch/>
        </p:blipFill>
        <p:spPr>
          <a:xfrm>
            <a:off x="4799728" y="2185546"/>
            <a:ext cx="1842881" cy="1383466"/>
          </a:xfrm>
          <a:prstGeom prst="rect">
            <a:avLst/>
          </a:prstGeom>
          <a:noFill/>
          <a:ln>
            <a:noFill/>
          </a:ln>
        </p:spPr>
      </p:pic>
      <p:pic>
        <p:nvPicPr>
          <p:cNvPr id="2060" name="Google Shape;2060;p93"/>
          <p:cNvPicPr preferRelativeResize="0"/>
          <p:nvPr/>
        </p:nvPicPr>
        <p:blipFill rotWithShape="1">
          <a:blip r:embed="rId5">
            <a:alphaModFix/>
          </a:blip>
          <a:srcRect b="0" l="0" r="0" t="0"/>
          <a:stretch/>
        </p:blipFill>
        <p:spPr>
          <a:xfrm>
            <a:off x="8758569" y="2160401"/>
            <a:ext cx="1609547" cy="1598292"/>
          </a:xfrm>
          <a:prstGeom prst="rect">
            <a:avLst/>
          </a:prstGeom>
          <a:noFill/>
          <a:ln>
            <a:noFill/>
          </a:ln>
        </p:spPr>
      </p:pic>
      <p:pic>
        <p:nvPicPr>
          <p:cNvPr id="2061" name="Google Shape;2061;p93"/>
          <p:cNvPicPr preferRelativeResize="0"/>
          <p:nvPr/>
        </p:nvPicPr>
        <p:blipFill rotWithShape="1">
          <a:blip r:embed="rId6">
            <a:alphaModFix/>
          </a:blip>
          <a:srcRect b="0" l="0" r="0" t="0"/>
          <a:stretch/>
        </p:blipFill>
        <p:spPr>
          <a:xfrm>
            <a:off x="6781711" y="4459581"/>
            <a:ext cx="3096968" cy="1746779"/>
          </a:xfrm>
          <a:prstGeom prst="rect">
            <a:avLst/>
          </a:prstGeom>
          <a:noFill/>
          <a:ln>
            <a:noFill/>
          </a:ln>
        </p:spPr>
      </p:pic>
      <p:pic>
        <p:nvPicPr>
          <p:cNvPr id="2062" name="Google Shape;2062;p93"/>
          <p:cNvPicPr preferRelativeResize="0"/>
          <p:nvPr/>
        </p:nvPicPr>
        <p:blipFill rotWithShape="1">
          <a:blip r:embed="rId7">
            <a:alphaModFix/>
          </a:blip>
          <a:srcRect b="0" l="0" r="0" t="0"/>
          <a:stretch/>
        </p:blipFill>
        <p:spPr>
          <a:xfrm>
            <a:off x="1961851" y="4443901"/>
            <a:ext cx="3096968" cy="1697208"/>
          </a:xfrm>
          <a:prstGeom prst="rect">
            <a:avLst/>
          </a:prstGeom>
          <a:noFill/>
          <a:ln>
            <a:noFill/>
          </a:ln>
        </p:spPr>
      </p:pic>
      <p:sp>
        <p:nvSpPr>
          <p:cNvPr id="2063" name="Google Shape;2063;p93"/>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gtEl>
                                        <p:attrNameLst>
                                          <p:attrName>style.visibility</p:attrName>
                                        </p:attrNameLst>
                                      </p:cBhvr>
                                      <p:to>
                                        <p:strVal val="visible"/>
                                      </p:to>
                                    </p:set>
                                    <p:animEffect filter="fade" transition="in">
                                      <p:cBhvr>
                                        <p:cTn dur="500"/>
                                        <p:tgtEl>
                                          <p:spTgt spid="2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500"/>
                                        <p:tgtEl>
                                          <p:spTgt spid="2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500"/>
                                        <p:tgtEl>
                                          <p:spTgt spid="2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6"/>
                                        </p:tgtEl>
                                        <p:attrNameLst>
                                          <p:attrName>style.visibility</p:attrName>
                                        </p:attrNameLst>
                                      </p:cBhvr>
                                      <p:to>
                                        <p:strVal val="visible"/>
                                      </p:to>
                                    </p:set>
                                    <p:animEffect filter="fade" transition="in">
                                      <p:cBhvr>
                                        <p:cTn dur="500"/>
                                        <p:tgtEl>
                                          <p:spTgt spid="2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7"/>
                                        </p:tgtEl>
                                        <p:attrNameLst>
                                          <p:attrName>style.visibility</p:attrName>
                                        </p:attrNameLst>
                                      </p:cBhvr>
                                      <p:to>
                                        <p:strVal val="visible"/>
                                      </p:to>
                                    </p:set>
                                    <p:animEffect filter="fade" transition="in">
                                      <p:cBhvr>
                                        <p:cTn dur="500"/>
                                        <p:tgtEl>
                                          <p:spTgt spid="2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94"/>
          <p:cNvSpPr txBox="1"/>
          <p:nvPr>
            <p:ph type="title"/>
          </p:nvPr>
        </p:nvSpPr>
        <p:spPr>
          <a:xfrm>
            <a:off x="7315201" y="2227015"/>
            <a:ext cx="4704733" cy="120198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62626"/>
              </a:buClr>
              <a:buSzPct val="100000"/>
              <a:buFont typeface="Calibri"/>
              <a:buNone/>
            </a:pPr>
            <a:r>
              <a:rPr lang="en-US" sz="6600"/>
              <a:t>4.6 USER STORY</a:t>
            </a:r>
            <a:endParaRPr/>
          </a:p>
        </p:txBody>
      </p:sp>
      <p:sp>
        <p:nvSpPr>
          <p:cNvPr id="2072" name="Google Shape;2072;p94"/>
          <p:cNvSpPr txBox="1"/>
          <p:nvPr>
            <p:ph idx="1" type="body"/>
          </p:nvPr>
        </p:nvSpPr>
        <p:spPr>
          <a:xfrm>
            <a:off x="6972562" y="3429000"/>
            <a:ext cx="5047372" cy="28388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sz="1800" cap="none">
                <a:solidFill>
                  <a:srgbClr val="262626"/>
                </a:solidFill>
                <a:latin typeface="Calibri"/>
                <a:ea typeface="Calibri"/>
                <a:cs typeface="Calibri"/>
                <a:sym typeface="Calibri"/>
              </a:rPr>
              <a:t>User story là một câu chuyện có người dùng, hành động và kết quả. </a:t>
            </a:r>
            <a:endParaRPr/>
          </a:p>
          <a:p>
            <a:pPr indent="0" lvl="0" marL="0" rtl="0" algn="l">
              <a:lnSpc>
                <a:spcPct val="90000"/>
              </a:lnSpc>
              <a:spcBef>
                <a:spcPts val="1400"/>
              </a:spcBef>
              <a:spcAft>
                <a:spcPts val="0"/>
              </a:spcAft>
              <a:buSzPts val="1800"/>
              <a:buNone/>
            </a:pPr>
            <a:r>
              <a:t/>
            </a:r>
            <a:endParaRPr i="1" sz="1800" cap="none">
              <a:solidFill>
                <a:srgbClr val="262626"/>
              </a:solidFill>
              <a:latin typeface="Calibri"/>
              <a:ea typeface="Calibri"/>
              <a:cs typeface="Calibri"/>
              <a:sym typeface="Calibri"/>
            </a:endParaRPr>
          </a:p>
          <a:p>
            <a:pPr indent="0" lvl="0" marL="0" rtl="0" algn="l">
              <a:lnSpc>
                <a:spcPct val="90000"/>
              </a:lnSpc>
              <a:spcBef>
                <a:spcPts val="1400"/>
              </a:spcBef>
              <a:spcAft>
                <a:spcPts val="0"/>
              </a:spcAft>
              <a:buSzPts val="1800"/>
              <a:buNone/>
            </a:pPr>
            <a:r>
              <a:rPr lang="en-US" sz="1800" cap="none">
                <a:solidFill>
                  <a:srgbClr val="262626"/>
                </a:solidFill>
                <a:latin typeface="Calibri"/>
                <a:ea typeface="Calibri"/>
                <a:cs typeface="Calibri"/>
                <a:sym typeface="Calibri"/>
              </a:rPr>
              <a:t>Được mô tả theo cấu trúc sau:</a:t>
            </a:r>
            <a:endParaRPr i="1" sz="1800" cap="none">
              <a:solidFill>
                <a:srgbClr val="262626"/>
              </a:solidFill>
              <a:latin typeface="Calibri"/>
              <a:ea typeface="Calibri"/>
              <a:cs typeface="Calibri"/>
              <a:sym typeface="Calibri"/>
            </a:endParaRPr>
          </a:p>
          <a:p>
            <a:pPr indent="0" lvl="0" marL="0" rtl="0" algn="l">
              <a:lnSpc>
                <a:spcPct val="90000"/>
              </a:lnSpc>
              <a:spcBef>
                <a:spcPts val="1400"/>
              </a:spcBef>
              <a:spcAft>
                <a:spcPts val="0"/>
              </a:spcAft>
              <a:buSzPts val="1800"/>
              <a:buNone/>
            </a:pPr>
            <a:r>
              <a:rPr i="1" lang="en-US" sz="1800" cap="none">
                <a:solidFill>
                  <a:srgbClr val="262626"/>
                </a:solidFill>
                <a:latin typeface="Calibri"/>
                <a:ea typeface="Calibri"/>
                <a:cs typeface="Calibri"/>
                <a:sym typeface="Calibri"/>
              </a:rPr>
              <a:t>Là một [người dùng], Tôi muốn [làm gì đó] để tôi có thể [nhận được một kết quả nào đó]</a:t>
            </a:r>
            <a:endParaRPr i="1" sz="1800" cap="none">
              <a:solidFill>
                <a:srgbClr val="262626"/>
              </a:solidFill>
              <a:latin typeface="Calibri"/>
              <a:ea typeface="Calibri"/>
              <a:cs typeface="Calibri"/>
              <a:sym typeface="Calibri"/>
            </a:endParaRPr>
          </a:p>
        </p:txBody>
      </p:sp>
      <p:pic>
        <p:nvPicPr>
          <p:cNvPr descr="A close up of a piece of paper&#10;&#10;Description automatically generated" id="2073" name="Google Shape;2073;p94"/>
          <p:cNvPicPr preferRelativeResize="0"/>
          <p:nvPr/>
        </p:nvPicPr>
        <p:blipFill rotWithShape="1">
          <a:blip r:embed="rId3">
            <a:alphaModFix/>
          </a:blip>
          <a:srcRect b="0" l="5070" r="7656" t="0"/>
          <a:stretch/>
        </p:blipFill>
        <p:spPr>
          <a:xfrm>
            <a:off x="1307167" y="640085"/>
            <a:ext cx="5565887" cy="5054156"/>
          </a:xfrm>
          <a:prstGeom prst="rect">
            <a:avLst/>
          </a:prstGeom>
          <a:noFill/>
          <a:ln>
            <a:noFill/>
          </a:ln>
        </p:spPr>
      </p:pic>
      <p:sp>
        <p:nvSpPr>
          <p:cNvPr id="2074" name="Google Shape;2074;p94"/>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95"/>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User story</a:t>
            </a:r>
            <a:endParaRPr/>
          </a:p>
        </p:txBody>
      </p:sp>
      <p:sp>
        <p:nvSpPr>
          <p:cNvPr id="2083" name="Google Shape;2083;p95"/>
          <p:cNvSpPr txBox="1"/>
          <p:nvPr>
            <p:ph idx="1" type="body"/>
          </p:nvPr>
        </p:nvSpPr>
        <p:spPr>
          <a:xfrm>
            <a:off x="1097280" y="1569493"/>
            <a:ext cx="10642436" cy="4729707"/>
          </a:xfrm>
          <a:prstGeom prst="rect">
            <a:avLst/>
          </a:prstGeom>
          <a:noFill/>
          <a:ln>
            <a:noFill/>
          </a:ln>
        </p:spPr>
        <p:txBody>
          <a:bodyPr anchorCtr="0" anchor="t" bIns="45700" lIns="0" spcFirstLastPara="1" rIns="0" wrap="square" tIns="45700">
            <a:noAutofit/>
          </a:bodyPr>
          <a:lstStyle/>
          <a:p>
            <a:pPr indent="-565137" lvl="0" marL="739756" rtl="0" algn="l">
              <a:lnSpc>
                <a:spcPct val="120000"/>
              </a:lnSpc>
              <a:spcBef>
                <a:spcPts val="0"/>
              </a:spcBef>
              <a:spcAft>
                <a:spcPts val="0"/>
              </a:spcAft>
              <a:buSzPts val="2200"/>
              <a:buChar char="❖"/>
            </a:pPr>
            <a:r>
              <a:rPr lang="en-US" sz="2200"/>
              <a:t>Là ngôn ngữ tự  nhiên mô tả ngắn gọn chức năng, chất lượng cần có để cung cấp giá trị cho một bên liên quan cụ thể. </a:t>
            </a:r>
            <a:endParaRPr/>
          </a:p>
          <a:p>
            <a:pPr indent="-457188" lvl="0" marL="640064" rtl="0" algn="l">
              <a:lnSpc>
                <a:spcPct val="90000"/>
              </a:lnSpc>
              <a:spcBef>
                <a:spcPts val="1400"/>
              </a:spcBef>
              <a:spcAft>
                <a:spcPts val="0"/>
              </a:spcAft>
              <a:buSzPts val="2200"/>
              <a:buChar char="❖"/>
            </a:pPr>
            <a:r>
              <a:rPr lang="en-US" sz="2200"/>
              <a:t>1 𝐔𝐬𝐞𝐫 𝐒𝐭𝐨𝐫𝐲 phải trả lời được câu hỏi</a:t>
            </a:r>
            <a:endParaRPr/>
          </a:p>
          <a:p>
            <a:pPr indent="0" lvl="0" marL="182875" rtl="0" algn="l">
              <a:lnSpc>
                <a:spcPct val="90000"/>
              </a:lnSpc>
              <a:spcBef>
                <a:spcPts val="1400"/>
              </a:spcBef>
              <a:spcAft>
                <a:spcPts val="0"/>
              </a:spcAft>
              <a:buSzPts val="2200"/>
              <a:buNone/>
            </a:pPr>
            <a:r>
              <a:rPr lang="en-US" sz="2200"/>
              <a:t>	- Who: yêu cầu đó dùng cho ai</a:t>
            </a:r>
            <a:endParaRPr/>
          </a:p>
          <a:p>
            <a:pPr indent="0" lvl="0" marL="182875" rtl="0" algn="l">
              <a:lnSpc>
                <a:spcPct val="90000"/>
              </a:lnSpc>
              <a:spcBef>
                <a:spcPts val="1400"/>
              </a:spcBef>
              <a:spcAft>
                <a:spcPts val="0"/>
              </a:spcAft>
              <a:buSzPts val="2200"/>
              <a:buNone/>
            </a:pPr>
            <a:r>
              <a:rPr lang="en-US" sz="2200"/>
              <a:t>	- What: dùng làm gì</a:t>
            </a:r>
            <a:endParaRPr/>
          </a:p>
          <a:p>
            <a:pPr indent="0" lvl="0" marL="182875" rtl="0" algn="l">
              <a:lnSpc>
                <a:spcPct val="90000"/>
              </a:lnSpc>
              <a:spcBef>
                <a:spcPts val="1400"/>
              </a:spcBef>
              <a:spcAft>
                <a:spcPts val="0"/>
              </a:spcAft>
              <a:buSzPts val="2200"/>
              <a:buNone/>
            </a:pPr>
            <a:r>
              <a:rPr lang="en-US" sz="2200"/>
              <a:t>	- Why: lợi ích và giá trị mang lại là gì</a:t>
            </a:r>
            <a:endParaRPr sz="2200"/>
          </a:p>
          <a:p>
            <a:pPr indent="0" lvl="0" marL="182875" rtl="0" algn="l">
              <a:lnSpc>
                <a:spcPct val="90000"/>
              </a:lnSpc>
              <a:spcBef>
                <a:spcPts val="1400"/>
              </a:spcBef>
              <a:spcAft>
                <a:spcPts val="0"/>
              </a:spcAft>
              <a:buSzPts val="2200"/>
              <a:buNone/>
            </a:pPr>
            <a:r>
              <a:rPr lang="en-US" sz="2200"/>
              <a:t>	- Acceptance Criteria: Điều kiện đáp ứng</a:t>
            </a:r>
            <a:endParaRPr sz="2200"/>
          </a:p>
          <a:p>
            <a:pPr indent="-565137" lvl="0" marL="739756" rtl="0" algn="l">
              <a:lnSpc>
                <a:spcPct val="120000"/>
              </a:lnSpc>
              <a:spcBef>
                <a:spcPts val="1400"/>
              </a:spcBef>
              <a:spcAft>
                <a:spcPts val="0"/>
              </a:spcAft>
              <a:buSzPts val="2200"/>
              <a:buChar char="❖"/>
            </a:pPr>
            <a:r>
              <a:rPr lang="en-US" sz="2200"/>
              <a:t>Ví dụ :</a:t>
            </a:r>
            <a:br>
              <a:rPr lang="en-US" sz="2200"/>
            </a:br>
            <a:r>
              <a:rPr lang="en-US" sz="2200"/>
              <a:t>• “Là một quản trị diễn đàn, tôi muốn xóa một người dùng phạm quy nghiêm trọng để tránh gây hại cho diễn đàn</a:t>
            </a:r>
            <a:r>
              <a:rPr i="1" lang="en-US" sz="2200"/>
              <a:t>.”</a:t>
            </a:r>
            <a:endParaRPr sz="2200"/>
          </a:p>
        </p:txBody>
      </p:sp>
      <p:sp>
        <p:nvSpPr>
          <p:cNvPr id="2084" name="Google Shape;2084;p95"/>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pic>
        <p:nvPicPr>
          <p:cNvPr descr="A close up of text on a white background&#10;&#10;Description automatically generated" id="2092" name="Google Shape;2092;p96"/>
          <p:cNvPicPr preferRelativeResize="0"/>
          <p:nvPr/>
        </p:nvPicPr>
        <p:blipFill rotWithShape="1">
          <a:blip r:embed="rId3">
            <a:alphaModFix/>
          </a:blip>
          <a:srcRect b="0" l="0" r="0" t="0"/>
          <a:stretch/>
        </p:blipFill>
        <p:spPr>
          <a:xfrm>
            <a:off x="443387" y="1067033"/>
            <a:ext cx="3688346" cy="4238674"/>
          </a:xfrm>
          <a:prstGeom prst="rect">
            <a:avLst/>
          </a:prstGeom>
          <a:noFill/>
          <a:ln>
            <a:noFill/>
          </a:ln>
        </p:spPr>
      </p:pic>
      <p:sp>
        <p:nvSpPr>
          <p:cNvPr id="2093" name="Google Shape;2093;p96"/>
          <p:cNvSpPr txBox="1"/>
          <p:nvPr>
            <p:ph idx="4294967295" type="body"/>
          </p:nvPr>
        </p:nvSpPr>
        <p:spPr>
          <a:xfrm>
            <a:off x="4131733" y="117988"/>
            <a:ext cx="8060271" cy="6136764"/>
          </a:xfrm>
          <a:prstGeom prst="rect">
            <a:avLst/>
          </a:prstGeom>
          <a:noFill/>
          <a:ln>
            <a:noFill/>
          </a:ln>
        </p:spPr>
        <p:txBody>
          <a:bodyPr anchorCtr="0" anchor="t" bIns="45700" lIns="0" spcFirstLastPara="1" rIns="0" wrap="square" tIns="45700">
            <a:normAutofit/>
          </a:bodyPr>
          <a:lstStyle/>
          <a:p>
            <a:pPr indent="-285744" lvl="0" marL="460363" rtl="0" algn="l">
              <a:lnSpc>
                <a:spcPct val="160000"/>
              </a:lnSpc>
              <a:spcBef>
                <a:spcPts val="0"/>
              </a:spcBef>
              <a:spcAft>
                <a:spcPts val="0"/>
              </a:spcAft>
              <a:buSzPts val="2000"/>
              <a:buChar char="❖"/>
            </a:pPr>
            <a:r>
              <a:rPr b="1" lang="en-US" sz="2000"/>
              <a:t>Đặc trưng </a:t>
            </a:r>
            <a:endParaRPr b="1" sz="2000"/>
          </a:p>
          <a:p>
            <a:pPr indent="-285744" lvl="1" marL="787063" rtl="0" algn="l">
              <a:lnSpc>
                <a:spcPct val="160000"/>
              </a:lnSpc>
              <a:spcBef>
                <a:spcPts val="400"/>
              </a:spcBef>
              <a:spcAft>
                <a:spcPts val="0"/>
              </a:spcAft>
              <a:buSzPts val="2000"/>
              <a:buChar char="▪"/>
            </a:pPr>
            <a:r>
              <a:rPr lang="en-US" sz="2000"/>
              <a:t>Kích thước nhỏ thường từ 10-12 từ để mô tả điều mà người dùng cần</a:t>
            </a:r>
            <a:endParaRPr sz="2000"/>
          </a:p>
          <a:p>
            <a:pPr indent="-285744" lvl="1" marL="787063" rtl="0" algn="l">
              <a:lnSpc>
                <a:spcPct val="160000"/>
              </a:lnSpc>
              <a:spcBef>
                <a:spcPts val="600"/>
              </a:spcBef>
              <a:spcAft>
                <a:spcPts val="0"/>
              </a:spcAft>
              <a:buSzPts val="2000"/>
              <a:buChar char="▪"/>
            </a:pPr>
            <a:r>
              <a:rPr lang="en-US" sz="2000"/>
              <a:t>Khách hàng hoặc PM/BA sẽ tạo User Story</a:t>
            </a:r>
            <a:endParaRPr sz="2000"/>
          </a:p>
          <a:p>
            <a:pPr indent="-285744" lvl="1" marL="787063" rtl="0" algn="l">
              <a:lnSpc>
                <a:spcPct val="160000"/>
              </a:lnSpc>
              <a:spcBef>
                <a:spcPts val="600"/>
              </a:spcBef>
              <a:spcAft>
                <a:spcPts val="0"/>
              </a:spcAft>
              <a:buSzPts val="2000"/>
              <a:buChar char="▪"/>
            </a:pPr>
            <a:r>
              <a:rPr lang="en-US" sz="2000"/>
              <a:t>Công cụ đơn giản: Index cards, stick notes</a:t>
            </a:r>
            <a:endParaRPr/>
          </a:p>
          <a:p>
            <a:pPr indent="-285744" lvl="1" marL="787063" rtl="0" algn="l">
              <a:lnSpc>
                <a:spcPct val="160000"/>
              </a:lnSpc>
              <a:spcBef>
                <a:spcPts val="600"/>
              </a:spcBef>
              <a:spcAft>
                <a:spcPts val="0"/>
              </a:spcAft>
              <a:buSzPts val="2000"/>
              <a:buChar char="▪"/>
            </a:pPr>
            <a:r>
              <a:rPr lang="en-US" sz="2000"/>
              <a:t>Xác định size dự kiến</a:t>
            </a:r>
            <a:endParaRPr sz="2000"/>
          </a:p>
          <a:p>
            <a:pPr indent="-285744" lvl="1" marL="787063" rtl="0" algn="l">
              <a:lnSpc>
                <a:spcPct val="160000"/>
              </a:lnSpc>
              <a:spcBef>
                <a:spcPts val="600"/>
              </a:spcBef>
              <a:spcAft>
                <a:spcPts val="0"/>
              </a:spcAft>
              <a:buSzPts val="2000"/>
              <a:buChar char="▪"/>
            </a:pPr>
            <a:r>
              <a:rPr lang="en-US" sz="2000"/>
              <a:t>Xác định độ ưu tiên: các user story thường độc lập, có thứ tự</a:t>
            </a:r>
            <a:endParaRPr sz="2000"/>
          </a:p>
          <a:p>
            <a:pPr indent="-285744" lvl="0" marL="460363" rtl="0" algn="l">
              <a:lnSpc>
                <a:spcPct val="160000"/>
              </a:lnSpc>
              <a:spcBef>
                <a:spcPts val="1600"/>
              </a:spcBef>
              <a:spcAft>
                <a:spcPts val="0"/>
              </a:spcAft>
              <a:buSzPts val="2000"/>
              <a:buChar char="❖"/>
            </a:pPr>
            <a:r>
              <a:rPr b="1" lang="en-US" sz="2000"/>
              <a:t>Chi tiết hoá User Story</a:t>
            </a:r>
            <a:endParaRPr b="1" sz="2000"/>
          </a:p>
          <a:p>
            <a:pPr indent="-285744" lvl="1" marL="787063" rtl="0" algn="l">
              <a:lnSpc>
                <a:spcPct val="160000"/>
              </a:lnSpc>
              <a:spcBef>
                <a:spcPts val="400"/>
              </a:spcBef>
              <a:spcAft>
                <a:spcPts val="0"/>
              </a:spcAft>
              <a:buSzPts val="2000"/>
              <a:buChar char="▪"/>
            </a:pPr>
            <a:r>
              <a:rPr lang="en-US" sz="2000"/>
              <a:t>Phác thảo với các bên liên quan để hiểu rõ hơn về yêu cầu. </a:t>
            </a:r>
            <a:endParaRPr sz="2000"/>
          </a:p>
          <a:p>
            <a:pPr indent="-285744" lvl="1" marL="787063" rtl="0" algn="l">
              <a:lnSpc>
                <a:spcPct val="160000"/>
              </a:lnSpc>
              <a:spcBef>
                <a:spcPts val="600"/>
              </a:spcBef>
              <a:spcAft>
                <a:spcPts val="0"/>
              </a:spcAft>
              <a:buSzPts val="2000"/>
              <a:buChar char="▪"/>
            </a:pPr>
            <a:r>
              <a:rPr lang="en-US" sz="2000"/>
              <a:t>Liệt kê các tác vụ có thể lập trình được để thực hiện User Story.</a:t>
            </a:r>
            <a:endParaRPr/>
          </a:p>
          <a:p>
            <a:pPr indent="-285744" lvl="1" marL="787063" rtl="0" algn="l">
              <a:lnSpc>
                <a:spcPct val="160000"/>
              </a:lnSpc>
              <a:spcBef>
                <a:spcPts val="600"/>
              </a:spcBef>
              <a:spcAft>
                <a:spcPts val="0"/>
              </a:spcAft>
              <a:buSzPts val="2000"/>
              <a:buChar char="▪"/>
            </a:pPr>
            <a:r>
              <a:rPr lang="en-US" sz="2000"/>
              <a:t>Sử dụng sơ đồ luồng hoặc biểu đồ hoạt động UML để giải thích </a:t>
            </a:r>
            <a:endParaRPr sz="2000"/>
          </a:p>
        </p:txBody>
      </p:sp>
      <p:sp>
        <p:nvSpPr>
          <p:cNvPr id="2094" name="Google Shape;2094;p96"/>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97"/>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User story</a:t>
            </a:r>
            <a:endParaRPr/>
          </a:p>
        </p:txBody>
      </p:sp>
      <p:sp>
        <p:nvSpPr>
          <p:cNvPr id="2100" name="Google Shape;2100;p97"/>
          <p:cNvSpPr txBox="1"/>
          <p:nvPr>
            <p:ph idx="1" type="body"/>
          </p:nvPr>
        </p:nvSpPr>
        <p:spPr>
          <a:xfrm>
            <a:off x="1097280" y="1507523"/>
            <a:ext cx="10058400" cy="4707925"/>
          </a:xfrm>
          <a:prstGeom prst="rect">
            <a:avLst/>
          </a:prstGeom>
          <a:noFill/>
          <a:ln>
            <a:noFill/>
          </a:ln>
        </p:spPr>
        <p:txBody>
          <a:bodyPr anchorCtr="0" anchor="t" bIns="45700" lIns="0" spcFirstLastPara="1" rIns="0" wrap="square" tIns="45700">
            <a:normAutofit/>
          </a:bodyPr>
          <a:lstStyle/>
          <a:p>
            <a:pPr indent="-457188" lvl="0" marL="640064" rtl="0" algn="l">
              <a:lnSpc>
                <a:spcPct val="110000"/>
              </a:lnSpc>
              <a:spcBef>
                <a:spcPts val="0"/>
              </a:spcBef>
              <a:spcAft>
                <a:spcPts val="0"/>
              </a:spcAft>
              <a:buSzPts val="2200"/>
              <a:buChar char="❖"/>
            </a:pPr>
            <a:r>
              <a:rPr lang="en-US" sz="2200"/>
              <a:t>Vai trò US đối với team: giúp ghi nhớ những nhu cầu của người dùng trong suốt quá trình phát triển tính năng.</a:t>
            </a:r>
            <a:endParaRPr/>
          </a:p>
          <a:p>
            <a:pPr indent="-457188" lvl="0" marL="640064" rtl="0" algn="l">
              <a:lnSpc>
                <a:spcPct val="110000"/>
              </a:lnSpc>
              <a:spcBef>
                <a:spcPts val="1400"/>
              </a:spcBef>
              <a:spcAft>
                <a:spcPts val="0"/>
              </a:spcAft>
              <a:buSzPts val="2200"/>
              <a:buChar char="❖"/>
            </a:pPr>
            <a:r>
              <a:rPr lang="en-US" sz="2200"/>
              <a:t>Các bước xác định US như sau:</a:t>
            </a:r>
            <a:endParaRPr/>
          </a:p>
          <a:p>
            <a:pPr indent="-344478" lvl="1" marL="966763" rtl="0" algn="l">
              <a:lnSpc>
                <a:spcPct val="110000"/>
              </a:lnSpc>
              <a:spcBef>
                <a:spcPts val="400"/>
              </a:spcBef>
              <a:spcAft>
                <a:spcPts val="0"/>
              </a:spcAft>
              <a:buSzPts val="2200"/>
              <a:buFont typeface="Arial"/>
              <a:buChar char="•"/>
            </a:pPr>
            <a:r>
              <a:rPr lang="en-US" sz="2200"/>
              <a:t>Thông qua cuộc thảo luận với người dùng/Khách hàng, BA lắng nghe, hiểu vấn đề và nhu cầu.</a:t>
            </a:r>
            <a:endParaRPr/>
          </a:p>
          <a:p>
            <a:pPr indent="-344478" lvl="1" marL="966763" rtl="0" algn="l">
              <a:lnSpc>
                <a:spcPct val="110000"/>
              </a:lnSpc>
              <a:spcBef>
                <a:spcPts val="600"/>
              </a:spcBef>
              <a:spcAft>
                <a:spcPts val="0"/>
              </a:spcAft>
              <a:buSzPts val="2200"/>
              <a:buFont typeface="Arial"/>
              <a:buChar char="•"/>
            </a:pPr>
            <a:r>
              <a:rPr lang="en-US" sz="2200"/>
              <a:t>Viết ta nhu cầu người dùng/Khách hàng dưới dạng US.</a:t>
            </a:r>
            <a:endParaRPr/>
          </a:p>
          <a:p>
            <a:pPr indent="-344478" lvl="1" marL="966763" rtl="0" algn="l">
              <a:lnSpc>
                <a:spcPct val="110000"/>
              </a:lnSpc>
              <a:spcBef>
                <a:spcPts val="600"/>
              </a:spcBef>
              <a:spcAft>
                <a:spcPts val="0"/>
              </a:spcAft>
              <a:buSzPts val="2200"/>
              <a:buFont typeface="Arial"/>
              <a:buChar char="•"/>
            </a:pPr>
            <a:r>
              <a:rPr lang="en-US" sz="2200"/>
              <a:t>Tất cả các US được tập hợp lại thành bộ nguồn các yêu cầu</a:t>
            </a:r>
            <a:endParaRPr/>
          </a:p>
          <a:p>
            <a:pPr indent="-457188" lvl="0" marL="640064" rtl="0" algn="just">
              <a:lnSpc>
                <a:spcPct val="110000"/>
              </a:lnSpc>
              <a:spcBef>
                <a:spcPts val="1600"/>
              </a:spcBef>
              <a:spcAft>
                <a:spcPts val="0"/>
              </a:spcAft>
              <a:buSzPts val="2200"/>
              <a:buChar char="❖"/>
            </a:pPr>
            <a:r>
              <a:rPr lang="en-US" sz="2200"/>
              <a:t>User story có thể được nhóm thành Epic (Loại)</a:t>
            </a:r>
            <a:endParaRPr/>
          </a:p>
          <a:p>
            <a:pPr indent="-457188" lvl="0" marL="640064" rtl="0" algn="just">
              <a:lnSpc>
                <a:spcPct val="110000"/>
              </a:lnSpc>
              <a:spcBef>
                <a:spcPts val="1400"/>
              </a:spcBef>
              <a:spcAft>
                <a:spcPts val="0"/>
              </a:spcAft>
              <a:buSzPts val="2200"/>
              <a:buChar char="❖"/>
            </a:pPr>
            <a:r>
              <a:rPr lang="en-US" sz="2200"/>
              <a:t>Epic liên quan có thể được nhóm thành Theme (Chủ đề)</a:t>
            </a:r>
            <a:endParaRPr/>
          </a:p>
        </p:txBody>
      </p:sp>
      <p:sp>
        <p:nvSpPr>
          <p:cNvPr id="2101" name="Google Shape;2101;p97"/>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98"/>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Ví dụ về User Story</a:t>
            </a:r>
            <a:endParaRPr/>
          </a:p>
        </p:txBody>
      </p:sp>
      <p:sp>
        <p:nvSpPr>
          <p:cNvPr id="2107" name="Google Shape;2107;p98"/>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just">
              <a:lnSpc>
                <a:spcPct val="100000"/>
              </a:lnSpc>
              <a:spcBef>
                <a:spcPts val="0"/>
              </a:spcBef>
              <a:spcAft>
                <a:spcPts val="0"/>
              </a:spcAft>
              <a:buSzPts val="2000"/>
              <a:buChar char="❖"/>
            </a:pPr>
            <a:r>
              <a:rPr i="0" lang="en-US" sz="2000">
                <a:solidFill>
                  <a:srgbClr val="333333"/>
                </a:solidFill>
              </a:rPr>
              <a:t>Là một khách hàng, tôi muốn tính năng giỏ hàng để tôi có thể dễ dàng mua các mặt hàng trực tuyến.</a:t>
            </a:r>
            <a:endParaRPr/>
          </a:p>
          <a:p>
            <a:pPr indent="-457188" lvl="0" marL="640064" rtl="0" algn="just">
              <a:lnSpc>
                <a:spcPct val="100000"/>
              </a:lnSpc>
              <a:spcBef>
                <a:spcPts val="1400"/>
              </a:spcBef>
              <a:spcAft>
                <a:spcPts val="0"/>
              </a:spcAft>
              <a:buSzPts val="2000"/>
              <a:buChar char="❖"/>
            </a:pPr>
            <a:r>
              <a:rPr i="0" lang="en-US" sz="2000">
                <a:solidFill>
                  <a:srgbClr val="333333"/>
                </a:solidFill>
              </a:rPr>
              <a:t>Là một khách hàng, tôi muốn nhận SMS khi có hàng để tôi có thể đến lấy ngay.</a:t>
            </a:r>
            <a:endParaRPr/>
          </a:p>
          <a:p>
            <a:pPr indent="-457188" lvl="0" marL="640064" rtl="0" algn="just">
              <a:lnSpc>
                <a:spcPct val="100000"/>
              </a:lnSpc>
              <a:spcBef>
                <a:spcPts val="1400"/>
              </a:spcBef>
              <a:spcAft>
                <a:spcPts val="0"/>
              </a:spcAft>
              <a:buSzPts val="2000"/>
              <a:buChar char="❖"/>
            </a:pPr>
            <a:r>
              <a:rPr lang="en-US" sz="2000">
                <a:solidFill>
                  <a:srgbClr val="333333"/>
                </a:solidFill>
              </a:rPr>
              <a:t>Là một quản lý tài sản tôi muốn thu hồi tài sản đã bàn giao cho nhân viên không còn quyền sử dụng để tôi quản lý chính xác được hiện trạng tài sản.</a:t>
            </a:r>
            <a:endParaRPr/>
          </a:p>
          <a:p>
            <a:pPr indent="-457188" lvl="0" marL="640064" rtl="0" algn="just">
              <a:lnSpc>
                <a:spcPct val="100000"/>
              </a:lnSpc>
              <a:spcBef>
                <a:spcPts val="1400"/>
              </a:spcBef>
              <a:spcAft>
                <a:spcPts val="0"/>
              </a:spcAft>
              <a:buSzPts val="2000"/>
              <a:buChar char="❖"/>
            </a:pPr>
            <a:r>
              <a:rPr lang="en-US" sz="2000">
                <a:solidFill>
                  <a:srgbClr val="333333"/>
                </a:solidFill>
              </a:rPr>
              <a:t>Là một Giám đốc tôi muốn có báo cáo thống kê tài sản để tôi ra các quyết định về tài sản của công ty</a:t>
            </a:r>
            <a:endParaRPr/>
          </a:p>
          <a:p>
            <a:pPr indent="-457188" lvl="0" marL="640064" rtl="0" algn="just">
              <a:lnSpc>
                <a:spcPct val="100000"/>
              </a:lnSpc>
              <a:spcBef>
                <a:spcPts val="1400"/>
              </a:spcBef>
              <a:spcAft>
                <a:spcPts val="0"/>
              </a:spcAft>
              <a:buSzPts val="2000"/>
              <a:buChar char="❖"/>
            </a:pPr>
            <a:r>
              <a:rPr i="0" lang="en-US" sz="2000">
                <a:solidFill>
                  <a:srgbClr val="333333"/>
                </a:solidFill>
              </a:rPr>
              <a:t>Là một nhân viên tôi muốn nhập username/password để tôi có thể truy cập vào hệ thống iHEARD</a:t>
            </a:r>
            <a:endParaRPr/>
          </a:p>
        </p:txBody>
      </p:sp>
      <p:sp>
        <p:nvSpPr>
          <p:cNvPr id="2108" name="Google Shape;2108;p98"/>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99"/>
          <p:cNvSpPr txBox="1"/>
          <p:nvPr>
            <p:ph type="title"/>
          </p:nvPr>
        </p:nvSpPr>
        <p:spPr>
          <a:xfrm>
            <a:off x="1097280" y="286604"/>
            <a:ext cx="10058400" cy="1025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Lưu ý khi sử dụng User Story</a:t>
            </a:r>
            <a:endParaRPr/>
          </a:p>
        </p:txBody>
      </p:sp>
      <p:sp>
        <p:nvSpPr>
          <p:cNvPr id="2114" name="Google Shape;2114;p99"/>
          <p:cNvSpPr txBox="1"/>
          <p:nvPr>
            <p:ph idx="1" type="body"/>
          </p:nvPr>
        </p:nvSpPr>
        <p:spPr>
          <a:xfrm>
            <a:off x="1097280" y="1683026"/>
            <a:ext cx="10058400" cy="4186068"/>
          </a:xfrm>
          <a:prstGeom prst="rect">
            <a:avLst/>
          </a:prstGeom>
          <a:noFill/>
          <a:ln>
            <a:noFill/>
          </a:ln>
        </p:spPr>
        <p:txBody>
          <a:bodyPr anchorCtr="0" anchor="t" bIns="45700" lIns="0" spcFirstLastPara="1" rIns="0" wrap="square" tIns="45700">
            <a:normAutofit/>
          </a:bodyPr>
          <a:lstStyle/>
          <a:p>
            <a:pPr indent="-457188" lvl="0" marL="640064" rtl="0" algn="just">
              <a:lnSpc>
                <a:spcPct val="90000"/>
              </a:lnSpc>
              <a:spcBef>
                <a:spcPts val="0"/>
              </a:spcBef>
              <a:spcAft>
                <a:spcPts val="0"/>
              </a:spcAft>
              <a:buSzPts val="2200"/>
              <a:buFont typeface="Arial"/>
              <a:buChar char="•"/>
            </a:pPr>
            <a:r>
              <a:rPr b="0" i="0" lang="en-US" sz="2200">
                <a:solidFill>
                  <a:srgbClr val="333333"/>
                </a:solidFill>
              </a:rPr>
              <a:t>Giữ mô tả về user story ngắn gọn.</a:t>
            </a:r>
            <a:endParaRPr/>
          </a:p>
          <a:p>
            <a:pPr indent="-457188" lvl="0" marL="640064" rtl="0" algn="just">
              <a:lnSpc>
                <a:spcPct val="90000"/>
              </a:lnSpc>
              <a:spcBef>
                <a:spcPts val="1400"/>
              </a:spcBef>
              <a:spcAft>
                <a:spcPts val="0"/>
              </a:spcAft>
              <a:buSzPts val="2200"/>
              <a:buFont typeface="Arial"/>
              <a:buChar char="•"/>
            </a:pPr>
            <a:r>
              <a:rPr b="0" i="0" lang="en-US" sz="2200">
                <a:solidFill>
                  <a:srgbClr val="333333"/>
                </a:solidFill>
              </a:rPr>
              <a:t>Suy nghĩ dựa trên quan điểm của người dùng cuối khi viết một user story.</a:t>
            </a:r>
            <a:endParaRPr/>
          </a:p>
          <a:p>
            <a:pPr indent="-457188" lvl="0" marL="640064" rtl="0" algn="just">
              <a:lnSpc>
                <a:spcPct val="90000"/>
              </a:lnSpc>
              <a:spcBef>
                <a:spcPts val="1400"/>
              </a:spcBef>
              <a:spcAft>
                <a:spcPts val="0"/>
              </a:spcAft>
              <a:buSzPts val="2200"/>
              <a:buFont typeface="Arial"/>
              <a:buChar char="•"/>
            </a:pPr>
            <a:r>
              <a:rPr b="0" i="0" lang="en-US" sz="2200">
                <a:solidFill>
                  <a:srgbClr val="333333"/>
                </a:solidFill>
              </a:rPr>
              <a:t>Các tiêu chí chấp thuận phải được xác định trước khi bạn bắt đầu triển khai.</a:t>
            </a:r>
            <a:endParaRPr/>
          </a:p>
          <a:p>
            <a:pPr indent="-457188" lvl="0" marL="640064" rtl="0" algn="just">
              <a:lnSpc>
                <a:spcPct val="90000"/>
              </a:lnSpc>
              <a:spcBef>
                <a:spcPts val="1400"/>
              </a:spcBef>
              <a:spcAft>
                <a:spcPts val="0"/>
              </a:spcAft>
              <a:buSzPts val="2200"/>
              <a:buFont typeface="Arial"/>
              <a:buChar char="•"/>
            </a:pPr>
            <a:r>
              <a:rPr b="0" i="0" lang="en-US" sz="2200">
                <a:solidFill>
                  <a:srgbClr val="333333"/>
                </a:solidFill>
              </a:rPr>
              <a:t>Ước lượng user story trước khi thực hiện để đảm bảo khối lượng công việc của nhóm được kiểm soát.</a:t>
            </a:r>
            <a:endParaRPr/>
          </a:p>
          <a:p>
            <a:pPr indent="-457188" lvl="0" marL="640064" rtl="0" algn="just">
              <a:lnSpc>
                <a:spcPct val="90000"/>
              </a:lnSpc>
              <a:spcBef>
                <a:spcPts val="1400"/>
              </a:spcBef>
              <a:spcAft>
                <a:spcPts val="0"/>
              </a:spcAft>
              <a:buSzPts val="2200"/>
              <a:buFont typeface="Arial"/>
              <a:buChar char="•"/>
            </a:pPr>
            <a:r>
              <a:rPr b="0" i="0" lang="en-US" sz="2200">
                <a:solidFill>
                  <a:srgbClr val="333333"/>
                </a:solidFill>
              </a:rPr>
              <a:t>Giữ mối quan hệ tốt với người dùng cuối sẽ có lợi cho cả hai bên.</a:t>
            </a:r>
            <a:endParaRPr/>
          </a:p>
          <a:p>
            <a:pPr indent="-457188" lvl="0" marL="640064" rtl="0" algn="just">
              <a:lnSpc>
                <a:spcPct val="90000"/>
              </a:lnSpc>
              <a:spcBef>
                <a:spcPts val="1400"/>
              </a:spcBef>
              <a:spcAft>
                <a:spcPts val="0"/>
              </a:spcAft>
              <a:buSzPts val="2200"/>
              <a:buFont typeface="Arial"/>
              <a:buChar char="•"/>
            </a:pPr>
            <a:r>
              <a:rPr b="0" i="0" lang="en-US" sz="2200">
                <a:solidFill>
                  <a:srgbClr val="333333"/>
                </a:solidFill>
              </a:rPr>
              <a:t>Quá trình trao đổi rất quan trọng giúp nhóm có thể hiểu những gì người dùng cuối yêu cầu.</a:t>
            </a:r>
            <a:endParaRPr/>
          </a:p>
        </p:txBody>
      </p:sp>
      <p:sp>
        <p:nvSpPr>
          <p:cNvPr id="2115" name="Google Shape;2115;p99"/>
          <p:cNvSpPr txBox="1"/>
          <p:nvPr>
            <p:ph idx="11" type="ftr"/>
          </p:nvPr>
        </p:nvSpPr>
        <p:spPr>
          <a:xfrm>
            <a:off x="3686186" y="6459787"/>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BẢN QUYỀN THUỘC HỌC VIỆN IBPO. CẤM SAO CHÉP DƯỚI MỌI HÌNH THỨC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4_Retrospect">
  <a:themeElements>
    <a:clrScheme name="iBPO">
      <a:dk1>
        <a:srgbClr val="000000"/>
      </a:dk1>
      <a:lt1>
        <a:srgbClr val="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Retrospect">
  <a:themeElements>
    <a:clrScheme name="iBPO">
      <a:dk1>
        <a:srgbClr val="000000"/>
      </a:dk1>
      <a:lt1>
        <a:srgbClr val="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0_Retrospect">
  <a:themeElements>
    <a:clrScheme name="iBPO">
      <a:dk1>
        <a:srgbClr val="000000"/>
      </a:dk1>
      <a:lt1>
        <a:srgbClr val="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trospect">
  <a:themeElements>
    <a:clrScheme name="iBPO">
      <a:dk1>
        <a:srgbClr val="000000"/>
      </a:dk1>
      <a:lt1>
        <a:srgbClr val="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2020-11-06T09:52:13Z</dcterms:created>
  <dc:creator>Bùi Thị Thanh Hương</dc:creator>
</cp:coreProperties>
</file>